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402" r:id="rId3"/>
    <p:sldId id="403" r:id="rId4"/>
    <p:sldId id="404" r:id="rId5"/>
    <p:sldId id="406" r:id="rId6"/>
    <p:sldId id="405" r:id="rId7"/>
    <p:sldId id="410" r:id="rId8"/>
    <p:sldId id="411" r:id="rId9"/>
    <p:sldId id="413" r:id="rId10"/>
    <p:sldId id="414" r:id="rId11"/>
    <p:sldId id="412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4" r:id="rId21"/>
    <p:sldId id="423" r:id="rId22"/>
    <p:sldId id="425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87" autoAdjust="0"/>
  </p:normalViewPr>
  <p:slideViewPr>
    <p:cSldViewPr>
      <p:cViewPr varScale="1">
        <p:scale>
          <a:sx n="97" d="100"/>
          <a:sy n="97" d="100"/>
        </p:scale>
        <p:origin x="95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47002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78F7F9AA-A437-4C1D-B7A7-132C663DC27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Kootenay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  <a:t>Lecture 15</a:t>
            </a:r>
            <a:b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  <a:t>Path finding using dynamic programming</a:t>
            </a:r>
            <a:endParaRPr lang="en-US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EECS-214</a:t>
            </a:r>
          </a:p>
        </p:txBody>
      </p:sp>
    </p:spTree>
    <p:extLst>
      <p:ext uri="{BB962C8B-B14F-4D97-AF65-F5344CB8AC3E}">
        <p14:creationId xmlns:p14="http://schemas.microsoft.com/office/powerpoint/2010/main" val="11533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recurse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Describe shortest paths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not using C</a:t>
            </a:r>
          </a:p>
          <a:p>
            <a:pPr lvl="1"/>
            <a:r>
              <a:rPr lang="en-US" dirty="0" smtClean="0"/>
              <a:t>In terms of shortest paths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not using C or D </a:t>
            </a:r>
            <a:r>
              <a:rPr lang="en-US" dirty="0" smtClean="0"/>
              <a:t>(for some D)</a:t>
            </a:r>
            <a:endParaRPr lang="en-US" dirty="0"/>
          </a:p>
          <a:p>
            <a:r>
              <a:rPr lang="en-US" dirty="0" smtClean="0"/>
              <a:t>And we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keep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recursing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Until we describe paths in terms of shortest paths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not using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any </a:t>
            </a:r>
            <a:r>
              <a:rPr lang="en-US" dirty="0" smtClean="0"/>
              <a:t>intermediate nodes</a:t>
            </a:r>
          </a:p>
          <a:p>
            <a:pPr lvl="1"/>
            <a:r>
              <a:rPr lang="en-US" dirty="0" smtClean="0"/>
              <a:t>I.e. they’re just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edges</a:t>
            </a:r>
            <a:r>
              <a:rPr lang="en-US" dirty="0" smtClean="0"/>
              <a:t> (easy to compute)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Assume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vertices are numbered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Define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𝑫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(i.e. “distance”) to be 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length </a:t>
                </a:r>
                <a:r>
                  <a:rPr lang="en-US" dirty="0" smtClean="0"/>
                  <a:t>of the shortest path</a:t>
                </a:r>
              </a:p>
              <a:p>
                <a:pPr lvl="2"/>
                <a:r>
                  <a:rPr lang="en-US" dirty="0" smtClean="0"/>
                  <a:t>From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to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Using only nodes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just compute the length </a:t>
                </a:r>
                <a:r>
                  <a:rPr lang="en-US" dirty="0" smtClean="0"/>
                  <a:t>here</a:t>
                </a:r>
              </a:p>
              <a:p>
                <a:pPr lvl="1"/>
                <a:r>
                  <a:rPr lang="en-US" dirty="0" smtClean="0"/>
                  <a:t>It’s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easy to extend </a:t>
                </a:r>
                <a:r>
                  <a:rPr lang="en-US" dirty="0" smtClean="0"/>
                  <a:t>the algorithm to recover the actual path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333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10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Then</a:t>
                </a:r>
                <a:endParaRPr lang="en-US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400">
                                  <a:latin typeface="Cambria Math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/>
                                </a:rPr>
                                <m:t>dgecost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otherwise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This might not look like an algorithm, but it’s easy to turn into one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1834" t="-1752" r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82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sz="3600" dirty="0" smtClean="0"/>
              <a:t>(bad version)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Distance(i, j)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return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D(i, j, V)</a:t>
                </a:r>
                <a:r>
                  <a:rPr lang="en-US" dirty="0" smtClean="0"/>
                  <a:t>    // V = number of nodes in graph = highest node number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D(i, j, k)</a:t>
                </a:r>
                <a:r>
                  <a:rPr lang="en-US" dirty="0" smtClean="0"/>
                  <a:t> {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if (k=0) {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if there’s an edge between i and j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return </a:t>
                </a:r>
                <a:r>
                  <a:rPr lang="en-US" dirty="0" err="1" smtClean="0"/>
                  <a:t>edgeCost</a:t>
                </a:r>
                <a:r>
                  <a:rPr lang="en-US" dirty="0" smtClean="0"/>
                  <a:t>[i, j]</a:t>
                </a:r>
                <a:br>
                  <a:rPr lang="en-US" dirty="0" smtClean="0"/>
                </a:br>
                <a:r>
                  <a:rPr lang="en-US" dirty="0" smtClean="0"/>
                  <a:t>      else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return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} else {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direct =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D(i, j, k-1)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indirect =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D(i, k, k-1)</a:t>
                </a:r>
                <a:r>
                  <a:rPr lang="en-US" dirty="0" smtClean="0"/>
                  <a:t>+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D(k, j, k-1)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return min(direct, indirect)</a:t>
                </a:r>
                <a:br>
                  <a:rPr lang="en-US" dirty="0" smtClean="0"/>
                </a:br>
                <a:r>
                  <a:rPr lang="en-US" dirty="0" smtClean="0"/>
                  <a:t>   }</a:t>
                </a:r>
              </a:p>
              <a:p>
                <a:pPr marL="0" indent="0">
                  <a:buNone/>
                </a:pP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2022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93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+mn-lt"/>
              </a:rPr>
              <a:t>weren’t we supposed to trying to </a:t>
            </a:r>
            <a:r>
              <a:rPr lang="en-US" cap="none" dirty="0" err="1" smtClean="0">
                <a:latin typeface="+mn-lt"/>
              </a:rPr>
              <a:t>memoize</a:t>
            </a:r>
            <a:r>
              <a:rPr lang="en-US" cap="none" dirty="0" smtClean="0">
                <a:latin typeface="+mn-lt"/>
              </a:rPr>
              <a:t> this computation?</a:t>
            </a:r>
            <a:endParaRPr lang="en-US" cap="none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uhhh</a:t>
            </a:r>
            <a:r>
              <a:rPr lang="en-US" dirty="0" smtClean="0">
                <a:latin typeface="+mn-lt"/>
              </a:rPr>
              <a:t>....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349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sz="3600" dirty="0" smtClean="0"/>
              <a:t>(bad </a:t>
            </a:r>
            <a:r>
              <a:rPr lang="en-US" sz="3600" dirty="0" err="1" smtClean="0"/>
              <a:t>memoized</a:t>
            </a:r>
            <a:r>
              <a:rPr lang="en-US" sz="3600" dirty="0" smtClean="0"/>
              <a:t> version)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float[] distances = new float[V, V, V];      // 3D array indexed by vertex number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D(i, j, k) {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 if distances[i, j, k] has an entry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    return distances[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i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, j, k]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if (k=0) {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if there’s an edge between i and j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answer = </a:t>
                </a:r>
                <a:r>
                  <a:rPr lang="en-US" dirty="0" err="1" smtClean="0"/>
                  <a:t>edgeCost</a:t>
                </a:r>
                <a:r>
                  <a:rPr lang="en-US" dirty="0" smtClean="0"/>
                  <a:t>[i, j]</a:t>
                </a:r>
                <a:br>
                  <a:rPr lang="en-US" dirty="0" smtClean="0"/>
                </a:br>
                <a:r>
                  <a:rPr lang="en-US" dirty="0" smtClean="0"/>
                  <a:t>      else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answer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} else {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direct = D(i, j, k-1)</a:t>
                </a:r>
                <a:br>
                  <a:rPr lang="en-US" dirty="0" smtClean="0"/>
                </a:br>
                <a:r>
                  <a:rPr lang="en-US" dirty="0" smtClean="0"/>
                  <a:t>      indirect = D(i, k, k-1)+D(k, j, k-1)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answer = </a:t>
                </a:r>
                <a:r>
                  <a:rPr lang="en-US" dirty="0" smtClean="0"/>
                  <a:t>min(direct, indirect)</a:t>
                </a:r>
                <a:br>
                  <a:rPr lang="en-US" dirty="0" smtClean="0"/>
                </a:br>
                <a:r>
                  <a:rPr lang="en-US" dirty="0" smtClean="0"/>
                  <a:t>   }</a:t>
                </a:r>
                <a:br>
                  <a:rPr lang="en-US" dirty="0" smtClean="0"/>
                </a:b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  distances[i, j, k] = answer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 return answer</a:t>
                </a:r>
              </a:p>
              <a:p>
                <a:pPr marL="0" indent="0">
                  <a:buNone/>
                </a:pP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0">
                <a:blip r:embed="rId2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75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+mn-lt"/>
              </a:rPr>
              <a:t>weren’t we supposed to trying to compute all distances at once?</a:t>
            </a:r>
            <a:endParaRPr lang="en-US" cap="none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uhhh</a:t>
            </a:r>
            <a:r>
              <a:rPr lang="en-US" dirty="0" smtClean="0">
                <a:latin typeface="+mn-lt"/>
              </a:rPr>
              <a:t>....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7925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the cleverness…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compute all </a:t>
            </a:r>
            <a:r>
              <a:rPr lang="en-US" dirty="0" smtClean="0"/>
              <a:t>the different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D(i, j, k)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But we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only care </a:t>
            </a:r>
            <a:r>
              <a:rPr lang="en-US" dirty="0" smtClean="0"/>
              <a:t>about the ones where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k=V</a:t>
            </a:r>
          </a:p>
          <a:p>
            <a:pPr lvl="1"/>
            <a:r>
              <a:rPr lang="en-US" dirty="0" smtClean="0"/>
              <a:t>i.e. where k is the number of vertices</a:t>
            </a:r>
          </a:p>
          <a:p>
            <a:pPr lvl="1"/>
            <a:r>
              <a:rPr lang="en-US" dirty="0" smtClean="0"/>
              <a:t>i.e. where we’re allowed to use all the vertices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Once we compute all the values for k</a:t>
            </a:r>
            <a:r>
              <a:rPr lang="en-US" dirty="0" smtClean="0"/>
              <a:t>, we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don’t care </a:t>
            </a:r>
            <a:r>
              <a:rPr lang="en-US" dirty="0" smtClean="0"/>
              <a:t>about the k-1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38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real 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D(i, j, 0) </a:t>
            </a:r>
            <a:r>
              <a:rPr lang="en-US" dirty="0" smtClean="0"/>
              <a:t>for all i, j</a:t>
            </a:r>
          </a:p>
          <a:p>
            <a:r>
              <a:rPr lang="en-US" dirty="0"/>
              <a:t>Compute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D(i, j,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1) </a:t>
            </a:r>
            <a:r>
              <a:rPr lang="en-US" dirty="0"/>
              <a:t>for all i, </a:t>
            </a:r>
            <a:r>
              <a:rPr lang="en-US" dirty="0" smtClean="0"/>
              <a:t>j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Throw away </a:t>
            </a:r>
            <a:r>
              <a:rPr lang="en-US" dirty="0" smtClean="0"/>
              <a:t>the D(i, j, 0) values</a:t>
            </a:r>
          </a:p>
          <a:p>
            <a:r>
              <a:rPr lang="en-US" dirty="0"/>
              <a:t>Compute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D(i, j,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2) </a:t>
            </a:r>
            <a:r>
              <a:rPr lang="en-US" dirty="0"/>
              <a:t>for all i, j</a:t>
            </a:r>
          </a:p>
          <a:p>
            <a:pPr lvl="1"/>
            <a:r>
              <a:rPr lang="en-US" b="1" dirty="0"/>
              <a:t>Throw away </a:t>
            </a:r>
            <a:r>
              <a:rPr lang="en-US" dirty="0"/>
              <a:t>the D(i, j, 1</a:t>
            </a:r>
            <a:r>
              <a:rPr lang="en-US" dirty="0" smtClean="0"/>
              <a:t>) values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r>
              <a:rPr lang="en-US" dirty="0" smtClean="0"/>
              <a:t>Compute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D(i, j,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V) </a:t>
            </a:r>
            <a:r>
              <a:rPr lang="en-US" dirty="0"/>
              <a:t>for all i, j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Throw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everything else away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57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real 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ComputeAllDistances</a:t>
                </a:r>
                <a:r>
                  <a:rPr lang="en-US" dirty="0" smtClean="0"/>
                  <a:t>() {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D = new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array initialized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∞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for each vertex v, D[v, v] = 0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for each edge e=(</a:t>
                </a:r>
                <a:r>
                  <a:rPr lang="en-US" dirty="0" err="1" smtClean="0"/>
                  <a:t>u,v</a:t>
                </a:r>
                <a:r>
                  <a:rPr lang="en-US" dirty="0" smtClean="0"/>
                  <a:t>),  D[</a:t>
                </a:r>
                <a:r>
                  <a:rPr lang="en-US" dirty="0" err="1" smtClean="0"/>
                  <a:t>u,v</a:t>
                </a:r>
                <a:r>
                  <a:rPr lang="en-US" dirty="0" smtClean="0"/>
                  <a:t>] = weight(e)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for each vertex k</a:t>
                </a:r>
                <a:br>
                  <a:rPr lang="en-US" dirty="0" smtClean="0"/>
                </a:br>
                <a:r>
                  <a:rPr lang="en-US" dirty="0" smtClean="0"/>
                  <a:t>      for each vertex j</a:t>
                </a:r>
                <a:br>
                  <a:rPr lang="en-US" dirty="0" smtClean="0"/>
                </a:br>
                <a:r>
                  <a:rPr lang="en-US" dirty="0" smtClean="0"/>
                  <a:t>          for each vertex i</a:t>
                </a:r>
                <a:br>
                  <a:rPr lang="en-US" dirty="0" smtClean="0"/>
                </a:br>
                <a:r>
                  <a:rPr lang="en-US" dirty="0" smtClean="0"/>
                  <a:t>              D[i, j] = min(D[</a:t>
                </a:r>
                <a:r>
                  <a:rPr lang="en-US" dirty="0" err="1"/>
                  <a:t>i</a:t>
                </a:r>
                <a:r>
                  <a:rPr lang="en-US" dirty="0" err="1" smtClean="0"/>
                  <a:t>,j</a:t>
                </a:r>
                <a:r>
                  <a:rPr lang="en-US" dirty="0" smtClean="0"/>
                  <a:t>], D[</a:t>
                </a:r>
                <a:r>
                  <a:rPr lang="en-US" dirty="0" err="1"/>
                  <a:t>i</a:t>
                </a:r>
                <a:r>
                  <a:rPr lang="en-US" dirty="0" err="1" smtClean="0"/>
                  <a:t>,k</a:t>
                </a:r>
                <a:r>
                  <a:rPr lang="en-US" dirty="0" smtClean="0"/>
                  <a:t>]+D[</a:t>
                </a:r>
                <a:r>
                  <a:rPr lang="en-US" dirty="0" err="1" smtClean="0"/>
                  <a:t>k,j</a:t>
                </a:r>
                <a:r>
                  <a:rPr lang="en-US" dirty="0" smtClean="0"/>
                  <a:t>])</a:t>
                </a:r>
                <a:br>
                  <a:rPr lang="en-US" dirty="0" smtClean="0"/>
                </a:br>
                <a:r>
                  <a:rPr lang="en-US" dirty="0" smtClean="0"/>
                  <a:t>   return D</a:t>
                </a:r>
              </a:p>
              <a:p>
                <a:pPr marL="0" indent="0">
                  <a:buNone/>
                </a:pP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07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88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points shortest-path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is cool, but what if you need to do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 lot </a:t>
            </a:r>
            <a:r>
              <a:rPr lang="en-US" dirty="0" smtClean="0"/>
              <a:t>of route finding in the same graph?</a:t>
            </a:r>
          </a:p>
        </p:txBody>
      </p:sp>
    </p:spTree>
    <p:extLst>
      <p:ext uri="{BB962C8B-B14F-4D97-AF65-F5344CB8AC3E}">
        <p14:creationId xmlns:p14="http://schemas.microsoft.com/office/powerpoint/2010/main" val="135859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real 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ComputeAllDistances() {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D = new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array initialized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for </a:t>
                </a:r>
                <a:r>
                  <a:rPr lang="en-US" dirty="0"/>
                  <a:t>each vertex v, D[v, v] = </a:t>
                </a:r>
                <a:r>
                  <a:rPr lang="en-US" dirty="0" smtClean="0"/>
                  <a:t>0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:r>
                  <a:rPr lang="en-US" dirty="0"/>
                  <a:t>for each edge e=(</a:t>
                </a:r>
                <a:r>
                  <a:rPr lang="en-US" dirty="0" err="1"/>
                  <a:t>u,v</a:t>
                </a:r>
                <a:r>
                  <a:rPr lang="en-US" dirty="0"/>
                  <a:t>),  D[</a:t>
                </a:r>
                <a:r>
                  <a:rPr lang="en-US" dirty="0" err="1"/>
                  <a:t>u,v</a:t>
                </a:r>
                <a:r>
                  <a:rPr lang="en-US" dirty="0"/>
                  <a:t>] = weight(e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for each vertex k</a:t>
                </a:r>
                <a:br>
                  <a:rPr lang="en-US" dirty="0" smtClean="0"/>
                </a:br>
                <a:r>
                  <a:rPr lang="en-US" dirty="0" smtClean="0"/>
                  <a:t>      for each vertex j</a:t>
                </a:r>
                <a:br>
                  <a:rPr lang="en-US" dirty="0" smtClean="0"/>
                </a:br>
                <a:r>
                  <a:rPr lang="en-US" dirty="0" smtClean="0"/>
                  <a:t>          for each vertex i</a:t>
                </a:r>
                <a:br>
                  <a:rPr lang="en-US" dirty="0" smtClean="0"/>
                </a:br>
                <a:r>
                  <a:rPr lang="en-US" dirty="0" smtClean="0"/>
                  <a:t>              D[i, j] = min(D[</a:t>
                </a:r>
                <a:r>
                  <a:rPr lang="en-US" dirty="0" err="1"/>
                  <a:t>i</a:t>
                </a:r>
                <a:r>
                  <a:rPr lang="en-US" dirty="0" err="1" smtClean="0"/>
                  <a:t>,j</a:t>
                </a:r>
                <a:r>
                  <a:rPr lang="en-US" dirty="0" smtClean="0"/>
                  <a:t>], D[</a:t>
                </a:r>
                <a:r>
                  <a:rPr lang="en-US" dirty="0" err="1"/>
                  <a:t>i</a:t>
                </a:r>
                <a:r>
                  <a:rPr lang="en-US" dirty="0" err="1" smtClean="0"/>
                  <a:t>,k</a:t>
                </a:r>
                <a:r>
                  <a:rPr lang="en-US" dirty="0" smtClean="0"/>
                  <a:t>]+D[</a:t>
                </a:r>
                <a:r>
                  <a:rPr lang="en-US" dirty="0" err="1" smtClean="0"/>
                  <a:t>k,j</a:t>
                </a:r>
                <a:r>
                  <a:rPr lang="en-US" dirty="0" smtClean="0"/>
                  <a:t>])</a:t>
                </a:r>
                <a:br>
                  <a:rPr lang="en-US" dirty="0" smtClean="0"/>
                </a:br>
                <a:r>
                  <a:rPr lang="en-US" dirty="0" smtClean="0"/>
                  <a:t>   return D</a:t>
                </a:r>
              </a:p>
              <a:p>
                <a:pPr marL="0" indent="0">
                  <a:buNone/>
                </a:pP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800" y="5105400"/>
                <a:ext cx="34708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Just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5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54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54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!</m:t>
                    </m:r>
                  </m:oMath>
                </a14:m>
                <a:endParaRPr lang="en-US" sz="5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105400"/>
                <a:ext cx="3470887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315" t="-17881" b="-3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670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Dynamic programming is the technique of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Optimizing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By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avoiding re-solving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storing and reusing</a:t>
            </a:r>
            <a:r>
              <a:rPr lang="en-US" dirty="0" smtClean="0"/>
              <a:t> the results of </a:t>
            </a:r>
            <a:r>
              <a:rPr lang="en-US" dirty="0" err="1" smtClean="0"/>
              <a:t>subproblems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Can be as simple as just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memozing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 recursion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ometimes called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top-down </a:t>
            </a:r>
            <a:r>
              <a:rPr lang="en-US" dirty="0" smtClean="0"/>
              <a:t>dynamic programming</a:t>
            </a:r>
          </a:p>
          <a:p>
            <a:pPr lvl="1"/>
            <a:r>
              <a:rPr lang="en-US" dirty="0" smtClean="0"/>
              <a:t>Main problem </a:t>
            </a:r>
            <a:r>
              <a:rPr lang="en-US" dirty="0" smtClean="0">
                <a:latin typeface="Arial"/>
                <a:cs typeface="Arial"/>
              </a:rPr>
              <a:t>→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But it can also involve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cleverly rearranging </a:t>
            </a:r>
            <a:r>
              <a:rPr lang="en-US" dirty="0" smtClean="0"/>
              <a:t>the </a:t>
            </a:r>
            <a:r>
              <a:rPr lang="en-US" dirty="0" err="1" smtClean="0"/>
              <a:t>subproblems</a:t>
            </a:r>
            <a:r>
              <a:rPr lang="en-US" dirty="0" smtClean="0"/>
              <a:t> so it doesn’t even look like a recursion anymore</a:t>
            </a:r>
          </a:p>
          <a:p>
            <a:pPr lvl="1"/>
            <a:r>
              <a:rPr lang="en-US" dirty="0" err="1" smtClean="0"/>
              <a:t>Subproblems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  <a:cs typeface="Arial"/>
              </a:rPr>
              <a:t>→ </a:t>
            </a:r>
            <a:r>
              <a:rPr lang="en-US" dirty="0" smtClean="0"/>
              <a:t>main problem(s)</a:t>
            </a:r>
          </a:p>
          <a:p>
            <a:pPr lvl="2"/>
            <a:r>
              <a:rPr lang="en-US" dirty="0" smtClean="0"/>
              <a:t>Like Floyd-</a:t>
            </a:r>
            <a:r>
              <a:rPr lang="en-US" dirty="0" err="1" smtClean="0"/>
              <a:t>Warshall</a:t>
            </a:r>
            <a:endParaRPr lang="en-US" dirty="0" smtClean="0"/>
          </a:p>
          <a:p>
            <a:pPr lvl="1"/>
            <a:r>
              <a:rPr lang="en-US" dirty="0" smtClean="0"/>
              <a:t>Called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bottom-up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93074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Classic algorithm design techniques</a:t>
            </a:r>
            <a:endParaRPr lang="en-US" sz="36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Divide and conquer</a:t>
            </a:r>
          </a:p>
          <a:p>
            <a:pPr lvl="1"/>
            <a:r>
              <a:rPr lang="en-US" dirty="0" smtClean="0">
                <a:latin typeface="+mn-lt"/>
              </a:rPr>
              <a:t>Solve problem using </a:t>
            </a:r>
            <a:r>
              <a:rPr lang="en-US" dirty="0" err="1" smtClean="0">
                <a:latin typeface="+mn-lt"/>
              </a:rPr>
              <a:t>subproblems</a:t>
            </a:r>
            <a:endParaRPr lang="en-US" dirty="0" smtClean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Example: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binary search</a:t>
            </a:r>
          </a:p>
          <a:p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Dynamic programming</a:t>
            </a:r>
          </a:p>
          <a:p>
            <a:pPr lvl="1"/>
            <a:r>
              <a:rPr lang="en-US" dirty="0" smtClean="0">
                <a:latin typeface="+mn-lt"/>
              </a:rPr>
              <a:t>Store and reuse solutions to </a:t>
            </a:r>
            <a:r>
              <a:rPr lang="en-US" dirty="0" err="1" smtClean="0">
                <a:latin typeface="+mn-lt"/>
              </a:rPr>
              <a:t>subproblems</a:t>
            </a:r>
            <a:endParaRPr lang="en-US" dirty="0" smtClean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Example: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Floyd-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Warshall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Randomization</a:t>
            </a:r>
          </a:p>
          <a:p>
            <a:pPr lvl="1"/>
            <a:r>
              <a:rPr lang="en-US" dirty="0" smtClean="0">
                <a:latin typeface="+mn-lt"/>
              </a:rPr>
              <a:t>Avoid </a:t>
            </a:r>
            <a:r>
              <a:rPr lang="en-US" dirty="0">
                <a:latin typeface="+mn-lt"/>
              </a:rPr>
              <a:t>unlikely worst-case </a:t>
            </a:r>
            <a:r>
              <a:rPr lang="en-US" dirty="0" smtClean="0">
                <a:latin typeface="+mn-lt"/>
              </a:rPr>
              <a:t>behavior</a:t>
            </a:r>
          </a:p>
          <a:p>
            <a:pPr lvl="1"/>
            <a:r>
              <a:rPr lang="en-US" dirty="0" smtClean="0">
                <a:latin typeface="+mn-lt"/>
              </a:rPr>
              <a:t>Example: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randomized quicksort</a:t>
            </a:r>
          </a:p>
          <a:p>
            <a:pPr lvl="1"/>
            <a:endParaRPr lang="en-US" dirty="0">
              <a:latin typeface="+mn-lt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Amortized analysis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(next)</a:t>
            </a:r>
          </a:p>
          <a:p>
            <a:pPr lvl="1"/>
            <a:r>
              <a:rPr lang="en-US" dirty="0">
                <a:latin typeface="+mn-lt"/>
              </a:rPr>
              <a:t>Provide good bounds on efficiency of sequences of calls</a:t>
            </a:r>
          </a:p>
          <a:p>
            <a:pPr lvl="1"/>
            <a:r>
              <a:rPr lang="en-US" dirty="0">
                <a:latin typeface="+mn-lt"/>
              </a:rPr>
              <a:t>Even if individual calls might be slow</a:t>
            </a: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Probabilistic methods</a:t>
            </a:r>
          </a:p>
          <a:p>
            <a:pPr lvl="1"/>
            <a:r>
              <a:rPr lang="en-US" dirty="0" smtClean="0">
                <a:latin typeface="+mn-lt"/>
              </a:rPr>
              <a:t>Very likely produce the right answer</a:t>
            </a:r>
          </a:p>
          <a:p>
            <a:pPr lvl="1"/>
            <a:endParaRPr lang="en-US" dirty="0">
              <a:latin typeface="+mn-lt"/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Greedy optimization</a:t>
            </a:r>
          </a:p>
          <a:p>
            <a:pPr lvl="1"/>
            <a:r>
              <a:rPr lang="en-US" dirty="0" smtClean="0">
                <a:latin typeface="+mn-lt"/>
              </a:rPr>
              <a:t>Globally optimal set of choices from locally optimal individual choices</a:t>
            </a:r>
          </a:p>
          <a:p>
            <a:pPr lvl="1"/>
            <a:endParaRPr lang="en-US" dirty="0" smtClean="0">
              <a:latin typeface="+mn-lt"/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Approximation</a:t>
            </a:r>
          </a:p>
          <a:p>
            <a:pPr lvl="1"/>
            <a:r>
              <a:rPr lang="en-US" dirty="0" smtClean="0">
                <a:latin typeface="+mn-lt"/>
              </a:rPr>
              <a:t>Answers that are provably close to optimal</a:t>
            </a:r>
          </a:p>
          <a:p>
            <a:pPr lvl="1"/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826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Memoizing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n-lt"/>
              </a:rPr>
              <a:t>One thing you could do is to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save </a:t>
            </a:r>
            <a:r>
              <a:rPr lang="en-US" dirty="0" smtClean="0">
                <a:latin typeface="+mn-lt"/>
              </a:rPr>
              <a:t>the shortest paths as you compute them</a:t>
            </a:r>
          </a:p>
          <a:p>
            <a:pPr lvl="1"/>
            <a:r>
              <a:rPr lang="en-US" dirty="0" smtClean="0">
                <a:latin typeface="+mn-lt"/>
              </a:rPr>
              <a:t>E.g. in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hash table</a:t>
            </a:r>
          </a:p>
          <a:p>
            <a:r>
              <a:rPr lang="en-US" dirty="0" smtClean="0">
                <a:latin typeface="+mn-lt"/>
              </a:rPr>
              <a:t>Then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reuse </a:t>
            </a:r>
            <a:r>
              <a:rPr lang="en-US" dirty="0" smtClean="0">
                <a:latin typeface="+mn-lt"/>
              </a:rPr>
              <a:t>the saved path if you have to solve the same problem again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This is called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memoizing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Or sometimes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caching </a:t>
            </a:r>
            <a:r>
              <a:rPr lang="en-US" dirty="0" smtClean="0">
                <a:latin typeface="+mn-lt"/>
              </a:rPr>
              <a:t>(although that usually means something a little different)</a:t>
            </a:r>
          </a:p>
          <a:p>
            <a:endParaRPr lang="en-US" dirty="0" smtClean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+mn-lt"/>
              </a:rPr>
              <a:t>ShortestPath</a:t>
            </a:r>
            <a:r>
              <a:rPr lang="en-US" dirty="0" smtClean="0">
                <a:latin typeface="+mn-lt"/>
              </a:rPr>
              <a:t>(a, b)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if (a/b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already in table</a:t>
            </a:r>
            <a:r>
              <a:rPr lang="en-US" dirty="0" smtClean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return table[a, b]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 path = </a:t>
            </a:r>
            <a:r>
              <a:rPr lang="en-US" dirty="0" err="1" smtClean="0">
                <a:latin typeface="+mn-lt"/>
              </a:rPr>
              <a:t>dijkstra</a:t>
            </a:r>
            <a:r>
              <a:rPr lang="en-US" dirty="0" smtClean="0">
                <a:latin typeface="+mn-lt"/>
              </a:rPr>
              <a:t>(a, b)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table[a, b] = path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 return path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87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This saves us </a:t>
                </a:r>
                <a:r>
                  <a:rPr lang="en-US" dirty="0" err="1" smtClean="0"/>
                  <a:t>recomputing</a:t>
                </a:r>
                <a:r>
                  <a:rPr lang="en-US" dirty="0" smtClean="0"/>
                  <a:t> the same path twice</a:t>
                </a:r>
              </a:p>
              <a:p>
                <a:r>
                  <a:rPr lang="en-US" dirty="0" smtClean="0"/>
                  <a:t>But we still have to run </a:t>
                </a:r>
                <a:r>
                  <a:rPr lang="en-US" dirty="0" err="1" smtClean="0"/>
                  <a:t>Dijkstra’s</a:t>
                </a:r>
                <a:r>
                  <a:rPr lang="en-US" dirty="0" smtClean="0"/>
                  <a:t> algorithm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times </a:t>
                </a:r>
                <a:r>
                  <a:rPr lang="en-US" dirty="0" smtClean="0"/>
                  <a:t>to compute all paths</a:t>
                </a:r>
              </a:p>
              <a:p>
                <a:r>
                  <a:rPr lang="en-US" dirty="0" smtClean="0"/>
                  <a:t>That’s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𝑽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𝑬𝑽</m:t>
                            </m:r>
                          </m:e>
                        </m:d>
                        <m:func>
                          <m:funcPr>
                            <m:ctrlPr>
                              <a:rPr 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</m:func>
                      </m:e>
                    </m:d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𝑽𝑬</m:t>
                    </m:r>
                    <m:func>
                      <m:funcPr>
                        <m:ctrlPr>
                          <a:rPr lang="en-US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e>
                    </m:func>
                  </m:oMath>
                </a14:m>
                <a:r>
                  <a:rPr lang="en-US" b="0" dirty="0" smtClean="0"/>
                  <a:t>) time*, </a:t>
                </a:r>
                <a:r>
                  <a:rPr lang="en-US" b="0" dirty="0" smtClean="0"/>
                  <a:t>which is a lot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b="0" dirty="0" smtClean="0"/>
                  <a:t> is large</a:t>
                </a:r>
              </a:p>
              <a:p>
                <a:pPr lvl="1"/>
                <a:r>
                  <a:rPr lang="en-US" dirty="0" smtClean="0"/>
                  <a:t>And it’s really bad if the graph is dense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; t</a:t>
                </a:r>
                <a:r>
                  <a:rPr lang="en-US" dirty="0" smtClean="0"/>
                  <a:t>hen </a:t>
                </a:r>
                <a:r>
                  <a:rPr lang="en-US" dirty="0" smtClean="0"/>
                  <a:t>the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23226" y="6400800"/>
                <a:ext cx="7049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* 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and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6" y="6400800"/>
                <a:ext cx="704917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7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62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Shortest paths</a:t>
            </a:r>
            <a:br>
              <a:rPr lang="en-US" sz="3600" dirty="0" smtClean="0"/>
            </a:br>
            <a:r>
              <a:rPr lang="en-US" sz="3600" dirty="0" smtClean="0"/>
              <a:t>contain other shortest paths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shortest path </a:t>
            </a:r>
            <a:r>
              <a:rPr lang="en-US" dirty="0" smtClean="0"/>
              <a:t>from A to B</a:t>
            </a:r>
          </a:p>
          <a:p>
            <a:pPr lvl="1"/>
            <a:r>
              <a:rPr lang="en-US" dirty="0" smtClean="0"/>
              <a:t>Has to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start with A</a:t>
            </a:r>
          </a:p>
          <a:p>
            <a:pPr lvl="1"/>
            <a:r>
              <a:rPr lang="en-US" dirty="0" smtClean="0"/>
              <a:t>Go through some (possibly empty) set 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intermediate nodes</a:t>
            </a:r>
          </a:p>
          <a:p>
            <a:pPr lvl="1"/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end with B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C is some intermediate node on the shortest path, then the path is just: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shortest path from A to C</a:t>
            </a:r>
          </a:p>
          <a:p>
            <a:pPr lvl="1"/>
            <a:r>
              <a:rPr lang="en-US" dirty="0" smtClean="0"/>
              <a:t>Followed by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shortest path from C to B</a:t>
            </a:r>
          </a:p>
        </p:txBody>
      </p:sp>
    </p:spTree>
    <p:extLst>
      <p:ext uri="{BB962C8B-B14F-4D97-AF65-F5344CB8AC3E}">
        <p14:creationId xmlns:p14="http://schemas.microsoft.com/office/powerpoint/2010/main" val="173938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within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in finding the shortest path from A to B,</a:t>
            </a:r>
          </a:p>
          <a:p>
            <a:pPr lvl="1"/>
            <a:r>
              <a:rPr lang="en-US" dirty="0" smtClean="0"/>
              <a:t>We’re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implicitly finding </a:t>
            </a:r>
            <a:r>
              <a:rPr lang="en-US" dirty="0" smtClean="0"/>
              <a:t>the shortest paths from A to C and C to B</a:t>
            </a:r>
          </a:p>
          <a:p>
            <a:pPr lvl="1"/>
            <a:r>
              <a:rPr lang="en-US" dirty="0" smtClean="0"/>
              <a:t>We’re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re-solving </a:t>
            </a:r>
            <a:r>
              <a:rPr lang="en-US" dirty="0" smtClean="0"/>
              <a:t>the same problems repeatedly</a:t>
            </a:r>
          </a:p>
          <a:p>
            <a:endParaRPr lang="en-US" dirty="0" smtClean="0"/>
          </a:p>
          <a:p>
            <a:r>
              <a:rPr lang="en-US" dirty="0" smtClean="0"/>
              <a:t>We’d like some way of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memoizing</a:t>
            </a:r>
            <a:r>
              <a:rPr lang="en-US" dirty="0" smtClean="0"/>
              <a:t> this work so we don’t have to resolve the same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Restating what we already said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 any nodes </a:t>
            </a:r>
            <a:r>
              <a:rPr lang="en-US" dirty="0" smtClean="0"/>
              <a:t>A, B, and C</a:t>
            </a:r>
          </a:p>
          <a:p>
            <a:r>
              <a:rPr lang="en-US" dirty="0" smtClean="0"/>
              <a:t>Either the shortest path from A to B is: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shortest path from A to C</a:t>
            </a:r>
            <a:r>
              <a:rPr lang="en-US" dirty="0" smtClean="0"/>
              <a:t> followed by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shortest path from C to B</a:t>
            </a:r>
          </a:p>
          <a:p>
            <a:pPr lvl="1"/>
            <a:r>
              <a:rPr lang="en-US" dirty="0" smtClean="0"/>
              <a:t>Or the shortest path from A to B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doesn’t go through 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4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restating it again..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ShortestPath</a:t>
            </a:r>
            <a:r>
              <a:rPr lang="en-US" dirty="0" smtClean="0"/>
              <a:t>(A,B) =</a:t>
            </a:r>
          </a:p>
          <a:p>
            <a:r>
              <a:rPr lang="en-US" dirty="0" err="1" smtClean="0"/>
              <a:t>ShortestPathNotUsing</a:t>
            </a:r>
            <a:r>
              <a:rPr lang="en-US" dirty="0" err="1"/>
              <a:t>C</a:t>
            </a:r>
            <a:r>
              <a:rPr lang="en-US" dirty="0" smtClean="0"/>
              <a:t>(A,C) followed by </a:t>
            </a:r>
            <a:r>
              <a:rPr lang="en-US" dirty="0" err="1" smtClean="0"/>
              <a:t>ShortestPathNotUsingC</a:t>
            </a:r>
            <a:r>
              <a:rPr lang="en-US" dirty="0" smtClean="0"/>
              <a:t>(C,B)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ShortestPathNotUsingC</a:t>
            </a:r>
            <a:r>
              <a:rPr lang="en-US" dirty="0" smtClean="0"/>
              <a:t>(A,B)</a:t>
            </a:r>
          </a:p>
          <a:p>
            <a:r>
              <a:rPr lang="en-US" dirty="0" smtClean="0"/>
              <a:t>Whichever is shorter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(where “not using C” means “not using C as an intermediate node”)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9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just described</a:t>
            </a:r>
          </a:p>
          <a:p>
            <a:pPr lvl="1"/>
            <a:r>
              <a:rPr lang="en-US" dirty="0" smtClean="0"/>
              <a:t>The shortest path between two points</a:t>
            </a:r>
          </a:p>
          <a:p>
            <a:pPr lvl="1"/>
            <a:r>
              <a:rPr lang="en-US" dirty="0" smtClean="0"/>
              <a:t>In terms of shortest paths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not using </a:t>
            </a:r>
            <a:r>
              <a:rPr lang="en-US" dirty="0" smtClean="0"/>
              <a:t>some other node (C)</a:t>
            </a:r>
          </a:p>
          <a:p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recurse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Describe shortest paths not using C</a:t>
            </a:r>
          </a:p>
          <a:p>
            <a:pPr lvl="1"/>
            <a:r>
              <a:rPr lang="en-US" dirty="0" smtClean="0"/>
              <a:t>In terms of shortest paths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not using C or 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(for some 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6138</TotalTime>
  <Words>1072</Words>
  <Application>Microsoft Office PowerPoint</Application>
  <PresentationFormat>On-screen Show (4:3)</PresentationFormat>
  <Paragraphs>183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Kootenay</vt:lpstr>
      <vt:lpstr>Verdana</vt:lpstr>
      <vt:lpstr>Office Theme</vt:lpstr>
      <vt:lpstr>Lecture 15 Path finding using dynamic programming</vt:lpstr>
      <vt:lpstr>All points shortest-path</vt:lpstr>
      <vt:lpstr>Memoizing</vt:lpstr>
      <vt:lpstr>Can we do better?</vt:lpstr>
      <vt:lpstr>Shortest paths contain other shortest paths</vt:lpstr>
      <vt:lpstr>Paths within paths</vt:lpstr>
      <vt:lpstr>Restating what we already said</vt:lpstr>
      <vt:lpstr>And restating it again..</vt:lpstr>
      <vt:lpstr>Why do we care?</vt:lpstr>
      <vt:lpstr>Why do we care?</vt:lpstr>
      <vt:lpstr>The Floyd-Warshall Algorithm</vt:lpstr>
      <vt:lpstr>The Floyd-Warshall Algorithm</vt:lpstr>
      <vt:lpstr>The Floyd-Warshall Algorithm (bad version)</vt:lpstr>
      <vt:lpstr>weren’t we supposed to trying to memoize this computation?</vt:lpstr>
      <vt:lpstr>The Floyd-Warshall Algorithm (bad memoized version)</vt:lpstr>
      <vt:lpstr>weren’t we supposed to trying to compute all distances at once?</vt:lpstr>
      <vt:lpstr>And now the cleverness…</vt:lpstr>
      <vt:lpstr>The real Floyd-Warshall algorithm</vt:lpstr>
      <vt:lpstr>The real Floyd-Warshall algorithm</vt:lpstr>
      <vt:lpstr>The real Floyd-Warshall algorithm</vt:lpstr>
      <vt:lpstr>Dynamic programming</vt:lpstr>
      <vt:lpstr>Classic algorithm design techniques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</dc:title>
  <dc:creator>Ian Horswill</dc:creator>
  <cp:lastModifiedBy>Ian Horswill</cp:lastModifiedBy>
  <cp:revision>262</cp:revision>
  <cp:lastPrinted>2011-06-01T06:01:26Z</cp:lastPrinted>
  <dcterms:created xsi:type="dcterms:W3CDTF">2010-03-27T22:31:10Z</dcterms:created>
  <dcterms:modified xsi:type="dcterms:W3CDTF">2016-05-24T20:45:48Z</dcterms:modified>
</cp:coreProperties>
</file>