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74" r:id="rId8"/>
    <p:sldId id="273" r:id="rId9"/>
    <p:sldId id="275" r:id="rId10"/>
    <p:sldId id="276" r:id="rId11"/>
    <p:sldId id="260" r:id="rId12"/>
    <p:sldId id="261" r:id="rId13"/>
    <p:sldId id="263" r:id="rId14"/>
    <p:sldId id="265" r:id="rId15"/>
    <p:sldId id="266" r:id="rId16"/>
    <p:sldId id="277" r:id="rId17"/>
    <p:sldId id="278" r:id="rId18"/>
    <p:sldId id="279" r:id="rId19"/>
    <p:sldId id="268" r:id="rId20"/>
    <p:sldId id="281" r:id="rId21"/>
    <p:sldId id="282" r:id="rId22"/>
    <p:sldId id="280" r:id="rId23"/>
    <p:sldId id="269" r:id="rId24"/>
    <p:sldId id="271" r:id="rId25"/>
    <p:sldId id="283" r:id="rId26"/>
    <p:sldId id="284" r:id="rId27"/>
    <p:sldId id="272" r:id="rId28"/>
    <p:sldId id="286" r:id="rId29"/>
    <p:sldId id="285" r:id="rId30"/>
    <p:sldId id="287" r:id="rId31"/>
    <p:sldId id="270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87" autoAdjust="0"/>
  </p:normalViewPr>
  <p:slideViewPr>
    <p:cSldViewPr>
      <p:cViewPr varScale="1">
        <p:scale>
          <a:sx n="97" d="100"/>
          <a:sy n="97" d="100"/>
        </p:scale>
        <p:origin x="95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47002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  <a:t>Lecture 16</a:t>
            </a:r>
            <a:b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  <a:t>Dynamic tables</a:t>
            </a:r>
            <a:b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  <a:t>and amortized analysis</a:t>
            </a:r>
            <a:endParaRPr lang="en-US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EECS-214</a:t>
            </a:r>
          </a:p>
        </p:txBody>
      </p:sp>
    </p:spTree>
    <p:extLst>
      <p:ext uri="{BB962C8B-B14F-4D97-AF65-F5344CB8AC3E}">
        <p14:creationId xmlns:p14="http://schemas.microsoft.com/office/powerpoint/2010/main" val="11533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the growth factor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increase the growth factor </a:t>
            </a:r>
            <a:r>
              <a:rPr lang="en-US" dirty="0" smtClean="0"/>
              <a:t>each time</a:t>
            </a:r>
          </a:p>
          <a:p>
            <a:r>
              <a:rPr lang="en-US" dirty="0" smtClean="0"/>
              <a:t>Then we need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grow less frequently </a:t>
            </a:r>
            <a:r>
              <a:rPr lang="en-US" dirty="0" smtClean="0"/>
              <a:t>as time goes on</a:t>
            </a:r>
          </a:p>
          <a:p>
            <a:r>
              <a:rPr lang="en-US" dirty="0" smtClean="0"/>
              <a:t>So it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might cancel out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8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Doubling the array size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public class </a:t>
            </a:r>
            <a:r>
              <a:rPr lang="en-US" b="1" dirty="0" err="1"/>
              <a:t>DynamicArray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object[] </a:t>
            </a:r>
            <a:r>
              <a:rPr lang="en-US" dirty="0" err="1"/>
              <a:t>realArray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new </a:t>
            </a:r>
            <a:r>
              <a:rPr lang="en-US" dirty="0" smtClean="0"/>
              <a:t>object[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ount = 0;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// </a:t>
            </a:r>
            <a:r>
              <a:rPr lang="en-US" dirty="0"/>
              <a:t>Add an element at end</a:t>
            </a:r>
            <a:br>
              <a:rPr lang="en-US" dirty="0"/>
            </a:br>
            <a:r>
              <a:rPr lang="en-US" dirty="0"/>
              <a:t>        void </a:t>
            </a:r>
            <a:r>
              <a:rPr lang="en-US" b="1" dirty="0"/>
              <a:t>Add</a:t>
            </a:r>
            <a:r>
              <a:rPr lang="en-US" dirty="0"/>
              <a:t>(object </a:t>
            </a:r>
            <a:r>
              <a:rPr lang="en-US" dirty="0" err="1"/>
              <a:t>newValue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count++;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       if (Count ==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realArray.Length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 {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smtClean="0">
                <a:solidFill>
                  <a:schemeClr val="tx1"/>
                </a:solidFill>
              </a:rPr>
              <a:t>     object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 smtClean="0">
                <a:solidFill>
                  <a:schemeClr val="tx1"/>
                </a:solidFill>
              </a:rPr>
              <a:t>newArray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new </a:t>
            </a:r>
            <a:r>
              <a:rPr lang="en-US" dirty="0" smtClean="0">
                <a:solidFill>
                  <a:schemeClr val="tx1"/>
                </a:solidFill>
              </a:rPr>
              <a:t>object[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2*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realArray.Length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smtClean="0">
                <a:solidFill>
                  <a:schemeClr val="tx1"/>
                </a:solidFill>
              </a:rPr>
              <a:t>     for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realArray.Length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</a:t>
            </a: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newArray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 err="1">
                <a:solidFill>
                  <a:schemeClr val="tx1"/>
                </a:solidFill>
              </a:rPr>
              <a:t>realArray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</a:t>
            </a:r>
            <a:r>
              <a:rPr lang="en-US" dirty="0" err="1" smtClean="0">
                <a:solidFill>
                  <a:schemeClr val="tx1"/>
                </a:solidFill>
              </a:rPr>
              <a:t>realArray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newArray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</a:t>
            </a:r>
            <a:r>
              <a:rPr lang="en-US" dirty="0" err="1" smtClean="0">
                <a:solidFill>
                  <a:schemeClr val="tx1"/>
                </a:solidFill>
              </a:rPr>
              <a:t>realArray</a:t>
            </a:r>
            <a:r>
              <a:rPr lang="en-US" dirty="0" smtClean="0">
                <a:solidFill>
                  <a:schemeClr val="tx1"/>
                </a:solidFill>
              </a:rPr>
              <a:t>[count-1]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newValue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10 elements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541729"/>
              </p:ext>
            </p:extLst>
          </p:nvPr>
        </p:nvGraphicFramePr>
        <p:xfrm>
          <a:off x="533400" y="1452880"/>
          <a:ext cx="5562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296"/>
                <a:gridCol w="1390650"/>
                <a:gridCol w="1092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</a:p>
                    <a:p>
                      <a:r>
                        <a:rPr lang="en-US" dirty="0" smtClean="0"/>
                        <a:t>copied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copies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new </a:t>
                      </a:r>
                      <a:r>
                        <a:rPr lang="en-US" baseline="0" dirty="0" err="1" smtClean="0"/>
                        <a:t>DynamicArray</a:t>
                      </a:r>
                      <a:r>
                        <a:rPr lang="en-US" baseline="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5294293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 calls &lt; 2n copies</a:t>
            </a:r>
            <a:endParaRPr lang="en-US" sz="3200" dirty="0" smtClean="0"/>
          </a:p>
          <a:p>
            <a:r>
              <a:rPr lang="en-US" sz="3200" dirty="0" smtClean="0"/>
              <a:t>O(n) copies!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8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Aggregate analysis (</a:t>
            </a:r>
            <a:r>
              <a:rPr lang="en-US" dirty="0" err="1" smtClean="0"/>
              <a:t>handwavy</a:t>
            </a:r>
            <a:r>
              <a:rPr lang="en-US" dirty="0" smtClean="0"/>
              <a:t> version)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Cost of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sequence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of operations</a:t>
                </a:r>
              </a:p>
              <a:p>
                <a:r>
                  <a:rPr lang="en-US" dirty="0" smtClean="0"/>
                  <a:t>In this case</a:t>
                </a:r>
              </a:p>
              <a:p>
                <a:pPr lvl="1"/>
                <a:r>
                  <a:rPr lang="en-US" dirty="0" smtClean="0"/>
                  <a:t>We grow with exponentially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decreasing frequency</a:t>
                </a:r>
              </a:p>
              <a:p>
                <a:pPr lvl="1"/>
                <a:r>
                  <a:rPr lang="en-US" dirty="0" smtClean="0"/>
                  <a:t>But by exponentially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increasing amounts</a:t>
                </a:r>
              </a:p>
              <a:p>
                <a:r>
                  <a:rPr lang="en-US" dirty="0" smtClean="0"/>
                  <a:t>So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Most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adds requires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zero copies</a:t>
                </a:r>
              </a:p>
              <a:p>
                <a:pPr lvl="2"/>
                <a:r>
                  <a:rPr lang="en-US" dirty="0" smtClean="0"/>
                  <a:t>Some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copies</a:t>
                </a:r>
              </a:p>
              <a:p>
                <a:pPr lvl="2"/>
                <a:r>
                  <a:rPr lang="en-US" dirty="0" smtClean="0"/>
                  <a:t>But they occur with exponentially decreasing frequency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Sequence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total copies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3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Aggregate analysis (formal version)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sequence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add operations </a:t>
                </a:r>
                <a:r>
                  <a:rPr lang="en-US" dirty="0" smtClean="0"/>
                  <a:t>only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recopies</a:t>
                </a:r>
                <a:r>
                  <a:rPr lang="en-US" dirty="0" smtClean="0"/>
                  <a:t> on the 3</a:t>
                </a:r>
                <a:r>
                  <a:rPr lang="en-US" baseline="30000" dirty="0" smtClean="0"/>
                  <a:t>rd</a:t>
                </a:r>
                <a:r>
                  <a:rPr lang="en-US" dirty="0" smtClean="0"/>
                  <a:t>, 5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, 9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, adds, etc.</a:t>
                </a:r>
              </a:p>
              <a:p>
                <a:pPr lvl="1"/>
                <a:r>
                  <a:rPr lang="en-US" dirty="0" smtClean="0"/>
                  <a:t>That is,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when we’re doing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𝒊</m:t>
                        </m:r>
                      </m:sup>
                    </m:sSup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baseline="30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add </a:t>
                </a:r>
                <a:r>
                  <a:rPr lang="en-US" dirty="0" smtClean="0"/>
                  <a:t>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of those copies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elements</a:t>
                </a:r>
                <a:endParaRPr lang="en-US" b="1" dirty="0" smtClean="0"/>
              </a:p>
              <a:p>
                <a:pPr lvl="1"/>
                <a:r>
                  <a:rPr lang="en-US" dirty="0" smtClean="0"/>
                  <a:t>So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total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number of copies is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−2&lt;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2×</m:t>
                          </m:r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≤2×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𝚯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2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Amortized analysis</a:t>
            </a:r>
            <a:br>
              <a:rPr lang="en-US" dirty="0" smtClean="0"/>
            </a:br>
            <a:r>
              <a:rPr lang="en-US" sz="2200" dirty="0" smtClean="0"/>
              <a:t>(using the aggregate method)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Basic idea</a:t>
                </a:r>
              </a:p>
              <a:p>
                <a:pPr lvl="1"/>
                <a:r>
                  <a:rPr lang="en-US" dirty="0" smtClean="0"/>
                  <a:t>If an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arbitrary sequence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operations takes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And we </a:t>
                </a:r>
                <a:r>
                  <a:rPr lang="en-US" b="1" dirty="0" smtClean="0"/>
                  <a:t>really mean </a:t>
                </a:r>
                <a:r>
                  <a:rPr lang="en-US" dirty="0" smtClean="0"/>
                  <a:t>arbitrary –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any sequence </a:t>
                </a:r>
                <a:r>
                  <a:rPr lang="en-US" dirty="0" smtClean="0"/>
                  <a:t>of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any length </a:t>
                </a:r>
                <a:r>
                  <a:rPr lang="en-US" dirty="0" smtClean="0"/>
                  <a:t>of those operations</a:t>
                </a:r>
              </a:p>
              <a:p>
                <a:pPr lvl="1"/>
                <a:r>
                  <a:rPr lang="en-US" dirty="0" smtClean="0"/>
                  <a:t>Then we can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pretend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that each individual operation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time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say it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amortized time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this case, insertion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O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amortized time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 between?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Saying an algorithm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average time</a:t>
                </a:r>
              </a:p>
              <a:p>
                <a:r>
                  <a:rPr lang="en-US" dirty="0" smtClean="0"/>
                  <a:t>And saying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amortized time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49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vs. amortized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Average-case complexity</a:t>
            </a:r>
          </a:p>
          <a:p>
            <a:pPr lvl="1"/>
            <a:r>
              <a:rPr lang="en-US" dirty="0" smtClean="0"/>
              <a:t>Averages over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possible inputs </a:t>
            </a:r>
            <a:r>
              <a:rPr lang="en-US" dirty="0" smtClean="0"/>
              <a:t>to a single call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Amortized complexity</a:t>
            </a:r>
          </a:p>
          <a:p>
            <a:pPr lvl="1"/>
            <a:r>
              <a:rPr lang="en-US" dirty="0" smtClean="0"/>
              <a:t>Averages over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operations in a sequence of calls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0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amortized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Aggregate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method (what we just did)</a:t>
                </a:r>
              </a:p>
              <a:p>
                <a:pPr lvl="1"/>
                <a:r>
                  <a:rPr lang="en-US" dirty="0" smtClean="0"/>
                  <a:t>Amortized cost = cost of sequence/#operations</a:t>
                </a:r>
              </a:p>
              <a:p>
                <a:pPr lvl="1"/>
                <a:r>
                  <a:rPr lang="en-US" dirty="0" smtClean="0"/>
                  <a:t>Only works for sequences of operations with the same cost</a:t>
                </a:r>
              </a:p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Accounting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method</a:t>
                </a:r>
              </a:p>
              <a:p>
                <a:pPr lvl="1"/>
                <a:r>
                  <a:rPr lang="en-US" dirty="0" smtClean="0"/>
                  <a:t>More general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Guess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the right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amortized cost for each procedure</a:t>
                </a:r>
              </a:p>
              <a:p>
                <a:pPr lvl="2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Overcharge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some operations to pay for later operations</a:t>
                </a:r>
              </a:p>
              <a:p>
                <a:pPr lvl="2"/>
                <a:r>
                  <a:rPr lang="en-US" dirty="0" smtClean="0"/>
                  <a:t>Excess charges get assigned to particular parts of the data structure as “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credit</a:t>
                </a:r>
                <a:r>
                  <a:rPr lang="en-US" dirty="0" smtClean="0"/>
                  <a:t>”</a:t>
                </a:r>
              </a:p>
              <a:p>
                <a:pPr lvl="1"/>
                <a:r>
                  <a:rPr lang="en-US" dirty="0" smtClean="0"/>
                  <a:t>Show the sum of actual costs of any series of operations can’t exceed the sum of the amortized costs</a:t>
                </a:r>
              </a:p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Potential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method</a:t>
                </a:r>
              </a:p>
              <a:p>
                <a:pPr lvl="1"/>
                <a:r>
                  <a:rPr lang="en-US" dirty="0" smtClean="0"/>
                  <a:t>Define a “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potential energy</a:t>
                </a:r>
                <a:r>
                  <a:rPr lang="en-US" dirty="0" smtClean="0"/>
                  <a:t>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 of a data structure</a:t>
                </a:r>
              </a:p>
              <a:p>
                <a:pPr lvl="1"/>
                <a:r>
                  <a:rPr lang="en-US" dirty="0" smtClean="0"/>
                  <a:t>Show that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no sequence of operations</a:t>
                </a:r>
                <a:r>
                  <a:rPr lang="en-US" dirty="0" smtClean="0"/>
                  <a:t> can decrease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below its initial value</a:t>
                </a:r>
              </a:p>
              <a:p>
                <a:pPr lvl="1"/>
                <a:r>
                  <a:rPr lang="en-US" dirty="0" smtClean="0"/>
                  <a:t>Amortized cost of an operation =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real cost + change in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𝚽</m:t>
                    </m:r>
                  </m:oMath>
                </a14:m>
                <a:endParaRPr lang="en-US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 r="-667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73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Using the potential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be our dynamic array</a:t>
                </a:r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𝚽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≝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  <m:r>
                          <m:rPr>
                            <m:nor/>
                          </m:rPr>
                          <a:rPr lang="en-US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Count</m:t>
                        </m:r>
                      </m:e>
                    </m:d>
                  </m:oMath>
                </a14:m>
                <a:r>
                  <a:rPr lang="en-US" b="1" i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</a:rPr>
                  <a:t/>
                </a:r>
                <a:br>
                  <a:rPr lang="en-US" b="1" i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</a:rPr>
                </a:br>
                <a:r>
                  <a:rPr lang="en-US" b="1" i="1" dirty="0" smtClean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𝑨</m:t>
                    </m:r>
                    <m:r>
                      <m:rPr>
                        <m:nor/>
                      </m:rPr>
                      <a:rPr lang="en-US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  <m:r>
                      <m:rPr>
                        <m:nor/>
                      </m:rPr>
                      <a:rPr lang="en-US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realArray</m:t>
                    </m:r>
                    <m:r>
                      <m:rPr>
                        <m:nor/>
                      </m:rPr>
                      <a:rPr lang="en-US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  <m:r>
                      <m:rPr>
                        <m:nor/>
                      </m:rPr>
                      <a:rPr lang="en-US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Length</m:t>
                    </m:r>
                  </m:oMath>
                </a14:m>
                <a:endParaRPr lang="en-US" b="1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Want to show that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amortized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cost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Add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    =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real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cost + change in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𝚽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Just an object with a pointer to an array</a:t>
            </a:r>
          </a:p>
          <a:p>
            <a:r>
              <a:rPr lang="en-US" dirty="0" smtClean="0"/>
              <a:t>The array stores the real data</a:t>
            </a:r>
          </a:p>
          <a:p>
            <a:r>
              <a:rPr lang="en-US" dirty="0" smtClean="0"/>
              <a:t>When you need to change the size</a:t>
            </a:r>
          </a:p>
          <a:p>
            <a:pPr lvl="1"/>
            <a:r>
              <a:rPr lang="en-US" dirty="0" smtClean="0"/>
              <a:t>Make a whole new array</a:t>
            </a:r>
          </a:p>
          <a:p>
            <a:pPr lvl="1"/>
            <a:r>
              <a:rPr lang="en-US" dirty="0" smtClean="0"/>
              <a:t>Copy the data</a:t>
            </a:r>
          </a:p>
          <a:p>
            <a:pPr lvl="1"/>
            <a:r>
              <a:rPr lang="en-US" dirty="0" smtClean="0"/>
              <a:t>Change the pointer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1600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2286000"/>
            <a:ext cx="200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array </a:t>
            </a:r>
          </a:p>
          <a:p>
            <a:r>
              <a:rPr lang="en-US" dirty="0" smtClean="0"/>
              <a:t>containing the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818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486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6" idx="3"/>
            <a:endCxn id="9" idx="0"/>
          </p:cNvCxnSpPr>
          <p:nvPr/>
        </p:nvCxnSpPr>
        <p:spPr>
          <a:xfrm>
            <a:off x="5715000" y="2019300"/>
            <a:ext cx="800100" cy="1028700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57800" y="1295400"/>
            <a:ext cx="239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 to current array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816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150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484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818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15200" y="4343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stCxn id="6" idx="3"/>
            <a:endCxn id="24" idx="0"/>
          </p:cNvCxnSpPr>
          <p:nvPr/>
        </p:nvCxnSpPr>
        <p:spPr>
          <a:xfrm flipH="1">
            <a:off x="5448300" y="2019300"/>
            <a:ext cx="266700" cy="2324100"/>
          </a:xfrm>
          <a:prstGeom prst="bentConnector4">
            <a:avLst>
              <a:gd name="adj1" fmla="val -100000"/>
              <a:gd name="adj2" fmla="val 55738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848600" y="4343400"/>
            <a:ext cx="5334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08768" y="5029200"/>
            <a:ext cx="294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array with extra element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4639969" y="3476700"/>
            <a:ext cx="97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pdated</a:t>
            </a:r>
          </a:p>
          <a:p>
            <a:r>
              <a:rPr lang="en-US" dirty="0" smtClean="0"/>
              <a:t>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Great!  What’s the change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6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Case 1: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Array isn’t full</a:t>
                </a:r>
              </a:p>
              <a:p>
                <a:r>
                  <a:rPr lang="en-US" dirty="0" smtClean="0"/>
                  <a:t>Then we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increase </a:t>
                </a:r>
                <a:r>
                  <a:rPr lang="en-US" b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A.Count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by 1</a:t>
                </a:r>
              </a:p>
              <a:p>
                <a:r>
                  <a:rPr lang="en-US" dirty="0" smtClean="0"/>
                  <a:t>And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don’t change </a:t>
                </a:r>
                <a:r>
                  <a:rPr lang="en-US" b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A.realArray.Length</a:t>
                </a:r>
                <a:endParaRPr lang="en-US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 smtClean="0"/>
                  <a:t>Amortized cost = real cost + potential change</a:t>
                </a:r>
              </a:p>
              <a:p>
                <a:pPr lvl="1"/>
                <a:r>
                  <a:rPr lang="en-US" dirty="0" smtClean="0"/>
                  <a:t>Real cost = </a:t>
                </a:r>
              </a:p>
              <a:p>
                <a:pPr lvl="2"/>
                <a:r>
                  <a:rPr lang="en-US" dirty="0" smtClean="0"/>
                  <a:t>cost of checking if we need to grow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+</a:t>
                </a:r>
                <a:r>
                  <a:rPr lang="en-US" dirty="0" smtClean="0"/>
                  <a:t> cost of incrementing Count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+ storing new item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/>
                  <a:t> total</a:t>
                </a:r>
              </a:p>
              <a:p>
                <a:r>
                  <a:rPr lang="en-US" dirty="0" smtClean="0"/>
                  <a:t>Amortized cost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+2=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4" t="-2695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01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Great!  What’s the change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6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Case 2: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Array is full </a:t>
                </a:r>
                <a:r>
                  <a:rPr lang="en-US" dirty="0" smtClean="0"/>
                  <a:t>(have to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expand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the array)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 be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number of items </a:t>
                </a:r>
                <a:r>
                  <a:rPr lang="en-US" dirty="0" smtClean="0"/>
                  <a:t>in the array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before insertion</a:t>
                </a:r>
              </a:p>
              <a:p>
                <a:r>
                  <a:rPr lang="en-US" dirty="0" smtClean="0"/>
                  <a:t>Before expansion</a:t>
                </a:r>
              </a:p>
              <a:p>
                <a:pPr lvl="1"/>
                <a:r>
                  <a:rPr lang="en-US" dirty="0" err="1" smtClean="0"/>
                  <a:t>A.Count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A.realArray.Length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𝚽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𝟐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dirty="0" smtClean="0"/>
                  <a:t>After expansion</a:t>
                </a:r>
              </a:p>
              <a:p>
                <a:pPr lvl="1"/>
                <a:r>
                  <a:rPr lang="en-US" dirty="0" err="1" smtClean="0"/>
                  <a:t>A.</a:t>
                </a:r>
                <a:r>
                  <a:rPr lang="en-US" dirty="0" smtClean="0"/>
                  <a:t>realArray.</a:t>
                </a:r>
                <a:r>
                  <a:rPr lang="en-US" dirty="0" err="1" smtClean="0"/>
                  <a:t>Length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𝚽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𝟐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𝟐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𝚫𝚽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=−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</a:t>
                </a:r>
                <a:r>
                  <a:rPr lang="en-US" dirty="0" smtClean="0"/>
                  <a:t>(we loose potential)</a:t>
                </a:r>
              </a:p>
              <a:p>
                <a:r>
                  <a:rPr lang="en-US" dirty="0" smtClean="0"/>
                  <a:t>Cost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copies</m:t>
                    </m:r>
                    <m:r>
                      <a:rPr lang="en-US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So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amortized cost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either way</a:t>
                </a:r>
                <a:endParaRPr lang="en-US" b="1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30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Shrinking the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if we want to support both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Add and Remove </a:t>
            </a:r>
            <a:r>
              <a:rPr lang="en-US" dirty="0" smtClean="0"/>
              <a:t>(from the end)</a:t>
            </a:r>
          </a:p>
          <a:p>
            <a:pPr lvl="1"/>
            <a:r>
              <a:rPr lang="en-US" dirty="0" smtClean="0"/>
              <a:t>And we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want it to shrink </a:t>
            </a:r>
            <a:r>
              <a:rPr lang="en-US" dirty="0" smtClean="0"/>
              <a:t>the table automatically if it’s too big</a:t>
            </a:r>
          </a:p>
          <a:p>
            <a:pPr lvl="1"/>
            <a:endParaRPr lang="en-US" dirty="0"/>
          </a:p>
          <a:p>
            <a:r>
              <a:rPr lang="en-US" dirty="0" smtClean="0"/>
              <a:t>Analysis is hairier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section 18.4 in book, if you’re curious</a:t>
            </a:r>
          </a:p>
          <a:p>
            <a:pPr lvl="1"/>
            <a:endParaRPr lang="en-US" dirty="0"/>
          </a:p>
          <a:p>
            <a:r>
              <a:rPr lang="en-US" dirty="0" smtClean="0"/>
              <a:t>Take home message: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Double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array size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when full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Halve</a:t>
            </a:r>
            <a:r>
              <a:rPr lang="en-US" dirty="0" smtClean="0"/>
              <a:t> it when the array is only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¼ full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54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other kinds of tables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Which of these data structures can you use this technique on?</a:t>
                </a:r>
              </a:p>
              <a:p>
                <a:pPr lvl="1"/>
                <a:r>
                  <a:rPr lang="en-US" dirty="0" smtClean="0"/>
                  <a:t>Stacks</a:t>
                </a:r>
              </a:p>
              <a:p>
                <a:pPr lvl="1"/>
                <a:r>
                  <a:rPr lang="en-US" dirty="0" smtClean="0"/>
                  <a:t>Queues</a:t>
                </a:r>
              </a:p>
              <a:p>
                <a:pPr lvl="1"/>
                <a:r>
                  <a:rPr lang="en-US" dirty="0" smtClean="0"/>
                  <a:t>Hash tables</a:t>
                </a:r>
              </a:p>
              <a:p>
                <a:pPr lvl="1"/>
                <a:r>
                  <a:rPr lang="en-US" dirty="0" smtClean="0"/>
                  <a:t>Binary heaps</a:t>
                </a:r>
              </a:p>
              <a:p>
                <a:endParaRPr lang="en-US" dirty="0" smtClean="0"/>
              </a:p>
              <a:p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All of them</a:t>
                </a:r>
                <a:r>
                  <a:rPr lang="en-US" dirty="0" smtClean="0"/>
                  <a:t>!</a:t>
                </a:r>
              </a:p>
              <a:p>
                <a:r>
                  <a:rPr lang="en-US" dirty="0" smtClean="0"/>
                  <a:t>All can support growing the </a:t>
                </a:r>
                <a:r>
                  <a:rPr lang="en-US" smtClean="0"/>
                  <a:t>tables in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𝐎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amortized time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99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Amortized hash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Same idea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Double size </a:t>
                </a:r>
                <a:r>
                  <a:rPr lang="en-US" dirty="0" smtClean="0"/>
                  <a:t>when load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exceeds some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Halve size </a:t>
                </a:r>
                <a:r>
                  <a:rPr lang="en-US" dirty="0" smtClean="0"/>
                  <a:t>when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𝛼</m:t>
                    </m:r>
                    <m:r>
                      <a:rPr lang="en-US" altLang="ja-JP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b="0" i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is in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fixed range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max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So for a chained hash table, we get: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Amortized cost = real cost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ΔΦ</m:t>
                    </m:r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max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cost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of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copying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ΔΦ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Finally!  Real Constant-time performance for Hash Tables!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58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almost 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Let’s unpack what we just showed</a:t>
                </a:r>
              </a:p>
              <a:p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average-case</a:t>
                </a:r>
                <a:r>
                  <a:rPr lang="en-US" dirty="0" smtClean="0"/>
                  <a:t>,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amortized</a:t>
                </a:r>
                <a:r>
                  <a:rPr lang="en-US" dirty="0" smtClean="0"/>
                  <a:t> time</a:t>
                </a:r>
              </a:p>
              <a:p>
                <a:pPr lvl="1"/>
                <a:r>
                  <a:rPr lang="en-US" dirty="0" smtClean="0"/>
                  <a:t>Aggregating over </a:t>
                </a:r>
                <a:r>
                  <a:rPr lang="en-US" dirty="0" smtClean="0"/>
                  <a:t>all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operations in a sequence</a:t>
                </a:r>
              </a:p>
              <a:p>
                <a:pPr lvl="1"/>
                <a:r>
                  <a:rPr lang="en-US" dirty="0" smtClean="0"/>
                  <a:t>But also </a:t>
                </a:r>
                <a:r>
                  <a:rPr lang="en-US" dirty="0" smtClean="0"/>
                  <a:t>averaging over all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possible keys </a:t>
                </a:r>
                <a:r>
                  <a:rPr lang="en-US" dirty="0" smtClean="0"/>
                  <a:t>and hash table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contents</a:t>
                </a:r>
              </a:p>
              <a:p>
                <a:r>
                  <a:rPr lang="en-US" dirty="0" smtClean="0"/>
                  <a:t>For insertion or lookup</a:t>
                </a:r>
              </a:p>
              <a:p>
                <a:r>
                  <a:rPr lang="en-US" dirty="0" smtClean="0"/>
                  <a:t>In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chained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hash table with dynamic expansion</a:t>
                </a:r>
              </a:p>
              <a:p>
                <a:pPr lvl="1"/>
                <a:r>
                  <a:rPr lang="en-US" dirty="0" smtClean="0"/>
                  <a:t>You can show it for open-coding too</a:t>
                </a:r>
              </a:p>
              <a:p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859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True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/>
                  <a:t> performance (average case)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593" r="-667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It’s only useful in niche applications</a:t>
                </a:r>
              </a:p>
              <a:p>
                <a:r>
                  <a:rPr lang="en-US" dirty="0"/>
                  <a:t>B</a:t>
                </a:r>
                <a:r>
                  <a:rPr lang="en-US" dirty="0" smtClean="0"/>
                  <a:t>ut you can actually make hash tables with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true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𝚯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average case </a:t>
                </a:r>
                <a:r>
                  <a:rPr lang="en-US" dirty="0" smtClean="0"/>
                  <a:t>performance</a:t>
                </a:r>
              </a:p>
              <a:p>
                <a:pPr lvl="1"/>
                <a:r>
                  <a:rPr lang="en-US" dirty="0" smtClean="0"/>
                  <a:t>Not amortized</a:t>
                </a:r>
              </a:p>
              <a:p>
                <a:pPr lvl="1"/>
                <a:r>
                  <a:rPr lang="en-US" dirty="0" smtClean="0"/>
                  <a:t>I.e. they’ll never pause to copy a lot of data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How do you do that?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5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got the amortized time bound by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charging insertions for the copies that happened later</a:t>
            </a:r>
          </a:p>
          <a:p>
            <a:endParaRPr lang="en-US" dirty="0"/>
          </a:p>
          <a:p>
            <a:r>
              <a:rPr lang="en-US" dirty="0" smtClean="0"/>
              <a:t>What we want to do is to actually do the copying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during the insertion</a:t>
            </a:r>
          </a:p>
          <a:p>
            <a:endParaRPr lang="en-US" dirty="0"/>
          </a:p>
          <a:p>
            <a:r>
              <a:rPr lang="en-US" dirty="0" smtClean="0"/>
              <a:t>How do we do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19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two hash tables!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hash table really has two hash tables inside it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current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And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future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one that’s twice as big</a:t>
                </a:r>
              </a:p>
              <a:p>
                <a:r>
                  <a:rPr lang="en-US" dirty="0" smtClean="0"/>
                  <a:t>Each time you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add a new item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Put it in the current table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/>
                  <a:t> time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Copy two items </a:t>
                </a:r>
                <a:r>
                  <a:rPr lang="en-US" dirty="0" smtClean="0"/>
                  <a:t>in the current table to the future table</a:t>
                </a:r>
              </a:p>
              <a:p>
                <a:pPr lvl="2"/>
                <a:r>
                  <a:rPr lang="en-US" dirty="0" smtClean="0"/>
                  <a:t>Also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/>
                  <a:t> time,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time total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By the time the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current one fills</a:t>
                </a:r>
                <a:r>
                  <a:rPr lang="en-US" dirty="0" smtClean="0"/>
                  <a:t>, all its data has been copied to the future table</a:t>
                </a:r>
              </a:p>
              <a:p>
                <a:pPr lvl="1"/>
                <a:r>
                  <a:rPr lang="en-US" dirty="0" smtClean="0"/>
                  <a:t>So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make the future table the current table</a:t>
                </a:r>
              </a:p>
              <a:p>
                <a:pPr lvl="1"/>
                <a:r>
                  <a:rPr lang="en-US" dirty="0" smtClean="0"/>
                  <a:t>And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make a new future table </a:t>
                </a:r>
                <a:r>
                  <a:rPr lang="en-US" dirty="0" smtClean="0"/>
                  <a:t>that’s twice as big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65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 in C#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public class </a:t>
            </a:r>
            <a:r>
              <a:rPr lang="en-US" b="1" dirty="0" err="1"/>
              <a:t>DynamicArray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object[] </a:t>
            </a:r>
            <a:r>
              <a:rPr lang="en-US" dirty="0" err="1"/>
              <a:t>realArray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new object[0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// </a:t>
            </a:r>
            <a:r>
              <a:rPr lang="en-US" dirty="0"/>
              <a:t>Add an element at end</a:t>
            </a:r>
            <a:br>
              <a:rPr lang="en-US" dirty="0"/>
            </a:br>
            <a:r>
              <a:rPr lang="en-US" dirty="0"/>
              <a:t>        void </a:t>
            </a:r>
            <a:r>
              <a:rPr lang="en-US" b="1" dirty="0"/>
              <a:t>Add</a:t>
            </a:r>
            <a:r>
              <a:rPr lang="en-US" dirty="0"/>
              <a:t>(object </a:t>
            </a:r>
            <a:r>
              <a:rPr lang="en-US" dirty="0" err="1"/>
              <a:t>newValue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object[] </a:t>
            </a:r>
            <a:r>
              <a:rPr lang="en-US" dirty="0" err="1">
                <a:solidFill>
                  <a:schemeClr val="tx1"/>
                </a:solidFill>
              </a:rPr>
              <a:t>newArray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= new object[</a:t>
            </a:r>
            <a:r>
              <a:rPr lang="en-US" dirty="0" err="1">
                <a:solidFill>
                  <a:schemeClr val="tx1"/>
                </a:solidFill>
              </a:rPr>
              <a:t>realArray.Length</a:t>
            </a:r>
            <a:r>
              <a:rPr lang="en-US" dirty="0">
                <a:solidFill>
                  <a:schemeClr val="tx1"/>
                </a:solidFill>
              </a:rPr>
              <a:t> + 1];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    for 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0;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&lt;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realArray.Length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newArray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]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realArray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newArray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realArray.Length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 err="1">
                <a:solidFill>
                  <a:schemeClr val="tx1"/>
                </a:solidFill>
              </a:rPr>
              <a:t>newValue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realArray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newArray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… </a:t>
            </a:r>
            <a:r>
              <a:rPr lang="en-US" i="1" dirty="0" smtClean="0"/>
              <a:t>other methods 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use the same trick for Arrays, stacks, etc.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72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you need to know about this for the quiz?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Amortized </a:t>
                </a:r>
                <a:r>
                  <a:rPr lang="en-US" dirty="0" smtClean="0"/>
                  <a:t>analysis lets you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average out</a:t>
                </a:r>
                <a:r>
                  <a:rPr lang="en-US" dirty="0" smtClean="0"/>
                  <a:t> the costs of operations in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sequence</a:t>
                </a:r>
              </a:p>
              <a:p>
                <a:pPr lvl="1"/>
                <a:r>
                  <a:rPr lang="en-US" dirty="0" smtClean="0"/>
                  <a:t>Think of operations having uniform costs rather than variable</a:t>
                </a:r>
              </a:p>
              <a:p>
                <a:pPr lvl="1"/>
                <a:r>
                  <a:rPr lang="en-US" dirty="0" smtClean="0"/>
                  <a:t>Done by “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overcharging</a:t>
                </a:r>
                <a:r>
                  <a:rPr lang="en-US" dirty="0" smtClean="0"/>
                  <a:t>” early operations to pay for later ones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Tables and sequence data structures can be made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self-expanding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𝚯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amortized time</a:t>
                </a:r>
                <a:endParaRPr lang="en-US" b="1" dirty="0" smtClean="0"/>
              </a:p>
              <a:p>
                <a:pPr lvl="2"/>
                <a:r>
                  <a:rPr lang="en-US" dirty="0" smtClean="0"/>
                  <a:t>By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doubling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size on overflow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10 elements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074516"/>
              </p:ext>
            </p:extLst>
          </p:nvPr>
        </p:nvGraphicFramePr>
        <p:xfrm>
          <a:off x="533400" y="1452880"/>
          <a:ext cx="5562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296"/>
                <a:gridCol w="1390650"/>
                <a:gridCol w="1092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</a:p>
                    <a:p>
                      <a:r>
                        <a:rPr lang="en-US" dirty="0" smtClean="0"/>
                        <a:t>copied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copies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new </a:t>
                      </a:r>
                      <a:r>
                        <a:rPr lang="en-US" baseline="0" dirty="0" err="1" smtClean="0"/>
                        <a:t>DynamicArray</a:t>
                      </a:r>
                      <a:r>
                        <a:rPr lang="en-US" baseline="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a.Add</a:t>
                      </a:r>
                      <a:r>
                        <a:rPr lang="en-US" dirty="0" smtClean="0"/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24600" y="5562600"/>
            <a:ext cx="241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O(</a:t>
            </a:r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3200" dirty="0" smtClean="0"/>
              <a:t>) </a:t>
            </a:r>
            <a:r>
              <a:rPr lang="en-US" sz="3200" dirty="0" smtClean="0"/>
              <a:t>copies!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236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Cost of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sequence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of operations</a:t>
                </a:r>
              </a:p>
              <a:p>
                <a:r>
                  <a:rPr lang="en-US" dirty="0" smtClean="0"/>
                  <a:t>In this case</a:t>
                </a:r>
              </a:p>
              <a:p>
                <a:pPr lvl="1"/>
                <a:r>
                  <a:rPr lang="en-US" dirty="0" smtClean="0"/>
                  <a:t>We grow the array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every time</a:t>
                </a:r>
              </a:p>
              <a:p>
                <a:pPr lvl="1"/>
                <a:r>
                  <a:rPr lang="en-US" dirty="0" smtClean="0"/>
                  <a:t>We grow by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just enough space</a:t>
                </a:r>
              </a:p>
              <a:p>
                <a:r>
                  <a:rPr lang="en-US" dirty="0" smtClean="0"/>
                  <a:t>So</a:t>
                </a:r>
              </a:p>
              <a:p>
                <a:pPr lvl="1"/>
                <a:r>
                  <a:rPr lang="en-US" dirty="0" smtClean="0"/>
                  <a:t>Each add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element copies</a:t>
                </a:r>
              </a:p>
              <a:p>
                <a:pPr lvl="1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Sequence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copies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57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more than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Don’t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grow </a:t>
            </a:r>
            <a:r>
              <a:rPr lang="en-US" dirty="0">
                <a:solidFill>
                  <a:schemeClr val="tx1"/>
                </a:solidFill>
              </a:rPr>
              <a:t>the array every </a:t>
            </a:r>
            <a:r>
              <a:rPr lang="en-US" dirty="0" smtClean="0">
                <a:solidFill>
                  <a:schemeClr val="tx1"/>
                </a:solidFill>
              </a:rPr>
              <a:t>time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Start with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extra space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Only grow when we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run out </a:t>
            </a:r>
            <a:r>
              <a:rPr lang="en-US" dirty="0" smtClean="0">
                <a:solidFill>
                  <a:schemeClr val="tx1"/>
                </a:solidFill>
              </a:rPr>
              <a:t>of extra space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Add extra </a:t>
            </a:r>
            <a:r>
              <a:rPr lang="en-US" dirty="0" smtClean="0">
                <a:solidFill>
                  <a:schemeClr val="tx1"/>
                </a:solidFill>
              </a:rPr>
              <a:t>when we do grow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Question: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how much extra </a:t>
            </a:r>
            <a:r>
              <a:rPr lang="en-US" dirty="0" smtClean="0">
                <a:solidFill>
                  <a:schemeClr val="tx1"/>
                </a:solidFill>
              </a:rPr>
              <a:t>should we add?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if we grow by a lot Like 1000 elements?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5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Growing by 1000 elements at a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Then if we 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elements total</a:t>
                </a:r>
              </a:p>
              <a:p>
                <a:pPr lvl="1"/>
                <a:r>
                  <a:rPr lang="en-US" dirty="0" smtClean="0"/>
                  <a:t>Instead of growing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times</a:t>
                </a:r>
              </a:p>
              <a:p>
                <a:pPr lvl="1"/>
                <a:r>
                  <a:rPr lang="en-US" dirty="0" smtClean="0"/>
                  <a:t>We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grow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𝟎𝟎𝟏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times</a:t>
                </a:r>
                <a:endParaRPr lang="en-US" b="1" dirty="0" smtClean="0"/>
              </a:p>
              <a:p>
                <a:pPr lvl="1"/>
                <a:r>
                  <a:rPr lang="en-US" dirty="0" smtClean="0"/>
                  <a:t>Which is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still grow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𝐎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times</a:t>
                </a:r>
                <a:endParaRPr lang="en-US" b="1" dirty="0" smtClean="0"/>
              </a:p>
              <a:p>
                <a:r>
                  <a:rPr lang="en-US" altLang="ja-JP" dirty="0" smtClean="0"/>
                  <a:t>And </a:t>
                </a:r>
                <a:r>
                  <a:rPr lang="en-US" dirty="0" smtClean="0"/>
                  <a:t>we still 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work each time we grow</a:t>
                </a:r>
              </a:p>
              <a:p>
                <a:r>
                  <a:rPr lang="en-US" dirty="0" smtClean="0"/>
                  <a:t>So the total work is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still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𝐎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88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keep increasing the amount that we grow by?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8026</TotalTime>
  <Words>1201</Words>
  <Application>Microsoft Office PowerPoint</Application>
  <PresentationFormat>On-screen Show (4:3)</PresentationFormat>
  <Paragraphs>301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Calibri</vt:lpstr>
      <vt:lpstr>Cambria Math</vt:lpstr>
      <vt:lpstr>Verdana</vt:lpstr>
      <vt:lpstr>Office Theme</vt:lpstr>
      <vt:lpstr>Lecture 16 Dynamic tables and amortized analysis</vt:lpstr>
      <vt:lpstr>Dynamic arrays</vt:lpstr>
      <vt:lpstr>Dynamic array in C#</vt:lpstr>
      <vt:lpstr>Adding 10 elements</vt:lpstr>
      <vt:lpstr>Aggregate analysis</vt:lpstr>
      <vt:lpstr>Adding more than we need</vt:lpstr>
      <vt:lpstr>How about if we grow by a lot Like 1000 elements?</vt:lpstr>
      <vt:lpstr>Growing by 1000 elements at a time</vt:lpstr>
      <vt:lpstr>What if we keep increasing the amount that we grow by?</vt:lpstr>
      <vt:lpstr>Increasing the growth factor</vt:lpstr>
      <vt:lpstr>Doubling the array size</vt:lpstr>
      <vt:lpstr>Adding 10 elements</vt:lpstr>
      <vt:lpstr>Aggregate analysis (handwavy version)</vt:lpstr>
      <vt:lpstr>Aggregate analysis (formal version)</vt:lpstr>
      <vt:lpstr>Amortized analysis (using the aggregate method)</vt:lpstr>
      <vt:lpstr>What’s the difference between?</vt:lpstr>
      <vt:lpstr>Average vs. amortized complexity</vt:lpstr>
      <vt:lpstr>Methods for amortized analysis</vt:lpstr>
      <vt:lpstr>Using the potential method</vt:lpstr>
      <vt:lpstr>Great!  What’s the change in Φ?</vt:lpstr>
      <vt:lpstr>Great!  What’s the change in Φ?</vt:lpstr>
      <vt:lpstr>Shrinking the array</vt:lpstr>
      <vt:lpstr>Applying to other kinds of tables</vt:lpstr>
      <vt:lpstr>Amortized hash table</vt:lpstr>
      <vt:lpstr>Finally!  Real Constant-time performance for Hash Tables!</vt:lpstr>
      <vt:lpstr>Well, almost …</vt:lpstr>
      <vt:lpstr>True Θ(1) performance (average case)</vt:lpstr>
      <vt:lpstr>Basic idea</vt:lpstr>
      <vt:lpstr>Make two hash tables!</vt:lpstr>
      <vt:lpstr>You can use the same trick for Arrays, stacks, etc.</vt:lpstr>
      <vt:lpstr>What do you need to know about this for the quiz?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</dc:title>
  <dc:creator>Ian Horswill</dc:creator>
  <cp:lastModifiedBy>Ian Horswill</cp:lastModifiedBy>
  <cp:revision>306</cp:revision>
  <cp:lastPrinted>2011-06-01T06:01:26Z</cp:lastPrinted>
  <dcterms:created xsi:type="dcterms:W3CDTF">2010-03-27T22:31:10Z</dcterms:created>
  <dcterms:modified xsi:type="dcterms:W3CDTF">2016-05-22T20:44:17Z</dcterms:modified>
</cp:coreProperties>
</file>