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84" r:id="rId7"/>
    <p:sldId id="281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11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261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6" r:id="rId81"/>
    <p:sldId id="337" r:id="rId82"/>
    <p:sldId id="335" r:id="rId83"/>
    <p:sldId id="338" r:id="rId84"/>
    <p:sldId id="340" r:id="rId85"/>
    <p:sldId id="341" r:id="rId86"/>
    <p:sldId id="342" r:id="rId87"/>
    <p:sldId id="343" r:id="rId88"/>
    <p:sldId id="339" r:id="rId8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00"/>
    <a:srgbClr val="41FF0D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4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0B9F4-2FDB-48EE-85C7-AE4DBE417C4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922A7-4B3F-4843-9649-885E1B15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22A7-4B3F-4843-9649-885E1B154C7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17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Dynamic set partitions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and the union-find algorithm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component = 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(node, component)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dirty="0" err="1" smtClean="0"/>
              <a:t>node.component</a:t>
            </a:r>
            <a:r>
              <a:rPr lang="en-US" b="1" dirty="0" smtClean="0"/>
              <a:t> = 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(n, c)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dirty="0" err="1" smtClean="0"/>
              <a:t>node.component</a:t>
            </a:r>
            <a:r>
              <a:rPr lang="en-US" b="1" dirty="0" smtClean="0"/>
              <a:t> = 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b="1" dirty="0" smtClean="0"/>
              <a:t>            component++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Division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elements of a set into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 groups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Formally, given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a 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:r>
                  <a:rPr lang="en-US" dirty="0" smtClean="0"/>
                  <a:t>A set of non-empty subsets of S</a:t>
                </a:r>
              </a:p>
              <a:p>
                <a:pPr lvl="2"/>
                <a:r>
                  <a:rPr lang="en-US" dirty="0" smtClean="0"/>
                  <a:t>i.e.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Such that</a:t>
                </a:r>
              </a:p>
              <a:p>
                <a:pPr lvl="2"/>
                <a:r>
                  <a:rPr lang="en-US" dirty="0" smtClean="0"/>
                  <a:t>Every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a member 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exactly one element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Or equivalently,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Cover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659" t="-2156" r="-603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4864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403111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1447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51103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3793" y="299029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14745" y="425751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14152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199529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7600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(node, component)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b="1" dirty="0" smtClean="0"/>
              <a:t>            component++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(node, component)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Connected component analysis</a:t>
            </a:r>
            <a:br>
              <a:rPr lang="en-US" sz="3600" dirty="0"/>
            </a:br>
            <a:r>
              <a:rPr lang="en-US" sz="3600" dirty="0"/>
              <a:t>using depth-first search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Testing if two nodes are connected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lets 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test connectivity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constant time</a:t>
            </a:r>
          </a:p>
          <a:p>
            <a:r>
              <a:rPr lang="en-US" dirty="0" smtClean="0"/>
              <a:t>Just look up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component numbers</a:t>
            </a:r>
            <a:r>
              <a:rPr lang="en-US" dirty="0" smtClean="0"/>
              <a:t> of the two nodes</a:t>
            </a:r>
          </a:p>
          <a:p>
            <a:r>
              <a:rPr lang="en-US" dirty="0" smtClean="0"/>
              <a:t>And check if they’re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Testing if two nodes are connected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Oh,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your boss called</a:t>
            </a:r>
          </a:p>
          <a:p>
            <a:r>
              <a:rPr lang="en-US" dirty="0" smtClean="0"/>
              <a:t>They want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an edge</a:t>
            </a: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don’t mind do you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" name="Straight Connector 4"/>
          <p:cNvCxnSpPr>
            <a:stCxn id="32" idx="4"/>
            <a:endCxn id="33" idx="0"/>
          </p:cNvCxnSpPr>
          <p:nvPr/>
        </p:nvCxnSpPr>
        <p:spPr>
          <a:xfrm>
            <a:off x="8229600" y="2659774"/>
            <a:ext cx="76200" cy="34362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Division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elements of a set into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 groups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Formally, given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a 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:r>
                  <a:rPr lang="en-US" dirty="0" smtClean="0"/>
                  <a:t>A set of non-empty subsets of S</a:t>
                </a:r>
              </a:p>
              <a:p>
                <a:pPr lvl="2"/>
                <a:r>
                  <a:rPr lang="en-US" dirty="0" smtClean="0"/>
                  <a:t>i.e.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Such that</a:t>
                </a:r>
              </a:p>
              <a:p>
                <a:pPr lvl="2"/>
                <a:r>
                  <a:rPr lang="en-US" dirty="0" smtClean="0"/>
                  <a:t>Every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a member 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exactly one element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Or equivalently,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Cover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659" t="-2156" r="-603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4864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403111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1447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51103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3793" y="299029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14745" y="425751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14152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199529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7600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5400" y="3886200"/>
            <a:ext cx="2819400" cy="19812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1099" y="1066800"/>
            <a:ext cx="3578469" cy="2514600"/>
          </a:xfrm>
          <a:prstGeom prst="rect">
            <a:avLst/>
          </a:prstGeom>
          <a:solidFill>
            <a:srgbClr val="FD0000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91500" y="3764412"/>
            <a:ext cx="685800" cy="685800"/>
          </a:xfrm>
          <a:prstGeom prst="rect">
            <a:avLst/>
          </a:prstGeom>
          <a:solidFill>
            <a:srgbClr val="41FF0D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Dynamic set partition algorithms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modify this to allow us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incrementally merge</a:t>
            </a:r>
            <a:r>
              <a:rPr lang="en-US" dirty="0" smtClean="0"/>
              <a:t> equivalence classes?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" name="Straight Connector 4"/>
          <p:cNvCxnSpPr>
            <a:stCxn id="32" idx="4"/>
            <a:endCxn id="33" idx="0"/>
          </p:cNvCxnSpPr>
          <p:nvPr/>
        </p:nvCxnSpPr>
        <p:spPr>
          <a:xfrm>
            <a:off x="8229600" y="2659774"/>
            <a:ext cx="76200" cy="34362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Dynamic set partition algorithms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r>
              <a:rPr lang="en-US" dirty="0" smtClean="0"/>
              <a:t>Remember that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component 0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 “really” component 1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" name="Straight Connector 4"/>
          <p:cNvCxnSpPr>
            <a:stCxn id="32" idx="4"/>
            <a:endCxn id="33" idx="0"/>
          </p:cNvCxnSpPr>
          <p:nvPr/>
        </p:nvCxnSpPr>
        <p:spPr>
          <a:xfrm>
            <a:off x="8229600" y="2659774"/>
            <a:ext cx="76200" cy="343622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Dynamic set partition algorithms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r>
              <a:rPr lang="en-US" dirty="0" smtClean="0"/>
              <a:t>Remember that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component 0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 “really” component 1</a:t>
            </a:r>
          </a:p>
          <a:p>
            <a:r>
              <a:rPr lang="en-US" dirty="0" smtClean="0"/>
              <a:t>Then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don’t compare </a:t>
            </a:r>
            <a:r>
              <a:rPr lang="en-US" dirty="0" smtClean="0"/>
              <a:t>the component numbers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directly</a:t>
            </a:r>
          </a:p>
          <a:p>
            <a:r>
              <a:rPr lang="en-US" dirty="0" smtClean="0"/>
              <a:t>Compare the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real</a:t>
            </a:r>
            <a:r>
              <a:rPr lang="en-US" dirty="0" smtClean="0"/>
              <a:t>” component numbers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" name="Straight Connector 4"/>
          <p:cNvCxnSpPr>
            <a:stCxn id="32" idx="4"/>
            <a:endCxn id="33" idx="0"/>
          </p:cNvCxnSpPr>
          <p:nvPr/>
        </p:nvCxnSpPr>
        <p:spPr>
          <a:xfrm>
            <a:off x="8229600" y="2659774"/>
            <a:ext cx="76200" cy="343622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Dynamic set partition algorithms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Node </a:t>
            </a:r>
            <a:r>
              <a:rPr lang="en-US" dirty="0" smtClean="0"/>
              <a:t>1 </a:t>
            </a:r>
            <a:r>
              <a:rPr lang="en-US" dirty="0" smtClean="0"/>
              <a:t>and node 11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connected</a:t>
            </a:r>
          </a:p>
          <a:p>
            <a:pPr lvl="1"/>
            <a:r>
              <a:rPr lang="en-US" dirty="0" smtClean="0"/>
              <a:t>Because node </a:t>
            </a:r>
            <a:r>
              <a:rPr lang="en-US" dirty="0" smtClean="0"/>
              <a:t>1 </a:t>
            </a:r>
            <a:r>
              <a:rPr lang="en-US" dirty="0" smtClean="0"/>
              <a:t>is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component 0</a:t>
            </a:r>
          </a:p>
          <a:p>
            <a:pPr lvl="1"/>
            <a:r>
              <a:rPr lang="en-US" dirty="0" smtClean="0"/>
              <a:t>But component 0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really component 1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 11 is also in component 1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" name="Straight Connector 4"/>
          <p:cNvCxnSpPr>
            <a:stCxn id="32" idx="4"/>
            <a:endCxn id="33" idx="0"/>
          </p:cNvCxnSpPr>
          <p:nvPr/>
        </p:nvCxnSpPr>
        <p:spPr>
          <a:xfrm>
            <a:off x="8229600" y="2659774"/>
            <a:ext cx="76200" cy="343622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fact, we can use this idea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replace the depth-first search</a:t>
            </a:r>
          </a:p>
          <a:p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compute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connected components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directly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sz="2000" dirty="0" smtClean="0"/>
              <a:t>this is going to be hand-wavy, but we’ll make the algorithms precise later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Here’s the idea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Here’s the idea</a:t>
            </a:r>
          </a:p>
          <a:p>
            <a:r>
              <a:rPr lang="en-US" dirty="0" smtClean="0"/>
              <a:t>Start by assuming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every node </a:t>
            </a:r>
            <a:r>
              <a:rPr lang="en-US" dirty="0" smtClean="0"/>
              <a:t>is in 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own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connected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component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Here’s the idea</a:t>
            </a:r>
          </a:p>
          <a:p>
            <a:r>
              <a:rPr lang="en-US" dirty="0" smtClean="0"/>
              <a:t>Start by assuming every node is in its own connected component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Pick an edge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Here’s the idea</a:t>
            </a:r>
          </a:p>
          <a:p>
            <a:r>
              <a:rPr lang="en-US" dirty="0" smtClean="0"/>
              <a:t>Start by assuming every node is in its own connected component</a:t>
            </a:r>
          </a:p>
          <a:p>
            <a:r>
              <a:rPr lang="en-US" dirty="0" smtClean="0"/>
              <a:t>Pick an edge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components of the two nodes</a:t>
            </a:r>
          </a:p>
          <a:p>
            <a:pPr lvl="1"/>
            <a:r>
              <a:rPr lang="en-US" dirty="0" smtClean="0"/>
              <a:t>By remembering that one</a:t>
            </a:r>
          </a:p>
          <a:p>
            <a:pPr lvl="1"/>
            <a:r>
              <a:rPr lang="en-US" dirty="0" smtClean="0"/>
              <a:t>Is in the component 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r>
              <a:rPr lang="en-US" dirty="0" smtClean="0"/>
              <a:t>Pick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another edge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Division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elements of a set into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 groups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Formally, given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a 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:r>
                  <a:rPr lang="en-US" dirty="0" smtClean="0"/>
                  <a:t>A set of non-empty subsets of S</a:t>
                </a:r>
              </a:p>
              <a:p>
                <a:pPr lvl="2"/>
                <a:r>
                  <a:rPr lang="en-US" dirty="0" smtClean="0"/>
                  <a:t>i.e.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Such that</a:t>
                </a:r>
              </a:p>
              <a:p>
                <a:pPr lvl="2"/>
                <a:r>
                  <a:rPr lang="en-US" dirty="0" smtClean="0"/>
                  <a:t>Every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a member 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exactly one element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Or equivalently,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Cover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659" t="-2156" r="-603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4864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403111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1447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51103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3793" y="299029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14745" y="425751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14152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199529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7600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80332" y="1066800"/>
            <a:ext cx="2249367" cy="46482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22015" y="2743200"/>
            <a:ext cx="1554985" cy="3048000"/>
          </a:xfrm>
          <a:prstGeom prst="rect">
            <a:avLst/>
          </a:prstGeom>
          <a:solidFill>
            <a:srgbClr val="FD0000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57800" y="1219200"/>
            <a:ext cx="1447800" cy="685800"/>
          </a:xfrm>
          <a:prstGeom prst="rect">
            <a:avLst/>
          </a:prstGeom>
          <a:solidFill>
            <a:srgbClr val="41FF0D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r>
              <a:rPr lang="en-US" dirty="0" smtClean="0"/>
              <a:t>Pick another edge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again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r>
              <a:rPr lang="en-US" dirty="0" smtClean="0"/>
              <a:t>Now we have that</a:t>
            </a:r>
          </a:p>
          <a:p>
            <a:pPr lvl="1"/>
            <a:r>
              <a:rPr lang="en-US" dirty="0" smtClean="0"/>
              <a:t>1 is really in 4’s component</a:t>
            </a:r>
          </a:p>
          <a:p>
            <a:pPr lvl="1"/>
            <a:r>
              <a:rPr lang="en-US" dirty="0" smtClean="0"/>
              <a:t>3 is really in 2’s component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Pick another </a:t>
            </a:r>
            <a:r>
              <a:rPr lang="en-US" dirty="0" smtClean="0"/>
              <a:t>edge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r>
              <a:rPr lang="en-US" dirty="0" smtClean="0"/>
              <a:t>Pick another edge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4 is now in 2’s component</a:t>
            </a:r>
          </a:p>
          <a:p>
            <a:pPr lvl="1"/>
            <a:r>
              <a:rPr lang="en-US" dirty="0" smtClean="0"/>
              <a:t>But 1 is in 4’s component</a:t>
            </a:r>
          </a:p>
          <a:p>
            <a:pPr lvl="1"/>
            <a:r>
              <a:rPr lang="en-US" dirty="0" smtClean="0"/>
              <a:t>So really, 1, 3, and 4 are all in 2’s component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Keep doing this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Keep doing this</a:t>
            </a:r>
          </a:p>
          <a:p>
            <a:r>
              <a:rPr lang="en-US" dirty="0" smtClean="0"/>
              <a:t>And we end up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arrows </a:t>
            </a:r>
          </a:p>
          <a:p>
            <a:r>
              <a:rPr lang="en-US" dirty="0" smtClean="0"/>
              <a:t>From all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nodes in a connected component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Keep doing this</a:t>
            </a:r>
          </a:p>
          <a:p>
            <a:r>
              <a:rPr lang="en-US" dirty="0" smtClean="0"/>
              <a:t>And we end up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arrows </a:t>
            </a:r>
          </a:p>
          <a:p>
            <a:r>
              <a:rPr lang="en-US" dirty="0" smtClean="0"/>
              <a:t>From all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nodes in a connected component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Flowing to a single node </a:t>
            </a:r>
            <a:r>
              <a:rPr lang="en-US" dirty="0" smtClean="0"/>
              <a:t>in each component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Keep doing this</a:t>
            </a:r>
          </a:p>
          <a:p>
            <a:r>
              <a:rPr lang="en-US" dirty="0" smtClean="0"/>
              <a:t>And we end up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arrows </a:t>
            </a:r>
          </a:p>
          <a:p>
            <a:r>
              <a:rPr lang="en-US" dirty="0" smtClean="0"/>
              <a:t>From all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nodes in a connected component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Flowing to a single node </a:t>
            </a:r>
            <a:r>
              <a:rPr lang="en-US" dirty="0" smtClean="0"/>
              <a:t>in each component</a:t>
            </a:r>
          </a:p>
          <a:p>
            <a:r>
              <a:rPr lang="en-US" dirty="0" smtClean="0"/>
              <a:t>These are called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components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component forms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</a:p>
          <a:p>
            <a:r>
              <a:rPr lang="en-US" dirty="0" smtClean="0"/>
              <a:t>With arrows pointing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children to parents</a:t>
            </a:r>
          </a:p>
          <a:p>
            <a:r>
              <a:rPr lang="en-US" dirty="0" smtClean="0"/>
              <a:t>With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as 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</a:p>
          <a:p>
            <a:r>
              <a:rPr lang="en-US" dirty="0" smtClean="0"/>
              <a:t>So they collectively form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decide if two nodes are connected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Division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elements of a set into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 groups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Formally, given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a 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:r>
                  <a:rPr lang="en-US" dirty="0" smtClean="0"/>
                  <a:t>A set of non-empty subsets of S</a:t>
                </a:r>
              </a:p>
              <a:p>
                <a:pPr lvl="2"/>
                <a:r>
                  <a:rPr lang="en-US" dirty="0" smtClean="0"/>
                  <a:t>i.e.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Such that</a:t>
                </a:r>
              </a:p>
              <a:p>
                <a:pPr lvl="2"/>
                <a:r>
                  <a:rPr lang="en-US" dirty="0" smtClean="0"/>
                  <a:t>Every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a member 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exactly one element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Or equivalently,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Disjoint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3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Cover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659" t="-2156" r="-603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486400" y="1600200"/>
            <a:ext cx="152400" cy="152400"/>
          </a:xfrm>
          <a:prstGeom prst="ellipse">
            <a:avLst/>
          </a:prstGeom>
          <a:solidFill>
            <a:srgbClr val="FD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4031112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144780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51103" y="54864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3793" y="2990299"/>
            <a:ext cx="152400" cy="152400"/>
          </a:xfrm>
          <a:prstGeom prst="ellipse">
            <a:avLst/>
          </a:prstGeom>
          <a:solidFill>
            <a:srgbClr val="FD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312420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14745" y="425751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48768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1415206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1995295"/>
            <a:ext cx="152400" cy="152400"/>
          </a:xfrm>
          <a:prstGeom prst="ellipse">
            <a:avLst/>
          </a:prstGeom>
          <a:solidFill>
            <a:srgbClr val="FD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7600" y="5334000"/>
            <a:ext cx="152400" cy="152400"/>
          </a:xfrm>
          <a:prstGeom prst="ellipse">
            <a:avLst/>
          </a:prstGeom>
          <a:solidFill>
            <a:srgbClr val="FD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419100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decide if two nodes are connected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Follow the arrows </a:t>
            </a:r>
            <a:r>
              <a:rPr lang="en-US" dirty="0" smtClean="0"/>
              <a:t>to their representatives</a:t>
            </a:r>
          </a:p>
          <a:p>
            <a:pPr lvl="1"/>
            <a:r>
              <a:rPr lang="en-US" dirty="0" smtClean="0"/>
              <a:t>Easy to do because each node only has one edge pointing out</a:t>
            </a:r>
          </a:p>
          <a:p>
            <a:pPr lvl="1"/>
            <a:r>
              <a:rPr lang="en-US" dirty="0" smtClean="0"/>
              <a:t>Except representatives, who have none</a:t>
            </a:r>
          </a:p>
          <a:p>
            <a:r>
              <a:rPr lang="en-US" dirty="0" smtClean="0"/>
              <a:t>Check if they have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same representative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cool thing is</a:t>
            </a:r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 two components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cool thing is</a:t>
            </a:r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 two components</a:t>
            </a:r>
          </a:p>
          <a:p>
            <a:r>
              <a:rPr lang="en-US" dirty="0" smtClean="0"/>
              <a:t>All we have to do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 pointer</a:t>
            </a:r>
          </a:p>
          <a:p>
            <a:pPr lvl="1"/>
            <a:r>
              <a:rPr lang="en-US" dirty="0" smtClean="0"/>
              <a:t>From one component’s representative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the other’s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47" idx="0"/>
          </p:cNvCxnSpPr>
          <p:nvPr/>
        </p:nvCxnSpPr>
        <p:spPr>
          <a:xfrm flipV="1">
            <a:off x="5989777" y="3267574"/>
            <a:ext cx="606145" cy="16854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Computing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cool thing is</a:t>
            </a:r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 two components</a:t>
            </a:r>
          </a:p>
          <a:p>
            <a:r>
              <a:rPr lang="en-US" dirty="0" smtClean="0"/>
              <a:t>All we have to do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 pointer</a:t>
            </a:r>
          </a:p>
          <a:p>
            <a:pPr lvl="1"/>
            <a:r>
              <a:rPr lang="en-US" dirty="0" smtClean="0"/>
              <a:t>From one component’s representative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the other’s</a:t>
            </a:r>
          </a:p>
          <a:p>
            <a:r>
              <a:rPr lang="en-US" dirty="0" smtClean="0"/>
              <a:t>Now they both have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same representative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47" idx="0"/>
          </p:cNvCxnSpPr>
          <p:nvPr/>
        </p:nvCxnSpPr>
        <p:spPr>
          <a:xfrm flipV="1">
            <a:off x="5989777" y="3267574"/>
            <a:ext cx="606145" cy="16854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dirty="0" err="1" smtClean="0"/>
              <a:t>handwavy</a:t>
            </a:r>
            <a:r>
              <a:rPr lang="en-US" dirty="0" smtClean="0"/>
              <a:t> version of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general algorithm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Called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union-find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For working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partitions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sets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SetElement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SetElement</a:t>
            </a:r>
            <a:r>
              <a:rPr lang="en-US" dirty="0" smtClean="0"/>
              <a:t> </a:t>
            </a:r>
            <a:r>
              <a:rPr lang="en-US" dirty="0"/>
              <a:t>parent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Keep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 pointer </a:t>
            </a:r>
            <a:r>
              <a:rPr lang="en-US" dirty="0" smtClean="0"/>
              <a:t>for each element of the set</a:t>
            </a:r>
          </a:p>
          <a:p>
            <a:pPr lvl="1"/>
            <a:r>
              <a:rPr lang="en-US" dirty="0" smtClean="0"/>
              <a:t>Points to its parent in the tree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roots, so parent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2"/>
            <a:r>
              <a:rPr lang="en-US" dirty="0" smtClean="0"/>
              <a:t>Or it’s often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 to itself</a:t>
            </a:r>
          </a:p>
          <a:p>
            <a:pPr lvl="2"/>
            <a:r>
              <a:rPr lang="en-US" dirty="0" smtClean="0"/>
              <a:t>Which saves some work later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start with all the elements in their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own groups</a:t>
            </a:r>
            <a:r>
              <a:rPr lang="en-US" dirty="0" smtClean="0"/>
              <a:t> in the partition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start with all the elements in their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own groups</a:t>
            </a:r>
            <a:r>
              <a:rPr lang="en-US" dirty="0" smtClean="0"/>
              <a:t> in the partition</a:t>
            </a:r>
          </a:p>
          <a:p>
            <a:r>
              <a:rPr lang="en-US" dirty="0" smtClean="0"/>
              <a:t>So they’re all their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own representatives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  <a:p>
            <a:r>
              <a:rPr lang="en-US" dirty="0" smtClean="0"/>
              <a:t>Just make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 of one</a:t>
            </a:r>
          </a:p>
          <a:p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9" idx="0"/>
            <a:endCxn id="39" idx="4"/>
          </p:cNvCxnSpPr>
          <p:nvPr/>
        </p:nvCxnSpPr>
        <p:spPr>
          <a:xfrm flipV="1">
            <a:off x="6595922" y="2051975"/>
            <a:ext cx="0" cy="758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Partitions and equivalence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Remember equivalence relations?</a:t>
                </a:r>
              </a:p>
              <a:p>
                <a:r>
                  <a:rPr lang="en-US" dirty="0" smtClean="0"/>
                  <a:t>Relation (call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ver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That has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properties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Reflexivity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Transitivity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Symmetry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Divide elements into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equivalence classes</a:t>
                </a:r>
              </a:p>
              <a:p>
                <a:pPr lvl="1"/>
                <a:r>
                  <a:rPr lang="en-US" dirty="0" smtClean="0"/>
                  <a:t>Two elements,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are in the same equivalence class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Equivalence class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/>
                  <a:t>is</a:t>
                </a: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1752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Partitions </a:t>
                </a:r>
                <a:r>
                  <a:rPr lang="en-US" dirty="0"/>
                  <a:t>and equivalence relations are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interchangeable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ideas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Equivalence classes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form a partition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Given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partition</a:t>
                </a:r>
                <a:r>
                  <a:rPr lang="en-US" dirty="0" smtClean="0"/>
                  <a:t>, we can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construct an equivalence relation </a:t>
                </a:r>
                <a:r>
                  <a:rPr lang="en-US" dirty="0" smtClean="0"/>
                  <a:t>from it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are in the </a:t>
                </a:r>
                <a:r>
                  <a:rPr lang="en-US" dirty="0" smtClean="0"/>
                  <a:t>same set within the partition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  <a:p>
            <a:r>
              <a:rPr lang="en-US" dirty="0" smtClean="0"/>
              <a:t>Just make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 of one</a:t>
            </a:r>
          </a:p>
          <a:p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9" idx="0"/>
            <a:endCxn id="39" idx="4"/>
          </p:cNvCxnSpPr>
          <p:nvPr/>
        </p:nvCxnSpPr>
        <p:spPr>
          <a:xfrm flipV="1">
            <a:off x="6595922" y="2051975"/>
            <a:ext cx="0" cy="758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1"/>
            <a:endCxn id="30" idx="5"/>
          </p:cNvCxnSpPr>
          <p:nvPr/>
        </p:nvCxnSpPr>
        <p:spPr>
          <a:xfrm flipH="1" flipV="1">
            <a:off x="6129233" y="3938630"/>
            <a:ext cx="400610" cy="395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  <a:p>
            <a:r>
              <a:rPr lang="en-US" dirty="0" smtClean="0"/>
              <a:t>Just make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 of one</a:t>
            </a:r>
          </a:p>
          <a:p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9" idx="0"/>
            <a:endCxn id="39" idx="4"/>
          </p:cNvCxnSpPr>
          <p:nvPr/>
        </p:nvCxnSpPr>
        <p:spPr>
          <a:xfrm flipV="1">
            <a:off x="6595922" y="2051975"/>
            <a:ext cx="0" cy="758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1"/>
            <a:endCxn id="30" idx="5"/>
          </p:cNvCxnSpPr>
          <p:nvPr/>
        </p:nvCxnSpPr>
        <p:spPr>
          <a:xfrm flipH="1" flipV="1">
            <a:off x="6129233" y="3938630"/>
            <a:ext cx="400610" cy="395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1" idx="3"/>
          </p:cNvCxnSpPr>
          <p:nvPr/>
        </p:nvCxnSpPr>
        <p:spPr>
          <a:xfrm flipV="1">
            <a:off x="6779756" y="5341980"/>
            <a:ext cx="514910" cy="787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  <a:p>
            <a:r>
              <a:rPr lang="en-US" dirty="0" smtClean="0"/>
              <a:t>Just make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 of one</a:t>
            </a:r>
          </a:p>
          <a:p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9" idx="0"/>
            <a:endCxn id="39" idx="4"/>
          </p:cNvCxnSpPr>
          <p:nvPr/>
        </p:nvCxnSpPr>
        <p:spPr>
          <a:xfrm flipV="1">
            <a:off x="6595922" y="2051975"/>
            <a:ext cx="0" cy="758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1"/>
            <a:endCxn id="30" idx="5"/>
          </p:cNvCxnSpPr>
          <p:nvPr/>
        </p:nvCxnSpPr>
        <p:spPr>
          <a:xfrm flipH="1" flipV="1">
            <a:off x="6129233" y="3938630"/>
            <a:ext cx="400610" cy="395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1" idx="3"/>
          </p:cNvCxnSpPr>
          <p:nvPr/>
        </p:nvCxnSpPr>
        <p:spPr>
          <a:xfrm flipV="1">
            <a:off x="6779756" y="5341980"/>
            <a:ext cx="514910" cy="787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7" idx="6"/>
            <a:endCxn id="31" idx="2"/>
          </p:cNvCxnSpPr>
          <p:nvPr/>
        </p:nvCxnSpPr>
        <p:spPr>
          <a:xfrm flipV="1">
            <a:off x="6218377" y="5180335"/>
            <a:ext cx="1009334" cy="12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  <a:p>
            <a:r>
              <a:rPr lang="en-US" dirty="0" smtClean="0"/>
              <a:t>Just make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 of one</a:t>
            </a:r>
          </a:p>
          <a:p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9" idx="0"/>
            <a:endCxn id="39" idx="4"/>
          </p:cNvCxnSpPr>
          <p:nvPr/>
        </p:nvCxnSpPr>
        <p:spPr>
          <a:xfrm flipV="1">
            <a:off x="6595922" y="2051975"/>
            <a:ext cx="0" cy="758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1"/>
            <a:endCxn id="30" idx="5"/>
          </p:cNvCxnSpPr>
          <p:nvPr/>
        </p:nvCxnSpPr>
        <p:spPr>
          <a:xfrm flipH="1" flipV="1">
            <a:off x="6129233" y="3938630"/>
            <a:ext cx="400610" cy="395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1" idx="3"/>
          </p:cNvCxnSpPr>
          <p:nvPr/>
        </p:nvCxnSpPr>
        <p:spPr>
          <a:xfrm flipV="1">
            <a:off x="6779756" y="5341980"/>
            <a:ext cx="514910" cy="787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7" idx="6"/>
            <a:endCxn id="31" idx="2"/>
          </p:cNvCxnSpPr>
          <p:nvPr/>
        </p:nvCxnSpPr>
        <p:spPr>
          <a:xfrm flipV="1">
            <a:off x="6218377" y="5180335"/>
            <a:ext cx="1009334" cy="12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2" idx="7"/>
            <a:endCxn id="32" idx="3"/>
          </p:cNvCxnSpPr>
          <p:nvPr/>
        </p:nvCxnSpPr>
        <p:spPr>
          <a:xfrm flipV="1">
            <a:off x="7613333" y="2592819"/>
            <a:ext cx="454622" cy="980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union-find algorithm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(merge) two groups together</a:t>
            </a:r>
          </a:p>
          <a:p>
            <a:r>
              <a:rPr lang="en-US" dirty="0" smtClean="0"/>
              <a:t>Just make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 of one</a:t>
            </a:r>
          </a:p>
          <a:p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other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9" idx="0"/>
            <a:endCxn id="39" idx="4"/>
          </p:cNvCxnSpPr>
          <p:nvPr/>
        </p:nvCxnSpPr>
        <p:spPr>
          <a:xfrm flipV="1">
            <a:off x="6595922" y="2051975"/>
            <a:ext cx="0" cy="758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1"/>
            <a:endCxn id="30" idx="5"/>
          </p:cNvCxnSpPr>
          <p:nvPr/>
        </p:nvCxnSpPr>
        <p:spPr>
          <a:xfrm flipH="1" flipV="1">
            <a:off x="6129233" y="3938630"/>
            <a:ext cx="400610" cy="395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1" idx="3"/>
          </p:cNvCxnSpPr>
          <p:nvPr/>
        </p:nvCxnSpPr>
        <p:spPr>
          <a:xfrm flipV="1">
            <a:off x="6779756" y="5341980"/>
            <a:ext cx="514910" cy="787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7" idx="6"/>
            <a:endCxn id="31" idx="2"/>
          </p:cNvCxnSpPr>
          <p:nvPr/>
        </p:nvCxnSpPr>
        <p:spPr>
          <a:xfrm flipV="1">
            <a:off x="6218377" y="5180335"/>
            <a:ext cx="1009334" cy="12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2" idx="7"/>
            <a:endCxn id="32" idx="3"/>
          </p:cNvCxnSpPr>
          <p:nvPr/>
        </p:nvCxnSpPr>
        <p:spPr>
          <a:xfrm flipV="1">
            <a:off x="7613333" y="2592819"/>
            <a:ext cx="454622" cy="980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0"/>
            <a:endCxn id="32" idx="4"/>
          </p:cNvCxnSpPr>
          <p:nvPr/>
        </p:nvCxnSpPr>
        <p:spPr>
          <a:xfrm flipV="1">
            <a:off x="7456311" y="2659774"/>
            <a:ext cx="773289" cy="22919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0"/>
            <a:endCxn id="39" idx="3"/>
          </p:cNvCxnSpPr>
          <p:nvPr/>
        </p:nvCxnSpPr>
        <p:spPr>
          <a:xfrm flipV="1">
            <a:off x="5967588" y="1985020"/>
            <a:ext cx="466689" cy="15633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union-find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2700" dirty="0" smtClean="0"/>
              <a:t>(slow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Find the representative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for e’s group</a:t>
            </a:r>
          </a:p>
          <a:p>
            <a:pPr marL="0" indent="0">
              <a:buNone/>
            </a:pPr>
            <a:r>
              <a:rPr lang="en-US" b="1" dirty="0" smtClean="0"/>
              <a:t>Find</a:t>
            </a:r>
            <a:r>
              <a:rPr lang="en-US" dirty="0" smtClean="0"/>
              <a:t>(</a:t>
            </a:r>
            <a:r>
              <a:rPr lang="en-US" dirty="0" err="1" smtClean="0"/>
              <a:t>SetElement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</a:t>
            </a:r>
            <a:r>
              <a:rPr lang="en-US" dirty="0" err="1" smtClean="0"/>
              <a:t>e.parent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 = </a:t>
            </a:r>
            <a:r>
              <a:rPr lang="en-US" dirty="0" err="1" smtClean="0"/>
              <a:t>e.parent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Merge the groups of a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and b together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  <a:r>
              <a:rPr lang="en-US" dirty="0" smtClean="0"/>
              <a:t>(</a:t>
            </a:r>
            <a:r>
              <a:rPr lang="en-US" sz="2000" dirty="0" err="1" smtClean="0"/>
              <a:t>SetElement</a:t>
            </a:r>
            <a:r>
              <a:rPr lang="en-US" dirty="0" smtClean="0"/>
              <a:t> a, </a:t>
            </a:r>
            <a:r>
              <a:rPr lang="en-US" sz="2000" dirty="0" err="1" smtClean="0"/>
              <a:t>SetElement</a:t>
            </a:r>
            <a:r>
              <a:rPr lang="en-US" dirty="0" smtClean="0"/>
              <a:t> b)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ar</a:t>
            </a:r>
            <a:r>
              <a:rPr lang="en-US" dirty="0" smtClean="0"/>
              <a:t> = Find(a);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br</a:t>
            </a:r>
            <a:r>
              <a:rPr lang="en-US" dirty="0" smtClean="0"/>
              <a:t> = Find(b);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ar</a:t>
            </a:r>
            <a:r>
              <a:rPr lang="en-US" dirty="0" smtClean="0"/>
              <a:t> != </a:t>
            </a:r>
            <a:r>
              <a:rPr lang="en-US" dirty="0" err="1" smtClean="0"/>
              <a:t>br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ar.parent</a:t>
            </a:r>
            <a:r>
              <a:rPr lang="en-US" dirty="0" smtClean="0"/>
              <a:t> = </a:t>
            </a:r>
            <a:r>
              <a:rPr lang="en-US" dirty="0" err="1" smtClean="0"/>
              <a:t>br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2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Find the representative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for e’s group</a:t>
            </a:r>
          </a:p>
          <a:p>
            <a:pPr marL="0" indent="0">
              <a:buNone/>
            </a:pPr>
            <a:r>
              <a:rPr lang="en-US" b="1" dirty="0" smtClean="0"/>
              <a:t>Find</a:t>
            </a:r>
            <a:r>
              <a:rPr lang="en-US" dirty="0" smtClean="0"/>
              <a:t>(</a:t>
            </a:r>
            <a:r>
              <a:rPr lang="en-US" dirty="0" err="1" smtClean="0"/>
              <a:t>SetElement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</a:t>
            </a:r>
            <a:r>
              <a:rPr lang="en-US" dirty="0" err="1" smtClean="0"/>
              <a:t>e.parent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 = </a:t>
            </a:r>
            <a:r>
              <a:rPr lang="en-US" dirty="0" err="1" smtClean="0"/>
              <a:t>e.parent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Merge the groups of a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// and b together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  <a:r>
              <a:rPr lang="en-US" dirty="0" smtClean="0"/>
              <a:t>(</a:t>
            </a:r>
            <a:r>
              <a:rPr lang="en-US" sz="2000" dirty="0" err="1" smtClean="0"/>
              <a:t>SetElement</a:t>
            </a:r>
            <a:r>
              <a:rPr lang="en-US" dirty="0" smtClean="0"/>
              <a:t> a, </a:t>
            </a:r>
            <a:r>
              <a:rPr lang="en-US" sz="2000" dirty="0" err="1" smtClean="0"/>
              <a:t>SetElement</a:t>
            </a:r>
            <a:r>
              <a:rPr lang="en-US" dirty="0" smtClean="0"/>
              <a:t> b)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ar</a:t>
            </a:r>
            <a:r>
              <a:rPr lang="en-US" dirty="0" smtClean="0"/>
              <a:t> = Find(a);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br</a:t>
            </a:r>
            <a:r>
              <a:rPr lang="en-US" dirty="0" smtClean="0"/>
              <a:t> = Find(b);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ar</a:t>
            </a:r>
            <a:r>
              <a:rPr lang="en-US" dirty="0" smtClean="0"/>
              <a:t> != </a:t>
            </a:r>
            <a:r>
              <a:rPr lang="en-US" dirty="0" err="1" smtClean="0"/>
              <a:t>br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ar.parent</a:t>
            </a:r>
            <a:r>
              <a:rPr lang="en-US" dirty="0" smtClean="0"/>
              <a:t> = </a:t>
            </a:r>
            <a:r>
              <a:rPr lang="en-US" dirty="0" err="1" smtClean="0"/>
              <a:t>br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5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Find the representative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for e’s group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Find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SetElement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while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e.parent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!= null)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e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e.parent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return 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Merge the groups of a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and b together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SetElement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SetElement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b)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Find(a);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Find(b);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if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!=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ar.parent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048000"/>
                <a:ext cx="2335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dirty="0" smtClean="0">
                          <a:latin typeface="Cambria Math"/>
                        </a:rPr>
                        <m:t>𝑂</m:t>
                      </m:r>
                      <m:r>
                        <a:rPr lang="en-US" sz="7200" i="1" dirty="0" smtClean="0">
                          <a:latin typeface="Cambria Math"/>
                        </a:rPr>
                        <m:t>(</m:t>
                      </m:r>
                      <m:r>
                        <a:rPr lang="en-US" sz="7200" i="1" dirty="0" smtClean="0">
                          <a:latin typeface="Cambria Math"/>
                        </a:rPr>
                        <m:t>h</m:t>
                      </m:r>
                      <m:r>
                        <a:rPr lang="en-US" sz="7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48000"/>
                <a:ext cx="2335768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3048000"/>
                <a:ext cx="2335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dirty="0" smtClean="0">
                          <a:latin typeface="Cambria Math"/>
                        </a:rPr>
                        <m:t>𝑂</m:t>
                      </m:r>
                      <m:r>
                        <a:rPr lang="en-US" sz="7200" i="1" dirty="0" smtClean="0">
                          <a:latin typeface="Cambria Math"/>
                        </a:rPr>
                        <m:t>(</m:t>
                      </m:r>
                      <m:r>
                        <a:rPr lang="en-US" sz="7200" i="1" dirty="0" smtClean="0">
                          <a:latin typeface="Cambria Math"/>
                        </a:rPr>
                        <m:t>h</m:t>
                      </m:r>
                      <m:r>
                        <a:rPr lang="en-US" sz="7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048000"/>
                <a:ext cx="2335768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5800" y="6248400"/>
            <a:ext cx="677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worst-case running time of each algorithm is the height of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Find the representative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for e’s group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Find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SetElement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while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e.parent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!= null)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e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e.parent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return 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Merge the groups of a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and b together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Union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SetElement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SetElement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b)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Find(a);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Find(b);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if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!=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ar.parent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048000"/>
                <a:ext cx="2335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dirty="0" smtClean="0">
                          <a:latin typeface="Cambria Math"/>
                        </a:rPr>
                        <m:t>𝑂</m:t>
                      </m:r>
                      <m:r>
                        <a:rPr lang="en-US" sz="7200" i="1" dirty="0" smtClean="0">
                          <a:latin typeface="Cambria Math"/>
                        </a:rPr>
                        <m:t>(</m:t>
                      </m:r>
                      <m:r>
                        <a:rPr lang="en-US" sz="7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7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48000"/>
                <a:ext cx="2335768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3048000"/>
                <a:ext cx="2335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dirty="0" smtClean="0">
                          <a:latin typeface="Cambria Math"/>
                        </a:rPr>
                        <m:t>𝑂</m:t>
                      </m:r>
                      <m:r>
                        <a:rPr lang="en-US" sz="7200" i="1" dirty="0" smtClean="0">
                          <a:latin typeface="Cambria Math"/>
                        </a:rPr>
                        <m:t>(</m:t>
                      </m:r>
                      <m:r>
                        <a:rPr lang="en-US" sz="7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7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048000"/>
                <a:ext cx="2335768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5800" y="6248400"/>
            <a:ext cx="60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the worst-case height of the tree is the number of nodes :-(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it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Connectivity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in an undirected graph is an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equivalence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there is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path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Its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equivalence classes</a:t>
                </a:r>
                <a:r>
                  <a:rPr lang="en-US" dirty="0" smtClean="0"/>
                  <a:t> are essentially its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connected components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They form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partition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the nodes</a:t>
                </a:r>
              </a:p>
              <a:p>
                <a:pPr lvl="1"/>
                <a:r>
                  <a:rPr lang="en-US" dirty="0" smtClean="0"/>
                  <a:t>Every node belongs 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exactly one connected component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961" t="-1887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it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Balance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tree!</a:t>
            </a:r>
          </a:p>
          <a:p>
            <a:r>
              <a:rPr lang="en-US" dirty="0" smtClean="0"/>
              <a:t>Keep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track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heights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trees</a:t>
            </a:r>
          </a:p>
          <a:p>
            <a:r>
              <a:rPr lang="en-US" dirty="0" smtClean="0"/>
              <a:t>Always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the shorter one to the bigger one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by rank (height)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class </a:t>
            </a:r>
            <a:r>
              <a:rPr lang="en-US" sz="3600" b="1" dirty="0" err="1"/>
              <a:t>SetElement</a:t>
            </a:r>
            <a:r>
              <a:rPr lang="en-US" sz="3600" dirty="0"/>
              <a:t> {</a:t>
            </a:r>
            <a:br>
              <a:rPr lang="en-US" sz="3600" dirty="0"/>
            </a:br>
            <a:r>
              <a:rPr lang="en-US" sz="3600" dirty="0"/>
              <a:t>   </a:t>
            </a:r>
            <a:r>
              <a:rPr lang="en-US" sz="3600" dirty="0" err="1"/>
              <a:t>SetElement</a:t>
            </a:r>
            <a:r>
              <a:rPr lang="en-US" sz="3600" dirty="0"/>
              <a:t> parent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/>
              <a:t>  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rank;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Union</a:t>
            </a:r>
            <a:r>
              <a:rPr lang="en-US" dirty="0"/>
              <a:t>(</a:t>
            </a:r>
            <a:r>
              <a:rPr lang="en-US" dirty="0" err="1"/>
              <a:t>SetElement</a:t>
            </a:r>
            <a:r>
              <a:rPr lang="en-US" dirty="0"/>
              <a:t> a, </a:t>
            </a:r>
            <a:r>
              <a:rPr lang="en-US" dirty="0" err="1"/>
              <a:t>SetElement</a:t>
            </a:r>
            <a:r>
              <a:rPr lang="en-US" dirty="0"/>
              <a:t> b) 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</a:t>
            </a:r>
            <a:r>
              <a:rPr lang="en-US" dirty="0"/>
              <a:t> = Find(a);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br</a:t>
            </a:r>
            <a:r>
              <a:rPr lang="en-US" dirty="0"/>
              <a:t> = Find(b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ar</a:t>
            </a:r>
            <a:r>
              <a:rPr lang="en-US" dirty="0"/>
              <a:t> =</a:t>
            </a:r>
            <a:r>
              <a:rPr lang="en-US" dirty="0" smtClean="0"/>
              <a:t>= </a:t>
            </a:r>
            <a:r>
              <a:rPr lang="en-US" dirty="0" err="1"/>
              <a:t>br</a:t>
            </a:r>
            <a:r>
              <a:rPr lang="en-US" dirty="0" smtClean="0"/>
              <a:t>) return;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ar.rank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&lt;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br.rank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ar.parent</a:t>
            </a:r>
            <a:r>
              <a:rPr lang="en-US" dirty="0"/>
              <a:t> = </a:t>
            </a:r>
            <a:r>
              <a:rPr lang="en-US" dirty="0" err="1"/>
              <a:t>br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else if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ar.rank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br.rank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br.parent</a:t>
            </a:r>
            <a:r>
              <a:rPr lang="en-US" dirty="0" smtClean="0"/>
              <a:t> = </a:t>
            </a:r>
            <a:r>
              <a:rPr lang="en-US" dirty="0" err="1" smtClean="0"/>
              <a:t>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else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br.parent</a:t>
            </a:r>
            <a:r>
              <a:rPr lang="en-US" dirty="0" smtClean="0"/>
              <a:t> = </a:t>
            </a:r>
            <a:r>
              <a:rPr lang="en-US" dirty="0" err="1" smtClean="0"/>
              <a:t>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ar.rank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ar.rank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+ 1;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Union by rank guarantees the trees are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balanced</a:t>
                </a:r>
              </a:p>
              <a:p>
                <a:r>
                  <a:rPr lang="en-US" dirty="0" smtClean="0"/>
                  <a:t>So their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heights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And so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complexities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Union and Find are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it turns out we can actually do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better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redundant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same node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twice</a:t>
            </a:r>
          </a:p>
          <a:p>
            <a:r>
              <a:rPr lang="en-US" dirty="0" smtClean="0"/>
              <a:t>We run up the chain twice</a:t>
            </a:r>
          </a:p>
          <a:p>
            <a:r>
              <a:rPr lang="en-US" dirty="0" smtClean="0"/>
              <a:t>Why not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cache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original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element</a:t>
            </a:r>
          </a:p>
          <a:p>
            <a:r>
              <a:rPr lang="en-US" dirty="0" smtClean="0"/>
              <a:t>To point directly at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representative</a:t>
            </a:r>
          </a:p>
          <a:p>
            <a:r>
              <a:rPr lang="en-US" dirty="0" smtClean="0"/>
              <a:t>And while you’re at it, update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all the nodes on the path </a:t>
            </a:r>
            <a:r>
              <a:rPr lang="en-US" dirty="0" smtClean="0"/>
              <a:t>to the representative too!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Find</a:t>
            </a:r>
            <a:r>
              <a:rPr lang="en-US" dirty="0" smtClean="0"/>
              <a:t>(</a:t>
            </a:r>
            <a:r>
              <a:rPr lang="en-US" dirty="0" err="1" smtClean="0"/>
              <a:t>SetElement</a:t>
            </a:r>
            <a:r>
              <a:rPr lang="en-US" dirty="0" smtClean="0"/>
              <a:t> a)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dirty="0" err="1" smtClean="0"/>
              <a:t>a.parent</a:t>
            </a:r>
            <a:r>
              <a:rPr lang="en-US" dirty="0" smtClean="0"/>
              <a:t> == null)</a:t>
            </a:r>
            <a:br>
              <a:rPr lang="en-US" dirty="0" smtClean="0"/>
            </a:br>
            <a:r>
              <a:rPr lang="en-US" dirty="0" smtClean="0"/>
              <a:t>      return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a.parent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Find(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a.parent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 err="1" smtClean="0"/>
              <a:t>a.parent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7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bad news is that Find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still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in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worst case</a:t>
                </a:r>
              </a:p>
              <a:p>
                <a:endParaRPr lang="en-US" dirty="0"/>
              </a:p>
              <a:p>
                <a:r>
                  <a:rPr lang="en-US" dirty="0" smtClean="0"/>
                  <a:t>So what’s the good news?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4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Amortized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It’s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first time</a:t>
                </a:r>
                <a:r>
                  <a:rPr lang="en-US" dirty="0" smtClean="0"/>
                  <a:t> you do a lookup on a node</a:t>
                </a:r>
              </a:p>
              <a:p>
                <a:r>
                  <a:rPr lang="en-US" dirty="0" smtClean="0"/>
                  <a:t>After that, it’s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constant time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smtClean="0"/>
                  <a:t>At least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until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you do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another merge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Tarjan</a:t>
                </a:r>
                <a:r>
                  <a:rPr lang="en-US" dirty="0" smtClean="0"/>
                  <a:t> proved that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 complexity </a:t>
                </a:r>
                <a:r>
                  <a:rPr lang="en-US" dirty="0" smtClean="0"/>
                  <a:t>of both union and find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Great!  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Ackermann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There’s this function called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Ackermann function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&gt;0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−1, 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Ackermann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Here’s Wikipedia’s table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Ackermann’s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grows really </a:t>
            </a:r>
            <a:r>
              <a:rPr lang="en-US" dirty="0" err="1" smtClean="0"/>
              <a:t>really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" y="2590800"/>
            <a:ext cx="806016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Ackermann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inverse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It grows really </a:t>
                </a:r>
                <a:r>
                  <a:rPr lang="en-US" dirty="0" err="1" smtClean="0"/>
                  <a:t>really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slowly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" y="2819400"/>
            <a:ext cx="806016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compute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partition?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Ackermann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It grows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comically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slowly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subatomic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particles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universe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" y="2819400"/>
            <a:ext cx="806016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6172200"/>
                <a:ext cx="573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Estimated number of subatomic particles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80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265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172200"/>
                <a:ext cx="5733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Ackermann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I mention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it grows slowly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" y="2819400"/>
            <a:ext cx="806016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Ackermann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slowly that 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might as well be constant</a:t>
            </a:r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" y="2819400"/>
            <a:ext cx="806016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8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Amortized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Tarjan proved that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 complexity </a:t>
                </a:r>
                <a:r>
                  <a:rPr lang="en-US" dirty="0" smtClean="0"/>
                  <a:t>of both union and find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So for all practical purposes, it’s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That’s pretty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Incremental connected components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Add parent and rank fields to each node</a:t>
            </a:r>
          </a:p>
          <a:p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Union(u, v)</a:t>
            </a:r>
          </a:p>
          <a:p>
            <a:r>
              <a:rPr lang="en-US" dirty="0" smtClean="0"/>
              <a:t>To test whether two nodes are connected 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Find(u) == Find(v)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Amortized complexity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Union(u, v)</a:t>
            </a:r>
          </a:p>
          <a:p>
            <a:r>
              <a:rPr lang="en-US" dirty="0" smtClean="0"/>
              <a:t>To test whether two nodes are connected 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Find(u) == Find(v)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1799" y="2057400"/>
                <a:ext cx="3082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)≅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2057400"/>
                <a:ext cx="308289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67000" y="3896929"/>
                <a:ext cx="28414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96929"/>
                <a:ext cx="284148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1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Amortized complexity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Union(u, v)</a:t>
            </a:r>
          </a:p>
          <a:p>
            <a:r>
              <a:rPr lang="en-US" dirty="0" smtClean="0"/>
              <a:t>To test whether two nodes are connected 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Find(u) == Find(v)</a:t>
            </a:r>
          </a:p>
          <a:p>
            <a:endParaRPr lang="en-US" dirty="0"/>
          </a:p>
          <a:p>
            <a:r>
              <a:rPr lang="en-US" dirty="0" smtClean="0"/>
              <a:t>So we can compute connected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incrementally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still do it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linear time</a:t>
            </a:r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1799" y="2057400"/>
                <a:ext cx="3082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)≅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2057400"/>
                <a:ext cx="308289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67000" y="3896929"/>
                <a:ext cx="28414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96929"/>
                <a:ext cx="284148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Oh crap!  I don’t understand the Ackermann function at all!  Do I need to know this for the quiz??!?!?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No</a:t>
                </a:r>
              </a:p>
              <a:p>
                <a:r>
                  <a:rPr lang="en-US" dirty="0" smtClean="0"/>
                  <a:t>Not covered on Q2 at all</a:t>
                </a:r>
              </a:p>
              <a:p>
                <a:r>
                  <a:rPr lang="en-US" smtClean="0"/>
                  <a:t>For Q3, you </a:t>
                </a:r>
                <a:r>
                  <a:rPr lang="en-US" dirty="0" smtClean="0"/>
                  <a:t>just need to understand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union-find algorithm </a:t>
                </a:r>
                <a:r>
                  <a:rPr lang="en-US" dirty="0" smtClean="0"/>
                  <a:t>with union by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rank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path compression</a:t>
                </a:r>
              </a:p>
              <a:p>
                <a:pPr lvl="1"/>
                <a:r>
                  <a:rPr lang="en-US" dirty="0" smtClean="0"/>
                  <a:t>That it’s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effectively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amortized time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Why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you might want to keep track 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partitions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on a set</a:t>
                </a:r>
              </a:p>
              <a:p>
                <a:pPr lvl="2"/>
                <a:r>
                  <a:rPr lang="en-US" dirty="0" smtClean="0"/>
                  <a:t>E.g. to compute connected components or equivalence classes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21, sections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Connected component analysis</a:t>
            </a:r>
            <a:br>
              <a:rPr lang="en-US" sz="3600" dirty="0" smtClean="0"/>
            </a:br>
            <a:r>
              <a:rPr lang="en-US" sz="3600" dirty="0" smtClean="0"/>
              <a:t>using depth-first search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component = 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component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component++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node.component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c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9246</TotalTime>
  <Words>2679</Words>
  <Application>Microsoft Office PowerPoint</Application>
  <PresentationFormat>On-screen Show (4:3)</PresentationFormat>
  <Paragraphs>1356</Paragraphs>
  <Slides>88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Cambria Math</vt:lpstr>
      <vt:lpstr>Verdana</vt:lpstr>
      <vt:lpstr>Office Theme</vt:lpstr>
      <vt:lpstr>Lecture 17 Dynamic set partitions and the union-find algorithm</vt:lpstr>
      <vt:lpstr>Set partitions</vt:lpstr>
      <vt:lpstr>Set partitions</vt:lpstr>
      <vt:lpstr>Set partitions</vt:lpstr>
      <vt:lpstr>Set partitions</vt:lpstr>
      <vt:lpstr>Partitions and equivalence relations</vt:lpstr>
      <vt:lpstr>Connected components</vt:lpstr>
      <vt:lpstr>Connected components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Connected component analysis using depth-first search</vt:lpstr>
      <vt:lpstr>Testing if two nodes are connected</vt:lpstr>
      <vt:lpstr>Testing if two nodes are connected</vt:lpstr>
      <vt:lpstr>Dynamic set partition algorithms</vt:lpstr>
      <vt:lpstr>Dynamic set partition algorithms</vt:lpstr>
      <vt:lpstr>Dynamic set partition algorithms</vt:lpstr>
      <vt:lpstr>Dynamic set partition algorithms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Computing connected components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</vt:lpstr>
      <vt:lpstr>The union-find algorithm (slow version)</vt:lpstr>
      <vt:lpstr>Complexity analysis</vt:lpstr>
      <vt:lpstr>Complexity analysis</vt:lpstr>
      <vt:lpstr>Complexity analysis</vt:lpstr>
      <vt:lpstr>How do we make it better?</vt:lpstr>
      <vt:lpstr>How do we make it better?</vt:lpstr>
      <vt:lpstr>Union by rank (height)</vt:lpstr>
      <vt:lpstr>Complexity</vt:lpstr>
      <vt:lpstr>Saving redundant work</vt:lpstr>
      <vt:lpstr>Path compression</vt:lpstr>
      <vt:lpstr>Complexity analysis</vt:lpstr>
      <vt:lpstr>Amortized complexity analysis</vt:lpstr>
      <vt:lpstr>The Ackermann function</vt:lpstr>
      <vt:lpstr>The Ackermann function</vt:lpstr>
      <vt:lpstr>The inverse Ackermann function</vt:lpstr>
      <vt:lpstr>The inverse Ackermann function</vt:lpstr>
      <vt:lpstr>The inverse Ackermann function</vt:lpstr>
      <vt:lpstr>The inverse Ackermann function</vt:lpstr>
      <vt:lpstr>Amortized complexity analysis</vt:lpstr>
      <vt:lpstr>Incremental connected components</vt:lpstr>
      <vt:lpstr>Amortized complexity</vt:lpstr>
      <vt:lpstr>Amortized complexity</vt:lpstr>
      <vt:lpstr>Oh crap!  I don’t understand the Ackermann function at all!  Do I need to know this for the quiz??!?!?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369</cp:revision>
  <cp:lastPrinted>2011-06-01T06:01:26Z</cp:lastPrinted>
  <dcterms:created xsi:type="dcterms:W3CDTF">2010-03-27T22:31:10Z</dcterms:created>
  <dcterms:modified xsi:type="dcterms:W3CDTF">2016-06-08T22:09:53Z</dcterms:modified>
</cp:coreProperties>
</file>