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4" r:id="rId8"/>
    <p:sldId id="263" r:id="rId9"/>
    <p:sldId id="261" r:id="rId10"/>
    <p:sldId id="262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xmlns:mc="http://schemas.openxmlformats.org/markup-compatibility/2006" xmlns:a14="http://schemas.microsoft.com/office/drawing/2010/main" val="FFFFFF" mc:Ignorable="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00" autoAdjust="0"/>
    <p:restoredTop sz="86376" autoAdjust="0"/>
  </p:normalViewPr>
  <p:slideViewPr>
    <p:cSldViewPr>
      <p:cViewPr>
        <p:scale>
          <a:sx n="75" d="100"/>
          <a:sy n="75" d="100"/>
        </p:scale>
        <p:origin x="-1446" y="-2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54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252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86200"/>
            <a:ext cx="7772400" cy="1470025"/>
          </a:xfrm>
        </p:spPr>
        <p:txBody>
          <a:bodyPr anchor="b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5334000"/>
            <a:ext cx="6400800" cy="762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F9AA-A437-4C1D-B7A7-132C663DC277}" type="datetimeFigureOut">
              <a:rPr lang="en-US" smtClean="0"/>
              <a:t>4/4/2010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6550D-5249-4695-AA6F-4029ECE97D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63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F9AA-A437-4C1D-B7A7-132C663DC277}" type="datetimeFigureOut">
              <a:rPr lang="en-US" smtClean="0"/>
              <a:t>4/4/2010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6550D-5249-4695-AA6F-4029ECE97D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980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F9AA-A437-4C1D-B7A7-132C663DC277}" type="datetimeFigureOut">
              <a:rPr lang="en-US" smtClean="0"/>
              <a:t>4/4/2010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6550D-5249-4695-AA6F-4029ECE97D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788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F9AA-A437-4C1D-B7A7-132C663DC277}" type="datetimeFigureOut">
              <a:rPr lang="en-US" smtClean="0"/>
              <a:t>4/4/2010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6550D-5249-4695-AA6F-4029ECE97D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400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F9AA-A437-4C1D-B7A7-132C663DC277}" type="datetimeFigureOut">
              <a:rPr lang="en-US" smtClean="0"/>
              <a:t>4/4/2010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6550D-5249-4695-AA6F-4029ECE97D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075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F9AA-A437-4C1D-B7A7-132C663DC277}" type="datetimeFigureOut">
              <a:rPr lang="en-US" smtClean="0"/>
              <a:t>4/4/2010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6550D-5249-4695-AA6F-4029ECE97D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83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F9AA-A437-4C1D-B7A7-132C663DC277}" type="datetimeFigureOut">
              <a:rPr lang="en-US" smtClean="0"/>
              <a:t>4/4/2010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6550D-5249-4695-AA6F-4029ECE97D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206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F9AA-A437-4C1D-B7A7-132C663DC277}" type="datetimeFigureOut">
              <a:rPr lang="en-US" smtClean="0"/>
              <a:t>4/4/2010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6550D-5249-4695-AA6F-4029ECE97D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800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F9AA-A437-4C1D-B7A7-132C663DC277}" type="datetimeFigureOut">
              <a:rPr lang="en-US" smtClean="0"/>
              <a:t>4/4/2010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6550D-5249-4695-AA6F-4029ECE97D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886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F9AA-A437-4C1D-B7A7-132C663DC277}" type="datetimeFigureOut">
              <a:rPr lang="en-US" smtClean="0"/>
              <a:t>4/4/2010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6550D-5249-4695-AA6F-4029ECE97D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203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F9AA-A437-4C1D-B7A7-132C663DC277}" type="datetimeFigureOut">
              <a:rPr lang="en-US" smtClean="0"/>
              <a:t>4/4/2010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6550D-5249-4695-AA6F-4029ECE97D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518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Kootenay" pitchFamily="2" charset="0"/>
              </a:defRPr>
            </a:lvl1pPr>
          </a:lstStyle>
          <a:p>
            <a:fld id="{78F7F9AA-A437-4C1D-B7A7-132C663DC277}" type="datetimeFigureOut">
              <a:rPr lang="en-US" smtClean="0"/>
              <a:pPr/>
              <a:t>4/4/2010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Kootenay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Kootenay" pitchFamily="2" charset="0"/>
              </a:defRPr>
            </a:lvl1pPr>
          </a:lstStyle>
          <a:p>
            <a:fld id="{54A6550D-5249-4695-AA6F-4029ECE97D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711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Kootenay" pitchFamily="2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>
              <a:lumMod val="75000"/>
              <a:lumOff val="25000"/>
            </a:schemeClr>
          </a:solidFill>
          <a:latin typeface="Kootenay" pitchFamily="2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>
              <a:lumMod val="75000"/>
              <a:lumOff val="25000"/>
            </a:schemeClr>
          </a:solidFill>
          <a:latin typeface="Kootenay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Kootenay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75000"/>
              <a:lumOff val="25000"/>
            </a:schemeClr>
          </a:solidFill>
          <a:latin typeface="Kootenay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>
              <a:lumMod val="75000"/>
              <a:lumOff val="25000"/>
            </a:schemeClr>
          </a:solidFill>
          <a:latin typeface="Kootenay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>
                <a:latin typeface="Kootenay" pitchFamily="2" charset="0"/>
                <a:ea typeface="Verdana" pitchFamily="34" charset="0"/>
                <a:cs typeface="Verdana" pitchFamily="34" charset="0"/>
              </a:rPr>
              <a:t>Visual Studio Features You Should Use</a:t>
            </a:r>
            <a:endParaRPr lang="en-US" dirty="0">
              <a:latin typeface="Kootenay" pitchFamily="2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 algn="l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Please don’t make me test you on this stuff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Kootena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33221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Immediate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Lets you enter</a:t>
            </a:r>
          </a:p>
          <a:p>
            <a:pPr lvl="1"/>
            <a:r>
              <a:rPr lang="en-US" dirty="0" smtClean="0"/>
              <a:t>Variable references</a:t>
            </a:r>
          </a:p>
          <a:p>
            <a:pPr lvl="1"/>
            <a:r>
              <a:rPr lang="en-US" dirty="0" smtClean="0"/>
              <a:t>Field references</a:t>
            </a:r>
          </a:p>
          <a:p>
            <a:pPr lvl="1"/>
            <a:r>
              <a:rPr lang="en-US" dirty="0" smtClean="0"/>
              <a:t>Procedure calls</a:t>
            </a:r>
          </a:p>
          <a:p>
            <a:endParaRPr lang="en-US" dirty="0" smtClean="0"/>
          </a:p>
          <a:p>
            <a:r>
              <a:rPr lang="en-US" dirty="0" smtClean="0"/>
              <a:t>And get their values interactively</a:t>
            </a:r>
          </a:p>
          <a:p>
            <a:endParaRPr lang="en-US" dirty="0"/>
          </a:p>
          <a:p>
            <a:r>
              <a:rPr lang="en-US" dirty="0" smtClean="0"/>
              <a:t>It’s almost like having a dynamic language (Scheme, Python, Meta)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Immediate mode is only available while the program is running but paused (single step or breakpoint)</a:t>
            </a:r>
          </a:p>
          <a:p>
            <a:endParaRPr lang="en-US" dirty="0"/>
          </a:p>
          <a:p>
            <a:r>
              <a:rPr lang="en-US" dirty="0" smtClean="0"/>
              <a:t>However, on a good day, you can also edit the code and recall it without having to explicitly stop the program and restart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1172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Press + or – sign next to code to collapse or </a:t>
            </a:r>
            <a:r>
              <a:rPr lang="en-US" dirty="0" err="1" smtClean="0"/>
              <a:t>exapand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Control-M Control-O collapses whole file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#region and #</a:t>
            </a:r>
            <a:r>
              <a:rPr lang="en-US" dirty="0" err="1"/>
              <a:t>endregion</a:t>
            </a:r>
            <a:r>
              <a:rPr lang="en-US" dirty="0"/>
              <a:t> let you make named groups that you can collapse and expand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8424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matter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a programmer, you’ll spend the vast majority of your programming time debugging your code, not writing it</a:t>
            </a:r>
          </a:p>
          <a:p>
            <a:r>
              <a:rPr lang="en-US" dirty="0" smtClean="0"/>
              <a:t>Debuggers make this easier for you</a:t>
            </a:r>
          </a:p>
          <a:p>
            <a:r>
              <a:rPr lang="en-US" dirty="0" smtClean="0"/>
              <a:t>Not using the debugger is like shooting yourself in the foot</a:t>
            </a:r>
          </a:p>
        </p:txBody>
      </p:sp>
    </p:spTree>
    <p:extLst>
      <p:ext uri="{BB962C8B-B14F-4D97-AF65-F5344CB8AC3E}">
        <p14:creationId xmlns:p14="http://schemas.microsoft.com/office/powerpoint/2010/main" val="19035077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Screen</a:t>
            </a:r>
            <a:r>
              <a:rPr lang="en-US" baseline="0" dirty="0" smtClean="0"/>
              <a:t> layout while editing code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95399"/>
            <a:ext cx="9144000" cy="5371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886200" y="3581400"/>
            <a:ext cx="26518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xmlns:mc="http://schemas.openxmlformats.org/markup-compatibility/2006" xmlns:a14="http://schemas.microsoft.com/office/drawing/2010/main" val="00B050" mc:Ignorable=""/>
                </a:solidFill>
              </a:rPr>
              <a:t>Your code</a:t>
            </a:r>
            <a:endParaRPr lang="en-US" sz="4800" dirty="0">
              <a:solidFill>
                <a:srgbClr xmlns:mc="http://schemas.openxmlformats.org/markup-compatibility/2006" xmlns:a14="http://schemas.microsoft.com/office/drawing/2010/main" val="00B050" mc:Ignorable="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5344" y="5464314"/>
            <a:ext cx="71360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xmlns:mc="http://schemas.openxmlformats.org/markup-compatibility/2006" xmlns:a14="http://schemas.microsoft.com/office/drawing/2010/main" val="00B050" mc:Ignorable=""/>
                </a:solidFill>
              </a:rPr>
              <a:t>Compile errors and search results</a:t>
            </a:r>
            <a:endParaRPr lang="en-US" sz="4000" dirty="0">
              <a:solidFill>
                <a:srgbClr xmlns:mc="http://schemas.openxmlformats.org/markup-compatibility/2006" xmlns:a14="http://schemas.microsoft.com/office/drawing/2010/main" val="00B050" mc:Ignorable="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rot="5400000">
            <a:off x="7508778" y="2670675"/>
            <a:ext cx="1295547" cy="830997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FFFF" mc:Ignorable="">
              <a:alpha val="36863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xmlns:mc="http://schemas.openxmlformats.org/markup-compatibility/2006" xmlns:a14="http://schemas.microsoft.com/office/drawing/2010/main" val="00B050" mc:Ignorable=""/>
                </a:solidFill>
              </a:rPr>
              <a:t>Files</a:t>
            </a:r>
            <a:endParaRPr lang="en-US" sz="4800" dirty="0">
              <a:solidFill>
                <a:srgbClr xmlns:mc="http://schemas.openxmlformats.org/markup-compatibility/2006" xmlns:a14="http://schemas.microsoft.com/office/drawing/2010/main" val="00B050" mc:Ignorable="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3400" y="4267200"/>
            <a:ext cx="1300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xmlns:mc="http://schemas.openxmlformats.org/markup-compatibility/2006" xmlns:a14="http://schemas.microsoft.com/office/drawing/2010/main" val="00B050" mc:Ignorable=""/>
                </a:solidFill>
              </a:rPr>
              <a:t>Breakpoints</a:t>
            </a:r>
            <a:endParaRPr lang="en-US" dirty="0">
              <a:solidFill>
                <a:srgbClr xmlns:mc="http://schemas.openxmlformats.org/markup-compatibility/2006" xmlns:a14="http://schemas.microsoft.com/office/drawing/2010/main" val="00B050" mc:Ignorable="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304800" y="3352800"/>
            <a:ext cx="762000" cy="838200"/>
          </a:xfrm>
          <a:prstGeom prst="straightConnector1">
            <a:avLst/>
          </a:prstGeom>
          <a:ln>
            <a:solidFill>
              <a:srgbClr xmlns:mc="http://schemas.openxmlformats.org/markup-compatibility/2006" xmlns:a14="http://schemas.microsoft.com/office/drawing/2010/main" val="00B050" mc:Ignorable="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93217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Navigating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Show next error (F8)</a:t>
            </a:r>
          </a:p>
          <a:p>
            <a:pPr lvl="1"/>
            <a:r>
              <a:rPr lang="en-US" dirty="0" smtClean="0"/>
              <a:t>Brings you to the link where the next compilation error occurred</a:t>
            </a:r>
          </a:p>
          <a:p>
            <a:r>
              <a:rPr lang="en-US" dirty="0" smtClean="0"/>
              <a:t>Find definition (F12)</a:t>
            </a:r>
          </a:p>
          <a:p>
            <a:pPr lvl="1"/>
            <a:r>
              <a:rPr lang="en-US" dirty="0" smtClean="0"/>
              <a:t>Brings you to the definition of the name (variable, class, whatever) the cursor is currently on</a:t>
            </a:r>
          </a:p>
          <a:p>
            <a:r>
              <a:rPr lang="en-US" dirty="0" smtClean="0"/>
              <a:t>Find all references (Shift-F12)</a:t>
            </a:r>
          </a:p>
          <a:p>
            <a:pPr lvl="1"/>
            <a:r>
              <a:rPr lang="en-US" dirty="0" smtClean="0"/>
              <a:t>Shows you all the lines of code that use the name the cursor is presently on.  Use F8 to step through them.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Find (Control-F)</a:t>
            </a:r>
          </a:p>
          <a:p>
            <a:pPr lvl="1"/>
            <a:r>
              <a:rPr lang="en-US" dirty="0"/>
              <a:t>Searches for a string in the current file</a:t>
            </a:r>
          </a:p>
          <a:p>
            <a:r>
              <a:rPr lang="en-US" dirty="0"/>
              <a:t>Find in files (Shift-Control-F)</a:t>
            </a:r>
          </a:p>
          <a:p>
            <a:pPr lvl="1"/>
            <a:r>
              <a:rPr lang="en-US" dirty="0"/>
              <a:t>Finds all occurrences of a string in all files of the project</a:t>
            </a:r>
          </a:p>
          <a:p>
            <a:pPr lvl="1"/>
            <a:r>
              <a:rPr lang="en-US" dirty="0"/>
              <a:t>Displays them at the bottom of the screen</a:t>
            </a:r>
          </a:p>
          <a:p>
            <a:pPr lvl="1"/>
            <a:r>
              <a:rPr lang="en-US" dirty="0"/>
              <a:t>Use F8 to step through them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9005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Changing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Replace (Control-H)</a:t>
            </a:r>
          </a:p>
          <a:p>
            <a:pPr lvl="1"/>
            <a:r>
              <a:rPr lang="en-US" dirty="0"/>
              <a:t>Like find, but changes things</a:t>
            </a:r>
          </a:p>
          <a:p>
            <a:r>
              <a:rPr lang="en-US" dirty="0"/>
              <a:t>Replace in files (Shift-control-H)</a:t>
            </a:r>
          </a:p>
          <a:p>
            <a:pPr lvl="1"/>
            <a:r>
              <a:rPr lang="en-US" dirty="0"/>
              <a:t>Like find in files, but changes </a:t>
            </a:r>
            <a:r>
              <a:rPr lang="en-US" dirty="0" smtClean="0"/>
              <a:t>things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Rename (F2)</a:t>
            </a:r>
          </a:p>
          <a:p>
            <a:pPr lvl="1"/>
            <a:r>
              <a:rPr lang="en-US" dirty="0"/>
              <a:t>Let’s you change the name of the variable, class, or what have you the cursor is currently on</a:t>
            </a:r>
          </a:p>
          <a:p>
            <a:pPr lvl="1"/>
            <a:r>
              <a:rPr lang="en-US" dirty="0"/>
              <a:t>Also changes all the references to it</a:t>
            </a:r>
          </a:p>
          <a:p>
            <a:endParaRPr lang="en-US" dirty="0" smtClean="0"/>
          </a:p>
          <a:p>
            <a:r>
              <a:rPr lang="en-US" dirty="0" smtClean="0"/>
              <a:t>Rename is your friend!</a:t>
            </a:r>
          </a:p>
          <a:p>
            <a:pPr lvl="1"/>
            <a:r>
              <a:rPr lang="en-US" dirty="0" smtClean="0"/>
              <a:t>There are also a lot of other great </a:t>
            </a:r>
            <a:r>
              <a:rPr lang="en-US" dirty="0" err="1" smtClean="0"/>
              <a:t>automagic</a:t>
            </a:r>
            <a:r>
              <a:rPr lang="en-US" dirty="0" smtClean="0"/>
              <a:t> code editing commands under the Refactor menu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3056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Start program (F5)</a:t>
            </a:r>
          </a:p>
          <a:p>
            <a:pPr lvl="1"/>
            <a:r>
              <a:rPr lang="en-US" dirty="0" smtClean="0"/>
              <a:t>Labeled “start debugging in the menu”</a:t>
            </a:r>
          </a:p>
          <a:p>
            <a:pPr lvl="1"/>
            <a:r>
              <a:rPr lang="en-US" dirty="0" smtClean="0"/>
              <a:t>Or press the Play button</a:t>
            </a:r>
          </a:p>
          <a:p>
            <a:r>
              <a:rPr lang="en-US" dirty="0" smtClean="0"/>
              <a:t>Stop debugging</a:t>
            </a:r>
            <a:br>
              <a:rPr lang="en-US" dirty="0" smtClean="0"/>
            </a:br>
            <a:r>
              <a:rPr lang="en-US" dirty="0" smtClean="0"/>
              <a:t>(Shift-F5)</a:t>
            </a:r>
          </a:p>
          <a:p>
            <a:pPr lvl="1"/>
            <a:r>
              <a:rPr lang="en-US" dirty="0" smtClean="0"/>
              <a:t>Kills the program</a:t>
            </a:r>
          </a:p>
          <a:p>
            <a:pPr lvl="1"/>
            <a:r>
              <a:rPr lang="en-US" dirty="0" smtClean="0"/>
              <a:t>Or press stop button</a:t>
            </a:r>
          </a:p>
          <a:p>
            <a:endParaRPr lang="en-US" dirty="0" smtClean="0"/>
          </a:p>
          <a:p>
            <a:r>
              <a:rPr lang="en-US" dirty="0" smtClean="0"/>
              <a:t>Run to cursor (F12)</a:t>
            </a:r>
          </a:p>
          <a:p>
            <a:pPr lvl="1"/>
            <a:r>
              <a:rPr lang="en-US" dirty="0" smtClean="0"/>
              <a:t>Runs until the program gets to the line the cursor is one, then stops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Single-stepping</a:t>
            </a:r>
          </a:p>
          <a:p>
            <a:r>
              <a:rPr lang="en-US" dirty="0" smtClean="0"/>
              <a:t>Step over (F10)</a:t>
            </a:r>
          </a:p>
          <a:p>
            <a:pPr lvl="1"/>
            <a:r>
              <a:rPr lang="en-US" dirty="0" smtClean="0"/>
              <a:t>Executes the current line</a:t>
            </a:r>
          </a:p>
          <a:p>
            <a:r>
              <a:rPr lang="en-US" dirty="0" smtClean="0"/>
              <a:t>Step over (F11)</a:t>
            </a:r>
          </a:p>
          <a:p>
            <a:pPr lvl="1"/>
            <a:r>
              <a:rPr lang="en-US" dirty="0" smtClean="0"/>
              <a:t>Executes the current line, unless it has a procedure call, in which case it stops at the begging of the procedure</a:t>
            </a:r>
          </a:p>
          <a:p>
            <a:r>
              <a:rPr lang="en-US" dirty="0" smtClean="0"/>
              <a:t>Step out</a:t>
            </a:r>
          </a:p>
          <a:p>
            <a:pPr lvl="1"/>
            <a:r>
              <a:rPr lang="en-US" dirty="0" smtClean="0"/>
              <a:t>Runs to end of current procedure, then stops in the line that called it</a:t>
            </a:r>
          </a:p>
        </p:txBody>
      </p:sp>
    </p:spTree>
    <p:extLst>
      <p:ext uri="{BB962C8B-B14F-4D97-AF65-F5344CB8AC3E}">
        <p14:creationId xmlns:p14="http://schemas.microsoft.com/office/powerpoint/2010/main" val="42263393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Screen layout when running code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71600"/>
            <a:ext cx="8755380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886200" y="3581400"/>
            <a:ext cx="26518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xmlns:mc="http://schemas.openxmlformats.org/markup-compatibility/2006" xmlns:a14="http://schemas.microsoft.com/office/drawing/2010/main" val="00B050" mc:Ignorable=""/>
                </a:solidFill>
              </a:rPr>
              <a:t>Your code</a:t>
            </a:r>
            <a:endParaRPr lang="en-US" sz="4800" dirty="0">
              <a:solidFill>
                <a:srgbClr xmlns:mc="http://schemas.openxmlformats.org/markup-compatibility/2006" xmlns:a14="http://schemas.microsoft.com/office/drawing/2010/main" val="00B050" mc:Ignorable="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3400" y="5410200"/>
            <a:ext cx="24571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xmlns:mc="http://schemas.openxmlformats.org/markup-compatibility/2006" xmlns:a14="http://schemas.microsoft.com/office/drawing/2010/main" val="00B050" mc:Ignorable=""/>
                </a:solidFill>
              </a:rPr>
              <a:t>Variables</a:t>
            </a:r>
            <a:endParaRPr lang="en-US" sz="4800" dirty="0">
              <a:solidFill>
                <a:srgbClr xmlns:mc="http://schemas.openxmlformats.org/markup-compatibility/2006" xmlns:a14="http://schemas.microsoft.com/office/drawing/2010/main" val="00B050" mc:Ignorable="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86200" y="5396089"/>
            <a:ext cx="15012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xmlns:mc="http://schemas.openxmlformats.org/markup-compatibility/2006" xmlns:a14="http://schemas.microsoft.com/office/drawing/2010/main" val="00B050" mc:Ignorable=""/>
                </a:solidFill>
              </a:rPr>
              <a:t>Stack</a:t>
            </a:r>
            <a:endParaRPr lang="en-US" sz="4800" dirty="0">
              <a:solidFill>
                <a:srgbClr xmlns:mc="http://schemas.openxmlformats.org/markup-compatibility/2006" xmlns:a14="http://schemas.microsoft.com/office/drawing/2010/main" val="00B050" mc:Ignorable="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3400" y="4267200"/>
            <a:ext cx="3052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xmlns:mc="http://schemas.openxmlformats.org/markup-compatibility/2006" xmlns:a14="http://schemas.microsoft.com/office/drawing/2010/main" val="00B050" mc:Ignorable=""/>
                </a:solidFill>
              </a:rPr>
              <a:t>Where the program is stopped</a:t>
            </a:r>
            <a:endParaRPr lang="en-US" dirty="0">
              <a:solidFill>
                <a:srgbClr xmlns:mc="http://schemas.openxmlformats.org/markup-compatibility/2006" xmlns:a14="http://schemas.microsoft.com/office/drawing/2010/main" val="00B050" mc:Ignorable="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304800" y="3352800"/>
            <a:ext cx="762000" cy="838200"/>
          </a:xfrm>
          <a:prstGeom prst="straightConnector1">
            <a:avLst/>
          </a:prstGeom>
          <a:ln>
            <a:solidFill>
              <a:srgbClr xmlns:mc="http://schemas.openxmlformats.org/markup-compatibility/2006" xmlns:a14="http://schemas.microsoft.com/office/drawing/2010/main" val="00B050" mc:Ignorable="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68461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Inspecting the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Call</a:t>
            </a:r>
            <a:r>
              <a:rPr lang="en-US" baseline="0" dirty="0" smtClean="0"/>
              <a:t> </a:t>
            </a:r>
            <a:r>
              <a:rPr lang="en-US" dirty="0" smtClean="0"/>
              <a:t>Stack</a:t>
            </a:r>
            <a:r>
              <a:rPr lang="en-US" baseline="0" dirty="0" smtClean="0"/>
              <a:t> window</a:t>
            </a:r>
          </a:p>
          <a:p>
            <a:pPr lvl="1"/>
            <a:r>
              <a:rPr lang="en-US" dirty="0" smtClean="0"/>
              <a:t>Shows all the procedures that are currently running</a:t>
            </a:r>
          </a:p>
          <a:p>
            <a:pPr lvl="1"/>
            <a:r>
              <a:rPr lang="en-US" dirty="0" smtClean="0"/>
              <a:t>Double-clicking a procedure</a:t>
            </a:r>
          </a:p>
          <a:p>
            <a:pPr lvl="2"/>
            <a:r>
              <a:rPr lang="en-US" dirty="0" smtClean="0"/>
              <a:t>Brings you to the line that its on</a:t>
            </a:r>
          </a:p>
          <a:p>
            <a:pPr lvl="2"/>
            <a:r>
              <a:rPr lang="en-US" baseline="0" dirty="0" smtClean="0"/>
              <a:t>Shows the values</a:t>
            </a:r>
            <a:r>
              <a:rPr lang="en-US" dirty="0" smtClean="0"/>
              <a:t> of its local variables in the Locals and Autos window</a:t>
            </a:r>
            <a:endParaRPr lang="en-US" baseline="0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Locals </a:t>
            </a:r>
            <a:r>
              <a:rPr lang="en-US" dirty="0" smtClean="0"/>
              <a:t>window</a:t>
            </a:r>
          </a:p>
          <a:p>
            <a:pPr lvl="1"/>
            <a:r>
              <a:rPr lang="en-US" dirty="0" smtClean="0"/>
              <a:t>Shows the values of all local variables of the current procedure, including arguments</a:t>
            </a:r>
          </a:p>
          <a:p>
            <a:pPr lvl="1"/>
            <a:r>
              <a:rPr lang="en-US" dirty="0" smtClean="0"/>
              <a:t>You can also mouse over a variable in the code to get its value</a:t>
            </a:r>
            <a:endParaRPr lang="en-US" dirty="0"/>
          </a:p>
          <a:p>
            <a:r>
              <a:rPr lang="en-US" dirty="0"/>
              <a:t>Autos window</a:t>
            </a:r>
          </a:p>
          <a:p>
            <a:pPr lvl="1"/>
            <a:r>
              <a:rPr lang="en-US" dirty="0" smtClean="0"/>
              <a:t>Only show the values of the variables used in the current line (easier to navigate)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1131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Breakpointing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Clicking on the left-hand margin of the code toggles (sets or removes) a breakpoint</a:t>
            </a:r>
          </a:p>
          <a:p>
            <a:endParaRPr lang="en-US" dirty="0"/>
          </a:p>
          <a:p>
            <a:r>
              <a:rPr lang="en-US" dirty="0" smtClean="0"/>
              <a:t>You can also disable/</a:t>
            </a:r>
            <a:r>
              <a:rPr lang="en-US" dirty="0" err="1" smtClean="0"/>
              <a:t>reenable</a:t>
            </a:r>
            <a:r>
              <a:rPr lang="en-US" dirty="0" smtClean="0"/>
              <a:t> all breakpoints or remove all breakpoints, using entries in the Debug menu</a:t>
            </a:r>
            <a:endParaRPr lang="en-US" dirty="0"/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258" b="44748"/>
          <a:stretch/>
        </p:blipFill>
        <p:spPr bwMode="auto">
          <a:xfrm>
            <a:off x="4572000" y="1600200"/>
            <a:ext cx="4495800" cy="29939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410200" y="5257800"/>
            <a:ext cx="20076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xmlns:mc="http://schemas.openxmlformats.org/markup-compatibility/2006" xmlns:a14="http://schemas.microsoft.com/office/drawing/2010/main" val="00B050" mc:Ignorable=""/>
                </a:solidFill>
              </a:rPr>
              <a:t>Click here</a:t>
            </a:r>
            <a:endParaRPr lang="en-US" sz="3600" dirty="0">
              <a:solidFill>
                <a:srgbClr xmlns:mc="http://schemas.openxmlformats.org/markup-compatibility/2006" xmlns:a14="http://schemas.microsoft.com/office/drawing/2010/main" val="00B050" mc:Ignorable="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4724400" y="3352800"/>
            <a:ext cx="838200" cy="1905000"/>
          </a:xfrm>
          <a:prstGeom prst="straightConnector1">
            <a:avLst/>
          </a:prstGeom>
          <a:ln w="28575">
            <a:solidFill>
              <a:srgbClr xmlns:mc="http://schemas.openxmlformats.org/markup-compatibility/2006" xmlns:a14="http://schemas.microsoft.com/office/drawing/2010/main" val="00B050" mc:Ignorable="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43733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xmlns:mc="http://schemas.openxmlformats.org/markup-compatibility/2006" xmlns:a14="http://schemas.microsoft.com/office/drawing/2010/main" val="1F497D" mc:Ignorable=""/>
      </a:dk2>
      <a:lt2>
        <a:srgbClr xmlns:mc="http://schemas.openxmlformats.org/markup-compatibility/2006" xmlns:a14="http://schemas.microsoft.com/office/drawing/2010/main" val="EEECE1" mc:Ignorable=""/>
      </a:lt2>
      <a:accent1>
        <a:srgbClr xmlns:mc="http://schemas.openxmlformats.org/markup-compatibility/2006" xmlns:a14="http://schemas.microsoft.com/office/drawing/2010/main" val="4F81BD" mc:Ignorable=""/>
      </a:accent1>
      <a:accent2>
        <a:srgbClr xmlns:mc="http://schemas.openxmlformats.org/markup-compatibility/2006" xmlns:a14="http://schemas.microsoft.com/office/drawing/2010/main" val="C0504D" mc:Ignorable=""/>
      </a:accent2>
      <a:accent3>
        <a:srgbClr xmlns:mc="http://schemas.openxmlformats.org/markup-compatibility/2006" xmlns:a14="http://schemas.microsoft.com/office/drawing/2010/main" val="9BBB59" mc:Ignorable=""/>
      </a:accent3>
      <a:accent4>
        <a:srgbClr xmlns:mc="http://schemas.openxmlformats.org/markup-compatibility/2006" xmlns:a14="http://schemas.microsoft.com/office/drawing/2010/main" val="8064A2" mc:Ignorable=""/>
      </a:accent4>
      <a:accent5>
        <a:srgbClr xmlns:mc="http://schemas.openxmlformats.org/markup-compatibility/2006" xmlns:a14="http://schemas.microsoft.com/office/drawing/2010/main" val="4BACC6" mc:Ignorable=""/>
      </a:accent5>
      <a:accent6>
        <a:srgbClr xmlns:mc="http://schemas.openxmlformats.org/markup-compatibility/2006" xmlns:a14="http://schemas.microsoft.com/office/drawing/2010/main" val="F79646" mc:Ignorable=""/>
      </a:accent6>
      <a:hlink>
        <a:srgbClr xmlns:mc="http://schemas.openxmlformats.org/markup-compatibility/2006" xmlns:a14="http://schemas.microsoft.com/office/drawing/2010/main" val="0000FF" mc:Ignorable=""/>
      </a:hlink>
      <a:folHlink>
        <a:srgbClr xmlns:mc="http://schemas.openxmlformats.org/markup-compatibility/2006" xmlns:a14="http://schemas.microsoft.com/office/drawing/2010/main" val="800080" mc:Ignorable="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xmlns:mc="http://schemas.openxmlformats.org/markup-compatibility/2006" xmlns:a14="http://schemas.microsoft.com/office/drawing/2010/main" val="000000" mc:Ignorable="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2902</TotalTime>
  <Words>587</Words>
  <Application>Microsoft Office PowerPoint</Application>
  <PresentationFormat>On-screen Show (4:3)</PresentationFormat>
  <Paragraphs>90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Visual Studio Features You Should Use</vt:lpstr>
      <vt:lpstr>Tools matter</vt:lpstr>
      <vt:lpstr>Screen layout while editing code</vt:lpstr>
      <vt:lpstr>Navigating code</vt:lpstr>
      <vt:lpstr>Changing code</vt:lpstr>
      <vt:lpstr>Running code</vt:lpstr>
      <vt:lpstr>Screen layout when running code</vt:lpstr>
      <vt:lpstr>Inspecting the stack</vt:lpstr>
      <vt:lpstr>Breakpointing</vt:lpstr>
      <vt:lpstr>Immediate mode</vt:lpstr>
      <vt:lpstr>Outlining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 Structures and Algorithms</dc:title>
  <dc:creator>Ian Horswill</dc:creator>
  <cp:lastModifiedBy>Ian Horswill</cp:lastModifiedBy>
  <cp:revision>120</cp:revision>
  <dcterms:created xsi:type="dcterms:W3CDTF">2010-03-27T22:31:10Z</dcterms:created>
  <dcterms:modified xsi:type="dcterms:W3CDTF">2010-04-05T17:31:07Z</dcterms:modified>
</cp:coreProperties>
</file>