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5" r:id="rId3"/>
    <p:sldId id="258" r:id="rId4"/>
    <p:sldId id="273" r:id="rId5"/>
    <p:sldId id="272" r:id="rId6"/>
    <p:sldId id="274" r:id="rId7"/>
    <p:sldId id="266" r:id="rId8"/>
    <p:sldId id="261" r:id="rId9"/>
    <p:sldId id="270" r:id="rId10"/>
    <p:sldId id="279" r:id="rId11"/>
    <p:sldId id="276" r:id="rId12"/>
    <p:sldId id="277" r:id="rId13"/>
    <p:sldId id="278" r:id="rId14"/>
    <p:sldId id="281" r:id="rId15"/>
    <p:sldId id="280" r:id="rId16"/>
    <p:sldId id="268" r:id="rId17"/>
    <p:sldId id="271" r:id="rId18"/>
    <p:sldId id="282" r:id="rId19"/>
    <p:sldId id="283" r:id="rId20"/>
    <p:sldId id="260" r:id="rId21"/>
    <p:sldId id="284" r:id="rId22"/>
    <p:sldId id="285" r:id="rId23"/>
    <p:sldId id="289" r:id="rId24"/>
    <p:sldId id="290" r:id="rId25"/>
    <p:sldId id="291" r:id="rId26"/>
    <p:sldId id="292" r:id="rId27"/>
    <p:sldId id="286" r:id="rId28"/>
    <p:sldId id="287" r:id="rId29"/>
    <p:sldId id="293" r:id="rId30"/>
    <p:sldId id="288" r:id="rId31"/>
    <p:sldId id="294" r:id="rId32"/>
    <p:sldId id="295" r:id="rId33"/>
    <p:sldId id="296" r:id="rId34"/>
    <p:sldId id="25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257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9" r:id="rId52"/>
    <p:sldId id="320" r:id="rId53"/>
    <p:sldId id="313" r:id="rId54"/>
    <p:sldId id="314" r:id="rId55"/>
    <p:sldId id="317" r:id="rId56"/>
    <p:sldId id="318" r:id="rId57"/>
    <p:sldId id="315" r:id="rId58"/>
    <p:sldId id="316" r:id="rId59"/>
    <p:sldId id="31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0" autoAdjust="0"/>
    <p:restoredTop sz="86376" autoAdjust="0"/>
  </p:normalViewPr>
  <p:slideViewPr>
    <p:cSldViewPr>
      <p:cViewPr varScale="1">
        <p:scale>
          <a:sx n="89" d="100"/>
          <a:sy n="89" d="100"/>
        </p:scale>
        <p:origin x="61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+mj-lt"/>
                <a:ea typeface="Verdana" pitchFamily="34" charset="0"/>
                <a:cs typeface="Verdana" pitchFamily="34" charset="0"/>
              </a:rPr>
              <a:t>Lecture 1</a:t>
            </a:r>
            <a:br>
              <a:rPr lang="en-US" dirty="0" smtClean="0">
                <a:latin typeface="+mj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j-lt"/>
                <a:ea typeface="Verdana" pitchFamily="34" charset="0"/>
                <a:cs typeface="Verdana" pitchFamily="34" charset="0"/>
              </a:rPr>
              <a:t>Mathematical preliminaries</a:t>
            </a:r>
            <a:endParaRPr lang="en-US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EECS-214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Relations as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Relations are usually formalized in set theory as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sets of pairs</a:t>
            </a:r>
          </a:p>
          <a:p>
            <a:pPr lvl="1"/>
            <a:r>
              <a:rPr lang="en-US" dirty="0" smtClean="0"/>
              <a:t>In particular, the pairs of things that are related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 err="1" smtClean="0"/>
              <a:t>xRy</a:t>
            </a:r>
            <a:r>
              <a:rPr lang="en-US" dirty="0" smtClean="0"/>
              <a:t> just means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R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We can mostly ignore this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1143000"/>
            <a:ext cx="2438400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4114800"/>
            <a:ext cx="17526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800" y="17526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551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7422" y="17243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00800" y="24765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66178" y="28194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5600" y="189935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86600" y="23241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70800" y="44958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78800" y="49911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81008" y="52578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0653" y="4800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34200" y="990600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6890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5200" y="5257800"/>
            <a:ext cx="1202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Northwestern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2655901"/>
            <a:ext cx="4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12" idx="4"/>
            <a:endCxn id="17" idx="1"/>
          </p:cNvCxnSpPr>
          <p:nvPr/>
        </p:nvCxnSpPr>
        <p:spPr>
          <a:xfrm>
            <a:off x="6042378" y="2971800"/>
            <a:ext cx="1160948" cy="2308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4"/>
            <a:endCxn id="17" idx="0"/>
          </p:cNvCxnSpPr>
          <p:nvPr/>
        </p:nvCxnSpPr>
        <p:spPr>
          <a:xfrm>
            <a:off x="6781800" y="2051756"/>
            <a:ext cx="475408" cy="320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7" idx="1"/>
          </p:cNvCxnSpPr>
          <p:nvPr/>
        </p:nvCxnSpPr>
        <p:spPr>
          <a:xfrm>
            <a:off x="5768882" y="1882682"/>
            <a:ext cx="1434444" cy="339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5" idx="1"/>
          </p:cNvCxnSpPr>
          <p:nvPr/>
        </p:nvCxnSpPr>
        <p:spPr>
          <a:xfrm>
            <a:off x="6530882" y="2606582"/>
            <a:ext cx="1162236" cy="191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3"/>
            <a:endCxn id="16" idx="0"/>
          </p:cNvCxnSpPr>
          <p:nvPr/>
        </p:nvCxnSpPr>
        <p:spPr>
          <a:xfrm>
            <a:off x="7108918" y="2454182"/>
            <a:ext cx="1146082" cy="25369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  <a:endCxn id="15" idx="0"/>
          </p:cNvCxnSpPr>
          <p:nvPr/>
        </p:nvCxnSpPr>
        <p:spPr>
          <a:xfrm>
            <a:off x="6327422" y="1800578"/>
            <a:ext cx="1419578" cy="2695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1"/>
          </p:cNvCxnSpPr>
          <p:nvPr/>
        </p:nvCxnSpPr>
        <p:spPr>
          <a:xfrm>
            <a:off x="5768882" y="2485227"/>
            <a:ext cx="1694089" cy="233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Special kinds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lot of the most useful relations are the ones that hold between elements of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same set</a:t>
            </a:r>
          </a:p>
          <a:p>
            <a:endParaRPr lang="en-US" dirty="0"/>
          </a:p>
          <a:p>
            <a:r>
              <a:rPr lang="en-US" dirty="0" smtClean="0"/>
              <a:t>For example, for the integers, we have the relations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Equality</a:t>
            </a:r>
            <a:r>
              <a:rPr lang="en-US" dirty="0" smtClean="0"/>
              <a:t>: x = y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Ordering</a:t>
            </a:r>
            <a:r>
              <a:rPr lang="en-US" dirty="0" smtClean="0"/>
              <a:t>: x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414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Equality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Reflexivity</a:t>
            </a:r>
          </a:p>
          <a:p>
            <a:pPr lvl="2"/>
            <a:r>
              <a:rPr lang="en-US" dirty="0"/>
              <a:t>x=x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Transitivity</a:t>
            </a:r>
          </a:p>
          <a:p>
            <a:pPr lvl="2"/>
            <a:r>
              <a:rPr lang="en-US" dirty="0" smtClean="0"/>
              <a:t>If x=y and y=z</a:t>
            </a:r>
          </a:p>
          <a:p>
            <a:pPr lvl="2"/>
            <a:r>
              <a:rPr lang="en-US" dirty="0" smtClean="0"/>
              <a:t>Then x=z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Symmetry</a:t>
            </a:r>
          </a:p>
          <a:p>
            <a:pPr lvl="2"/>
            <a:r>
              <a:rPr lang="en-US" dirty="0" smtClean="0"/>
              <a:t>If x=y, then y=x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Ordering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Reflexivity</a:t>
            </a:r>
          </a:p>
          <a:p>
            <a:pPr lvl="2"/>
            <a:r>
              <a:rPr lang="en-US" dirty="0"/>
              <a:t>x</a:t>
            </a:r>
            <a:r>
              <a:rPr lang="en-US" dirty="0">
                <a:sym typeface="Symbol"/>
              </a:rPr>
              <a:t>  </a:t>
            </a:r>
            <a:r>
              <a:rPr lang="en-US" dirty="0"/>
              <a:t>x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Transitivity</a:t>
            </a:r>
          </a:p>
          <a:p>
            <a:pPr lvl="2"/>
            <a:r>
              <a:rPr lang="en-US" dirty="0" smtClean="0"/>
              <a:t>If x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y and y</a:t>
            </a:r>
            <a:r>
              <a:rPr lang="en-US" dirty="0">
                <a:sym typeface="Symbol"/>
              </a:rPr>
              <a:t>  </a:t>
            </a:r>
            <a:r>
              <a:rPr lang="en-US" dirty="0" smtClean="0"/>
              <a:t>z</a:t>
            </a:r>
          </a:p>
          <a:p>
            <a:pPr lvl="2"/>
            <a:r>
              <a:rPr lang="en-US" dirty="0" smtClean="0"/>
              <a:t>Then x</a:t>
            </a:r>
            <a:r>
              <a:rPr lang="en-US" dirty="0">
                <a:sym typeface="Symbol"/>
              </a:rPr>
              <a:t>  </a:t>
            </a:r>
            <a:r>
              <a:rPr lang="en-US" dirty="0" smtClean="0"/>
              <a:t>z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Antisymmetry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If x</a:t>
            </a:r>
            <a:r>
              <a:rPr lang="en-US" dirty="0">
                <a:sym typeface="Symbol"/>
              </a:rPr>
              <a:t>  </a:t>
            </a:r>
            <a:r>
              <a:rPr lang="en-US" dirty="0" smtClean="0"/>
              <a:t>y, and y </a:t>
            </a:r>
            <a:r>
              <a:rPr lang="en-US" dirty="0" smtClean="0">
                <a:sym typeface="Symbol"/>
              </a:rPr>
              <a:t> x</a:t>
            </a:r>
          </a:p>
          <a:p>
            <a:pPr lvl="2"/>
            <a:r>
              <a:rPr lang="en-US" dirty="0">
                <a:sym typeface="Symbol"/>
              </a:rPr>
              <a:t>T</a:t>
            </a:r>
            <a:r>
              <a:rPr lang="en-US" dirty="0" smtClean="0"/>
              <a:t>hen x = y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Totality</a:t>
            </a:r>
          </a:p>
          <a:p>
            <a:pPr lvl="2"/>
            <a:r>
              <a:rPr lang="en-US" dirty="0" smtClean="0"/>
              <a:t>For any x, y</a:t>
            </a:r>
          </a:p>
          <a:p>
            <a:pPr lvl="2"/>
            <a:r>
              <a:rPr lang="en-US" dirty="0" smtClean="0"/>
              <a:t>Either x </a:t>
            </a:r>
            <a:r>
              <a:rPr lang="en-US" dirty="0" smtClean="0">
                <a:sym typeface="Symbol"/>
              </a:rPr>
              <a:t> y or y  x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(or both)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Much of mathematics is about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abstracting</a:t>
            </a:r>
            <a:r>
              <a:rPr lang="en-US" b="1" dirty="0" smtClean="0"/>
              <a:t> </a:t>
            </a:r>
            <a:r>
              <a:rPr lang="en-US" dirty="0" smtClean="0"/>
              <a:t>or generalizing familiar notions</a:t>
            </a:r>
          </a:p>
          <a:p>
            <a:endParaRPr lang="en-US" dirty="0"/>
          </a:p>
          <a:p>
            <a:r>
              <a:rPr lang="en-US" dirty="0" smtClean="0"/>
              <a:t>What happens if we have a relation that’s like a familiar one, but different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Equivalence </a:t>
            </a:r>
            <a:r>
              <a:rPr lang="en-US" dirty="0" smtClean="0"/>
              <a:t>relation</a:t>
            </a:r>
          </a:p>
          <a:p>
            <a:pPr lvl="1"/>
            <a:r>
              <a:rPr lang="en-US" b="1" dirty="0" smtClean="0"/>
              <a:t>Any </a:t>
            </a:r>
            <a:r>
              <a:rPr lang="en-US" dirty="0" smtClean="0"/>
              <a:t>relation that satisfies reflexivity, transitivity, and symmetry</a:t>
            </a:r>
          </a:p>
          <a:p>
            <a:pPr lvl="1"/>
            <a:r>
              <a:rPr lang="en-US" dirty="0" smtClean="0"/>
              <a:t>Acts like =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Partial orderings</a:t>
            </a:r>
          </a:p>
          <a:p>
            <a:pPr lvl="1"/>
            <a:r>
              <a:rPr lang="en-US" dirty="0" smtClean="0"/>
              <a:t>Any relation that satisfies reflexivity, transitivity, and </a:t>
            </a:r>
            <a:r>
              <a:rPr lang="en-US" dirty="0" err="1" smtClean="0"/>
              <a:t>antisymmetry</a:t>
            </a:r>
            <a:endParaRPr lang="en-US" dirty="0" smtClean="0"/>
          </a:p>
          <a:p>
            <a:pPr lvl="1"/>
            <a:r>
              <a:rPr lang="en-US" dirty="0" smtClean="0"/>
              <a:t>Acts like </a:t>
            </a:r>
            <a:r>
              <a:rPr lang="en-US" dirty="0" smtClean="0">
                <a:sym typeface="Symbol"/>
              </a:rPr>
              <a:t></a:t>
            </a:r>
          </a:p>
          <a:p>
            <a:endParaRPr lang="en-US" dirty="0" smtClean="0">
              <a:sym typeface="Symbol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sym typeface="Symbol"/>
              </a:rPr>
              <a:t>Total orderings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smtClean="0">
                <a:sym typeface="Symbol"/>
              </a:rPr>
              <a:t>Any partial ordering that also satisfies totality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partial orderings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C++</a:t>
                </a:r>
                <a:r>
                  <a:rPr lang="en-US" dirty="0" smtClean="0"/>
                  <a:t> classes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≼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 subclass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Northwestern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classes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≼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 prerequisite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Social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classes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≼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lower status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to mean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equivalence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means “a is equivalent to b”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call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equivalence class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of a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the set of all the things that are equivalent to it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≝</m:t>
                    </m:r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}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156" r="-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Example: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pairity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i="1" dirty="0">
                        <a:latin typeface="Cambria Math"/>
                      </a:rPr>
                      <m:t>≡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iff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both </a:t>
                </a:r>
                <a:r>
                  <a:rPr lang="en-US" dirty="0"/>
                  <a:t>odd or both </a:t>
                </a:r>
                <a:r>
                  <a:rPr lang="en-US" dirty="0" smtClean="0"/>
                  <a:t>even</a:t>
                </a:r>
              </a:p>
              <a:p>
                <a:pPr lvl="1"/>
                <a:r>
                  <a:rPr lang="en-US" dirty="0" smtClean="0"/>
                  <a:t>Or more formally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≡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iff</m:t>
                    </m:r>
                  </m:oMath>
                </a14:m>
                <a:r>
                  <a:rPr lang="en-US" dirty="0">
                    <a:latin typeface="Cambria Math"/>
                  </a:rPr>
                  <a:t/>
                </a:r>
                <a:br>
                  <a:rPr lang="en-US" dirty="0">
                    <a:latin typeface="Cambria Math"/>
                  </a:rPr>
                </a:br>
                <a:r>
                  <a:rPr lang="en-US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mod</m:t>
                    </m:r>
                    <m:r>
                      <a:rPr lang="en-US" i="1" dirty="0">
                        <a:latin typeface="Cambria Math"/>
                      </a:rPr>
                      <m:t> 2 = 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mod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Often just written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mod</m:t>
                    </m:r>
                    <m:r>
                      <a:rPr lang="en-US" i="1" dirty="0">
                        <a:latin typeface="Cambria Math"/>
                      </a:rPr>
                      <m:t> 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Equivalence classes are</a:t>
                </a:r>
              </a:p>
              <a:p>
                <a:pPr lvl="2"/>
                <a:r>
                  <a:rPr lang="en-US" dirty="0" smtClean="0"/>
                  <a:t>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odd numbers</a:t>
                </a:r>
                <a:b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{1, 3, 5, 7, …}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even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 2, 4, 6, 8, …}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719" t="-215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7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the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𝑎𝐹𝑏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facebook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friend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an equivalence relation?</a:t>
                </a:r>
              </a:p>
              <a:p>
                <a:pPr lvl="1"/>
                <a:r>
                  <a:rPr lang="en-US" dirty="0" smtClean="0"/>
                  <a:t>It’s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reflexive</a:t>
                </a:r>
                <a:r>
                  <a:rPr lang="en-US" dirty="0" smtClean="0"/>
                  <a:t>, at least if we assume we’re all our own friends</a:t>
                </a:r>
              </a:p>
              <a:p>
                <a:pPr lvl="1"/>
                <a:r>
                  <a:rPr lang="en-US" dirty="0" smtClean="0"/>
                  <a:t>It’s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symmetric</a:t>
                </a:r>
                <a:r>
                  <a:rPr lang="en-US" dirty="0" smtClean="0"/>
                  <a:t>: if I’m you’re </a:t>
                </a:r>
                <a:r>
                  <a:rPr lang="en-US" dirty="0" err="1" smtClean="0"/>
                  <a:t>fb</a:t>
                </a:r>
                <a:r>
                  <a:rPr lang="en-US" dirty="0" smtClean="0"/>
                  <a:t> friend, then you’re also my </a:t>
                </a:r>
                <a:r>
                  <a:rPr lang="en-US" dirty="0" err="1" smtClean="0"/>
                  <a:t>fb</a:t>
                </a:r>
                <a:r>
                  <a:rPr lang="en-US" dirty="0" smtClean="0"/>
                  <a:t> friend</a:t>
                </a:r>
              </a:p>
              <a:p>
                <a:pPr lvl="1"/>
                <a:r>
                  <a:rPr lang="en-US" dirty="0" smtClean="0"/>
                  <a:t>But it’s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not transitive</a:t>
                </a:r>
                <a:r>
                  <a:rPr lang="en-US" dirty="0" smtClean="0"/>
                  <a:t>: if I’m your friend, and you’re Paris Hilton’s friend, I’m still probably not Paris Hilton’s friend</a:t>
                </a:r>
              </a:p>
              <a:p>
                <a:r>
                  <a:rPr lang="en-US" dirty="0" smtClean="0"/>
                  <a:t>So it’s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not </a:t>
                </a:r>
                <a:r>
                  <a:rPr lang="en-US" dirty="0" smtClean="0"/>
                  <a:t>an equivalence relation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350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ivcampus.sdsu.edu/International_Programs/Study_abroad/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94" y="272142"/>
            <a:ext cx="3020522" cy="11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Functions are probably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more important</a:t>
            </a:r>
            <a:r>
              <a:rPr lang="en-US" dirty="0" smtClean="0"/>
              <a:t> than relations</a:t>
            </a:r>
          </a:p>
          <a:p>
            <a:endParaRPr lang="en-US" dirty="0" smtClean="0"/>
          </a:p>
          <a:p>
            <a:r>
              <a:rPr lang="en-US" dirty="0" smtClean="0"/>
              <a:t>But you’re also probably more familiar with them, so we’ll say less about them here</a:t>
            </a:r>
          </a:p>
          <a:p>
            <a:endParaRPr lang="en-US" dirty="0" smtClean="0"/>
          </a:p>
          <a:p>
            <a:r>
              <a:rPr lang="en-US" dirty="0" smtClean="0"/>
              <a:t>Functions can also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viewed as relations</a:t>
            </a:r>
          </a:p>
          <a:p>
            <a:pPr lvl="1"/>
            <a:r>
              <a:rPr lang="en-US" dirty="0" smtClean="0"/>
              <a:t>Think of F(x)=y as a shorthand for </a:t>
            </a:r>
            <a:r>
              <a:rPr lang="en-US" dirty="0" err="1" smtClean="0"/>
              <a:t>xFy</a:t>
            </a:r>
            <a:endParaRPr lang="en-US" dirty="0" smtClean="0"/>
          </a:p>
          <a:p>
            <a:pPr lvl="1"/>
            <a:r>
              <a:rPr lang="en-US" dirty="0" smtClean="0"/>
              <a:t>And since relations can be formalized as sets, that means functions can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76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a function from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(written: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one-to-one</a:t>
                </a:r>
                <a:r>
                  <a:rPr lang="en-US" dirty="0" smtClean="0"/>
                  <a:t>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only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1:1, then it has an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inverse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/>
                      </a:rPr>
                      <m:t>≝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onto</a:t>
                </a:r>
                <a:r>
                  <a:rPr lang="en-US" dirty="0" smtClean="0"/>
                  <a:t> if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, there’s at least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both 1:1 and onto, then it’s called a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bijection</a:t>
                </a:r>
                <a:r>
                  <a:rPr lang="en-US" dirty="0" smtClean="0"/>
                  <a:t>, and it pairs each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with a unique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76800"/>
              </a:xfrm>
              <a:blipFill rotWithShape="1">
                <a:blip r:embed="rId2"/>
                <a:stretch>
                  <a:fillRect l="-1964" t="-2125" r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" y="1828800"/>
            <a:ext cx="1524000" cy="3429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33500" y="2590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35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33500" y="3962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7000" y="1828800"/>
            <a:ext cx="1524000" cy="3429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14700" y="2590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147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4700" y="3962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2" idx="2"/>
          </p:cNvCxnSpPr>
          <p:nvPr/>
        </p:nvCxnSpPr>
        <p:spPr>
          <a:xfrm>
            <a:off x="1562100" y="27051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4" idx="1"/>
          </p:cNvCxnSpPr>
          <p:nvPr/>
        </p:nvCxnSpPr>
        <p:spPr>
          <a:xfrm>
            <a:off x="1562100" y="3162300"/>
            <a:ext cx="1786078" cy="376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6"/>
            <a:endCxn id="15" idx="2"/>
          </p:cNvCxnSpPr>
          <p:nvPr/>
        </p:nvCxnSpPr>
        <p:spPr>
          <a:xfrm>
            <a:off x="1562100" y="40767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1376" y="5498068"/>
            <a:ext cx="26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1:1 (but not onto) function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876800" y="1828800"/>
            <a:ext cx="1524000" cy="3429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24500" y="2590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45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245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24500" y="3962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8000" y="1828800"/>
            <a:ext cx="1524000" cy="3429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505700" y="2590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057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5700" y="3962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6" idx="6"/>
            <a:endCxn id="31" idx="2"/>
          </p:cNvCxnSpPr>
          <p:nvPr/>
        </p:nvCxnSpPr>
        <p:spPr>
          <a:xfrm>
            <a:off x="5753100" y="27051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33" idx="1"/>
          </p:cNvCxnSpPr>
          <p:nvPr/>
        </p:nvCxnSpPr>
        <p:spPr>
          <a:xfrm>
            <a:off x="5753100" y="3162300"/>
            <a:ext cx="1786078" cy="376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6"/>
            <a:endCxn id="34" idx="2"/>
          </p:cNvCxnSpPr>
          <p:nvPr/>
        </p:nvCxnSpPr>
        <p:spPr>
          <a:xfrm>
            <a:off x="5753100" y="40767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02376" y="5498068"/>
            <a:ext cx="26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onto (but not 1:1) function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8" idx="6"/>
            <a:endCxn id="33" idx="2"/>
          </p:cNvCxnSpPr>
          <p:nvPr/>
        </p:nvCxnSpPr>
        <p:spPr>
          <a:xfrm>
            <a:off x="5753100" y="36195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5600" y="1828800"/>
            <a:ext cx="1524000" cy="3429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43300" y="2590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433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433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3300" y="3962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6800" y="1828800"/>
            <a:ext cx="1524000" cy="3429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24500" y="2590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245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4500" y="3505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24500" y="39624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6"/>
            <a:endCxn id="12" idx="2"/>
          </p:cNvCxnSpPr>
          <p:nvPr/>
        </p:nvCxnSpPr>
        <p:spPr>
          <a:xfrm>
            <a:off x="3771900" y="27051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4" idx="1"/>
          </p:cNvCxnSpPr>
          <p:nvPr/>
        </p:nvCxnSpPr>
        <p:spPr>
          <a:xfrm>
            <a:off x="3771900" y="3162300"/>
            <a:ext cx="1786078" cy="376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6"/>
            <a:endCxn id="15" idx="2"/>
          </p:cNvCxnSpPr>
          <p:nvPr/>
        </p:nvCxnSpPr>
        <p:spPr>
          <a:xfrm>
            <a:off x="3771900" y="40767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5498068"/>
            <a:ext cx="33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1:1 onto function (aka a </a:t>
            </a:r>
            <a:r>
              <a:rPr lang="en-US" dirty="0" err="1" smtClean="0"/>
              <a:t>bijection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" name="Straight Arrow Connector 3"/>
          <p:cNvCxnSpPr>
            <a:endCxn id="13" idx="2"/>
          </p:cNvCxnSpPr>
          <p:nvPr/>
        </p:nvCxnSpPr>
        <p:spPr>
          <a:xfrm flipV="1">
            <a:off x="3771900" y="3162300"/>
            <a:ext cx="1752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www.malaspina.com/jpg/whiteh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24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freewebs.com/miguelcalvo/russell%5B1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200837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Since the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most of mathematics</a:t>
            </a:r>
            <a:r>
              <a:rPr lang="en-US" dirty="0" smtClean="0"/>
              <a:t> has been described in terms of set theory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Common vocabulary </a:t>
            </a:r>
            <a:r>
              <a:rPr lang="en-US" dirty="0" smtClean="0"/>
              <a:t>for describing a wide range of different mathematical objects</a:t>
            </a:r>
          </a:p>
          <a:p>
            <a:pPr lvl="1"/>
            <a:r>
              <a:rPr lang="en-US" dirty="0" smtClean="0"/>
              <a:t>Numbers, languages, trees</a:t>
            </a:r>
          </a:p>
          <a:p>
            <a:pPr lvl="1"/>
            <a:r>
              <a:rPr lang="en-US" dirty="0" smtClean="0"/>
              <a:t>Functions (and you can describe almost anything in terms of functions)</a:t>
            </a:r>
          </a:p>
          <a:p>
            <a:endParaRPr lang="en-US" dirty="0"/>
          </a:p>
          <a:p>
            <a:r>
              <a:rPr lang="en-US" dirty="0" smtClean="0"/>
              <a:t>Partial history</a:t>
            </a:r>
          </a:p>
          <a:p>
            <a:pPr lvl="1"/>
            <a:r>
              <a:rPr lang="en-US" dirty="0" smtClean="0"/>
              <a:t>1910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Russell and Whitehead </a:t>
            </a:r>
            <a:r>
              <a:rPr lang="en-US" dirty="0" smtClean="0"/>
              <a:t>defined arithmetic, calculus, etc. in terms of sets, but it has some bad bugs</a:t>
            </a:r>
            <a:endParaRPr lang="en-US" i="1" dirty="0" smtClean="0"/>
          </a:p>
          <a:p>
            <a:pPr lvl="1"/>
            <a:r>
              <a:rPr lang="en-US" dirty="0" smtClean="0"/>
              <a:t>1917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Wittgenstein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fixes some of its bugs; concludes art and poetry are ultimately more important</a:t>
            </a:r>
          </a:p>
          <a:p>
            <a:pPr lvl="1"/>
            <a:r>
              <a:rPr lang="en-US" dirty="0" smtClean="0"/>
              <a:t>1930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Zermelo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Fraenkel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fixed some more, giving us the modern version of set theory</a:t>
            </a:r>
            <a:endParaRPr lang="en-US" dirty="0"/>
          </a:p>
          <a:p>
            <a:endParaRPr lang="en-US" dirty="0"/>
          </a:p>
        </p:txBody>
      </p:sp>
      <p:pic>
        <p:nvPicPr>
          <p:cNvPr id="1032" name="Picture 8" descr="http://encefalus.com/wp-content/uploads/2008/10/wittgenstei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3276600" cy="261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80px-Ernst_Zermel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86274"/>
            <a:ext cx="1714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braham Fraenk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72" y="4515203"/>
            <a:ext cx="192822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Informally,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graph</a:t>
            </a:r>
            <a:r>
              <a:rPr lang="en-US" b="1" dirty="0" smtClean="0"/>
              <a:t> </a:t>
            </a:r>
            <a:r>
              <a:rPr lang="en-US" dirty="0" smtClean="0"/>
              <a:t>is a network of objects connected by lines or arrows</a:t>
            </a:r>
          </a:p>
          <a:p>
            <a:endParaRPr lang="en-US" dirty="0"/>
          </a:p>
          <a:p>
            <a:r>
              <a:rPr lang="en-US" dirty="0" smtClean="0"/>
              <a:t>The objects are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vertices</a:t>
            </a:r>
            <a:r>
              <a:rPr lang="en-US" b="1" dirty="0" smtClean="0"/>
              <a:t> </a:t>
            </a:r>
            <a:r>
              <a:rPr lang="en-US" dirty="0" smtClean="0"/>
              <a:t>and the lines are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edges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Formally, a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directed graph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(or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digraph</a:t>
                </a:r>
                <a:r>
                  <a:rPr lang="en-US" dirty="0" smtClean="0"/>
                  <a:t>) is a pair,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vertices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of the graph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⊆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edges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of the graph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has an edge (arrow)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022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6172200"/>
            <a:ext cx="62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you can also think of a digraph as a relation on the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undirected graph </a:t>
                </a:r>
                <a:r>
                  <a:rPr lang="en-US" dirty="0" smtClean="0"/>
                  <a:t>is the same except that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is a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two-element subsets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rather than a set of pairs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}∈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has an edge (line)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Undirected graphs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don’t distinguish </a:t>
                </a:r>
                <a:r>
                  <a:rPr lang="en-US" dirty="0" smtClean="0"/>
                  <a:t>between an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an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Hence they’re drawn with lines rather than arrows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810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6172200"/>
            <a:ext cx="827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you can also think of an undirected graph as a symmetric relation on the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just a graph whose edges and vertices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subsets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the vertices and edges of some other graph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is just a subset of the </a:t>
            </a:r>
            <a:r>
              <a:rPr lang="en-US" smtClean="0"/>
              <a:t>vertices and/or </a:t>
            </a:r>
            <a:r>
              <a:rPr lang="en-US" dirty="0" smtClean="0"/>
              <a:t>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is just a subset of the </a:t>
            </a:r>
            <a:r>
              <a:rPr lang="en-US" smtClean="0"/>
              <a:t>vertices and/or </a:t>
            </a:r>
            <a:r>
              <a:rPr lang="en-US" dirty="0" smtClean="0"/>
              <a:t>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is just a subset of the </a:t>
            </a:r>
            <a:r>
              <a:rPr lang="en-US" smtClean="0"/>
              <a:t>vertices and/or </a:t>
            </a:r>
            <a:r>
              <a:rPr lang="en-US" dirty="0" smtClean="0"/>
              <a:t>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vertices linked by an edge are said to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adjacent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series of adjacent vertices that doesn’t repeat the same vertex</a:t>
            </a:r>
            <a:endParaRPr lang="en-US" dirty="0"/>
          </a:p>
          <a:p>
            <a:pPr lvl="1"/>
            <a:r>
              <a:rPr lang="en-US" dirty="0" smtClean="0"/>
              <a:t>For a directed graph, the path has to follow the direction of the edges</a:t>
            </a:r>
          </a:p>
          <a:p>
            <a:endParaRPr lang="en-US" dirty="0"/>
          </a:p>
          <a:p>
            <a:r>
              <a:rPr lang="en-US" dirty="0" smtClean="0"/>
              <a:t>Two vertices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connected</a:t>
            </a:r>
            <a:r>
              <a:rPr lang="en-US" dirty="0" smtClean="0"/>
              <a:t>, if there is a path between them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graph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connected</a:t>
            </a:r>
            <a:r>
              <a:rPr lang="en-US" b="1" dirty="0" smtClean="0"/>
              <a:t> </a:t>
            </a:r>
            <a:r>
              <a:rPr lang="en-US" dirty="0" smtClean="0"/>
              <a:t>if every vertex in the graph is connected to every other vertex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9" idx="1"/>
          </p:cNvCxnSpPr>
          <p:nvPr/>
        </p:nvCxnSpPr>
        <p:spPr>
          <a:xfrm>
            <a:off x="6238911" y="3466467"/>
            <a:ext cx="742489" cy="86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Unordered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collections of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elements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Any objects you might want to think about mathematically</a:t>
            </a:r>
          </a:p>
          <a:p>
            <a:pPr lvl="1"/>
            <a:r>
              <a:rPr lang="en-US" dirty="0" smtClean="0"/>
              <a:t>Including </a:t>
            </a:r>
            <a:r>
              <a:rPr lang="en-US" b="1" dirty="0" smtClean="0"/>
              <a:t>other sets</a:t>
            </a:r>
          </a:p>
          <a:p>
            <a:pPr lvl="1"/>
            <a:r>
              <a:rPr lang="en-US" dirty="0" smtClean="0"/>
              <a:t>Numbers, colors, people, whatever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Often notated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curly braces</a:t>
            </a:r>
          </a:p>
          <a:p>
            <a:pPr marL="457200" lvl="1" indent="0">
              <a:buNone/>
            </a:pPr>
            <a:r>
              <a:rPr lang="en-US" dirty="0" smtClean="0"/>
              <a:t>{ a, b, c, d }</a:t>
            </a:r>
          </a:p>
          <a:p>
            <a:pPr marL="457200" lvl="1" indent="0">
              <a:buNone/>
            </a:pPr>
            <a:r>
              <a:rPr lang="en-US" dirty="0" smtClean="0"/>
              <a:t>Read: “the set whose elements are a, b, c, 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empty set</a:t>
                </a:r>
                <a:r>
                  <a:rPr lang="en-US" dirty="0" smtClean="0"/>
                  <a:t>, { }</a:t>
                </a:r>
                <a:br>
                  <a:rPr lang="en-US" dirty="0" smtClean="0"/>
                </a:br>
                <a:r>
                  <a:rPr lang="en-US" dirty="0" smtClean="0"/>
                  <a:t>(the set with no elements)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integers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ℤ</m:t>
                    </m:r>
                  </m:oMath>
                </a14:m>
                <a:endParaRPr lang="en-US" dirty="0" smtClean="0">
                  <a:sym typeface="Mathematica7"/>
                </a:endParaRPr>
              </a:p>
              <a:p>
                <a:pPr lvl="1"/>
                <a:r>
                  <a:rPr lang="en-US" dirty="0" smtClean="0">
                    <a:sym typeface="Mathematica7"/>
                  </a:rPr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  <a:sym typeface="Mathematica7"/>
                  </a:rPr>
                  <a:t>set of all sets of integers</a:t>
                </a:r>
                <a:endParaRPr lang="en-US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real numbers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numbers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ℝ</m:t>
                    </m:r>
                  </m:oMath>
                </a14:m>
                <a:endParaRPr lang="en-US" dirty="0" smtClean="0">
                  <a:sym typeface="Mathematica7"/>
                </a:endParaRPr>
              </a:p>
              <a:p>
                <a:pPr lvl="1"/>
                <a:r>
                  <a:rPr lang="en-US" dirty="0" smtClean="0">
                    <a:sym typeface="Mathematica7"/>
                  </a:rPr>
                  <a:t>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  <a:sym typeface="Mathematica7"/>
                  </a:rPr>
                  <a:t>irrational numbers</a:t>
                </a:r>
                <a:endParaRPr lang="en-US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The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left-handed democrats who like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ovaltine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lolcats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(might be the empty set; we don’t know)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5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graphs are connected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graphs are connected</a:t>
            </a:r>
          </a:p>
          <a:p>
            <a:endParaRPr lang="en-US" dirty="0"/>
          </a:p>
          <a:p>
            <a:r>
              <a:rPr lang="en-US" dirty="0" smtClean="0"/>
              <a:t>The connected components of a graph are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largest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subgraphs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the graph you can form that are themselves connected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path that starts and ends with the same vertex</a:t>
            </a:r>
          </a:p>
          <a:p>
            <a:pPr lvl="1"/>
            <a:r>
              <a:rPr lang="en-US" dirty="0" smtClean="0"/>
              <a:t>(Okay, I know we said paths can’t repeat the same vertex, but we’ll allow the first and the last to be the same)</a:t>
            </a:r>
          </a:p>
          <a:p>
            <a:pPr lvl="1"/>
            <a:endParaRPr lang="en-US" dirty="0"/>
          </a:p>
          <a:p>
            <a:r>
              <a:rPr lang="en-US" dirty="0" smtClean="0"/>
              <a:t>A graph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cyclic</a:t>
            </a:r>
            <a:r>
              <a:rPr lang="en-US" b="1" dirty="0" smtClean="0"/>
              <a:t> </a:t>
            </a:r>
            <a:r>
              <a:rPr lang="en-US" dirty="0" smtClean="0"/>
              <a:t>if it contains at least one cycle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5"/>
            <a:endCxn id="9" idx="1"/>
          </p:cNvCxnSpPr>
          <p:nvPr/>
        </p:nvCxnSpPr>
        <p:spPr>
          <a:xfrm>
            <a:off x="6238911" y="3466467"/>
            <a:ext cx="742489" cy="86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path that starts and ends with the same vertex</a:t>
            </a:r>
          </a:p>
          <a:p>
            <a:pPr lvl="1"/>
            <a:r>
              <a:rPr lang="en-US" dirty="0" smtClean="0"/>
              <a:t>(Okay, I know we said paths can’t repeat the same vertex, but we’ll allow the first and the last to be the same)</a:t>
            </a:r>
          </a:p>
          <a:p>
            <a:pPr lvl="1"/>
            <a:endParaRPr lang="en-US" dirty="0"/>
          </a:p>
          <a:p>
            <a:r>
              <a:rPr lang="en-US" dirty="0" smtClean="0"/>
              <a:t>A graph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cyclic</a:t>
            </a:r>
            <a:r>
              <a:rPr lang="en-US" b="1" dirty="0" smtClean="0"/>
              <a:t> </a:t>
            </a:r>
            <a:r>
              <a:rPr lang="en-US" dirty="0" smtClean="0"/>
              <a:t>if it contains at least one cycle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(This graph has 2 cycles)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5"/>
            <a:endCxn id="9" idx="1"/>
          </p:cNvCxnSpPr>
          <p:nvPr/>
        </p:nvCxnSpPr>
        <p:spPr>
          <a:xfrm>
            <a:off x="6238911" y="3466467"/>
            <a:ext cx="742489" cy="867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tree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graph in which</a:t>
            </a:r>
          </a:p>
          <a:p>
            <a:pPr lvl="1"/>
            <a:r>
              <a:rPr lang="en-US" dirty="0" smtClean="0"/>
              <a:t>Any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pair of nodes </a:t>
            </a:r>
            <a:r>
              <a:rPr lang="en-US" dirty="0" smtClean="0"/>
              <a:t>has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Exactly one path </a:t>
            </a:r>
            <a:r>
              <a:rPr lang="en-US" dirty="0" smtClean="0"/>
              <a:t>between them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computer science, we usually think of trees as having a distinguished node called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6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r>
              <a:rPr lang="en-US" dirty="0" smtClean="0"/>
              <a:t>In computer science, we usually think of trees as having a distinguished vertex called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And we draw it</a:t>
            </a:r>
          </a:p>
          <a:p>
            <a:pPr lvl="1"/>
            <a:r>
              <a:rPr lang="en-US" dirty="0" smtClean="0"/>
              <a:t>With the root at the top</a:t>
            </a:r>
          </a:p>
          <a:p>
            <a:pPr lvl="1"/>
            <a:r>
              <a:rPr lang="en-US" dirty="0" smtClean="0"/>
              <a:t>And other vertices arranged by their distance from the root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5"/>
            <a:endCxn id="11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0" idx="4"/>
            <a:endCxn id="7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4"/>
            <a:endCxn id="9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" y="6412468"/>
            <a:ext cx="702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you can also think of a rooted tree as a partial order on the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r>
              <a:rPr lang="en-US" dirty="0" smtClean="0"/>
              <a:t>The nodes adjacent to a node, but at the next lower depth are called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children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node and vertex are synonyms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r>
              <a:rPr lang="en-US" dirty="0" smtClean="0"/>
              <a:t>The nodes adjacent to a node, but at the next lower depth are called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children</a:t>
            </a:r>
          </a:p>
          <a:p>
            <a:endParaRPr lang="en-US" dirty="0"/>
          </a:p>
          <a:p>
            <a:r>
              <a:rPr lang="en-US" dirty="0" smtClean="0"/>
              <a:t>And the nodes that are its children, children’s children, etc., are called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descendants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ancestors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nodes above a node in the tree are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ancestors</a:t>
            </a:r>
          </a:p>
          <a:p>
            <a:endParaRPr lang="en-US" dirty="0" smtClean="0"/>
          </a:p>
          <a:p>
            <a:r>
              <a:rPr lang="en-US" dirty="0" smtClean="0"/>
              <a:t>The node immediately above a node in the tree is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All nodes have parents except the root</a:t>
            </a:r>
          </a:p>
          <a:p>
            <a:endParaRPr lang="en-US" dirty="0"/>
          </a:p>
          <a:p>
            <a:r>
              <a:rPr lang="en-US" dirty="0" smtClean="0"/>
              <a:t>Nodes with the same parent are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siblings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Membership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Whether a set has a given object as a member</a:t>
            </a:r>
          </a:p>
          <a:p>
            <a:pPr lvl="1"/>
            <a:r>
              <a:rPr lang="en-US" dirty="0" smtClean="0"/>
              <a:t>If x is an element of the set S, we write: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/>
              </a:rPr>
              <a:t>S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Or if it isn’t, </a:t>
            </a:r>
            <a:r>
              <a:rPr lang="en-US" dirty="0" err="1" smtClean="0">
                <a:sym typeface="Symbol"/>
              </a:rPr>
              <a:t>xS</a:t>
            </a:r>
            <a:endParaRPr lang="en-US" dirty="0" smtClean="0">
              <a:sym typeface="Symbo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Subset/superset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Whether one set </a:t>
            </a:r>
            <a:r>
              <a:rPr lang="en-US" dirty="0" smtClean="0"/>
              <a:t>has all the members of another set</a:t>
            </a:r>
          </a:p>
          <a:p>
            <a:endParaRPr lang="en-US" dirty="0" smtClean="0"/>
          </a:p>
          <a:p>
            <a:r>
              <a:rPr lang="en-US" dirty="0" smtClean="0"/>
              <a:t>If big set B has all the members of smaller set S, we say:</a:t>
            </a:r>
          </a:p>
          <a:p>
            <a:pPr lvl="1"/>
            <a:r>
              <a:rPr lang="en-US" dirty="0" smtClean="0"/>
              <a:t>S is a subset of B</a:t>
            </a:r>
          </a:p>
          <a:p>
            <a:pPr lvl="2"/>
            <a:r>
              <a:rPr lang="en-US" dirty="0" smtClean="0"/>
              <a:t>Or: S is contained in B</a:t>
            </a:r>
          </a:p>
          <a:p>
            <a:pPr lvl="1"/>
            <a:r>
              <a:rPr lang="en-US" dirty="0" smtClean="0"/>
              <a:t>B is a superset of S</a:t>
            </a:r>
          </a:p>
          <a:p>
            <a:pPr lvl="1"/>
            <a:r>
              <a:rPr lang="en-US" dirty="0" smtClean="0"/>
              <a:t>S </a:t>
            </a:r>
            <a:r>
              <a:rPr lang="en-US" dirty="0" smtClean="0">
                <a:sym typeface="Symbol"/>
              </a:rPr>
              <a:t> B (subset or same)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or S  B (strict subset)</a:t>
            </a:r>
          </a:p>
          <a:p>
            <a:pPr lvl="1"/>
            <a:r>
              <a:rPr lang="en-US" dirty="0" smtClean="0">
                <a:sym typeface="Symbol"/>
              </a:rPr>
              <a:t>B  S (superset or same)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or B  S (strict superset)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0178" y="4038600"/>
            <a:ext cx="2362200" cy="229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130778" y="4209870"/>
            <a:ext cx="990600" cy="1056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14848" y="5963977"/>
                <a:ext cx="823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</a:rPr>
                        <m:t>⊂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48" y="5963977"/>
                <a:ext cx="82375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88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1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Directed Acyclic Graphs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DAG</a:t>
            </a:r>
            <a:r>
              <a:rPr lang="en-US" dirty="0" smtClean="0"/>
              <a:t>s</a:t>
            </a:r>
            <a:r>
              <a:rPr lang="en-US" b="1" dirty="0" smtClean="0"/>
              <a:t> </a:t>
            </a:r>
            <a:r>
              <a:rPr lang="en-US" dirty="0" smtClean="0"/>
              <a:t>are directed graphs that don’t have cycles</a:t>
            </a:r>
          </a:p>
          <a:p>
            <a:endParaRPr lang="en-US" b="1" dirty="0"/>
          </a:p>
          <a:p>
            <a:r>
              <a:rPr lang="en-US" dirty="0" smtClean="0"/>
              <a:t>They’re a lot like trees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Directed Acyclic Graphs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DAG</a:t>
            </a:r>
            <a:r>
              <a:rPr lang="en-US" dirty="0" smtClean="0"/>
              <a:t>s</a:t>
            </a:r>
            <a:r>
              <a:rPr lang="en-US" b="1" dirty="0" smtClean="0"/>
              <a:t> </a:t>
            </a:r>
            <a:r>
              <a:rPr lang="en-US" dirty="0" smtClean="0"/>
              <a:t>are directed graphs that don’t have cycles</a:t>
            </a:r>
          </a:p>
          <a:p>
            <a:endParaRPr lang="en-US" b="1" dirty="0"/>
          </a:p>
          <a:p>
            <a:r>
              <a:rPr lang="en-US" dirty="0" smtClean="0"/>
              <a:t>They’re a lot like trees</a:t>
            </a:r>
            <a:endParaRPr lang="en-US" dirty="0"/>
          </a:p>
          <a:p>
            <a:pPr lvl="1"/>
            <a:r>
              <a:rPr lang="en-US" dirty="0" smtClean="0"/>
              <a:t>Only the can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rejoin</a:t>
            </a:r>
            <a:r>
              <a:rPr lang="en-US" dirty="0" smtClean="0"/>
              <a:t>” branches together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1" idx="4"/>
            <a:endCxn id="26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Directed Acyclic Graphs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DAG</a:t>
            </a:r>
            <a:r>
              <a:rPr lang="en-US" b="1" dirty="0" smtClean="0"/>
              <a:t>s </a:t>
            </a:r>
            <a:r>
              <a:rPr lang="en-US" dirty="0" smtClean="0"/>
              <a:t>are directed graphs that don’t have cycles</a:t>
            </a:r>
          </a:p>
          <a:p>
            <a:endParaRPr lang="en-US" b="1" dirty="0"/>
          </a:p>
          <a:p>
            <a:r>
              <a:rPr lang="en-US" dirty="0" smtClean="0"/>
              <a:t>They’re a lot like trees</a:t>
            </a:r>
            <a:endParaRPr lang="en-US" dirty="0"/>
          </a:p>
          <a:p>
            <a:pPr lvl="1"/>
            <a:r>
              <a:rPr lang="en-US" dirty="0" smtClean="0"/>
              <a:t>Only the can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rejoin</a:t>
            </a:r>
            <a:r>
              <a:rPr lang="en-US" dirty="0" smtClean="0"/>
              <a:t>” branches together</a:t>
            </a:r>
          </a:p>
          <a:p>
            <a:pPr lvl="1"/>
            <a:r>
              <a:rPr lang="en-US" dirty="0" smtClean="0"/>
              <a:t>But they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can’t have cycles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21889" y="5573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5"/>
            <a:endCxn id="25" idx="1"/>
          </p:cNvCxnSpPr>
          <p:nvPr/>
        </p:nvCxnSpPr>
        <p:spPr>
          <a:xfrm>
            <a:off x="8162645" y="481909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7"/>
            <a:endCxn id="22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7"/>
            <a:endCxn id="19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5"/>
            <a:endCxn id="23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4"/>
            <a:endCxn id="19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4"/>
            <a:endCxn id="22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1" idx="4"/>
            <a:endCxn id="26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6" idx="0"/>
            <a:endCxn id="19" idx="4"/>
          </p:cNvCxnSpPr>
          <p:nvPr/>
        </p:nvCxnSpPr>
        <p:spPr>
          <a:xfrm flipH="1" flipV="1">
            <a:off x="6934200" y="2514600"/>
            <a:ext cx="228600" cy="30254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Say we have two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how do we decide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which grows faster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4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Say we have two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how do we decide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which grows faster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4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54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400" i="1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540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5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5400" i="0" dirty="0" smtClean="0">
                                  <a:latin typeface="Cambria Math"/>
                                </a:rPr>
                                <m:t>f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5400" i="0" smtClean="0">
                                  <a:latin typeface="Cambria Math"/>
                                </a:rPr>
                                <m:t>g</m:t>
                              </m:r>
                              <m:r>
                                <a:rPr lang="en-US" sz="54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540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8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There are three interesting cases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limit goes to 0</a:t>
                </a:r>
              </a:p>
              <a:p>
                <a:pPr lvl="2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dominates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(grows faster than) </a:t>
                </a:r>
              </a:p>
              <a:p>
                <a:pPr lvl="1"/>
                <a:r>
                  <a:rPr lang="en-US" dirty="0" smtClean="0"/>
                  <a:t>The limit goes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dominates </a:t>
                </a:r>
              </a:p>
              <a:p>
                <a:pPr lvl="1"/>
                <a:r>
                  <a:rPr lang="en-US" dirty="0" smtClean="0"/>
                  <a:t>The limit goes to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 constant</a:t>
                </a:r>
              </a:p>
              <a:p>
                <a:pPr lvl="2"/>
                <a:r>
                  <a:rPr lang="en-US" dirty="0" smtClean="0"/>
                  <a:t>Then they’re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equivalent </a:t>
                </a:r>
                <a:r>
                  <a:rPr lang="en-US" dirty="0" smtClean="0"/>
                  <a:t>up to a constant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for large values of 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Boring case: there’s no limit (e.g. it oscillates)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t="-2695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54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400" i="1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540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5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5400" i="0" dirty="0" smtClean="0">
                                  <a:latin typeface="Cambria Math"/>
                                </a:rPr>
                                <m:t>f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i="1" dirty="0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5400" i="0" smtClean="0">
                                  <a:latin typeface="Cambria Math"/>
                                </a:rPr>
                                <m:t>g</m:t>
                              </m:r>
                              <m:r>
                                <a:rPr lang="en-US" sz="540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540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540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Comparing powers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700" dirty="0" smtClean="0"/>
                  <a:t>(how do they match up?)</a:t>
                </a:r>
                <a:endParaRPr lang="en-US" sz="27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 dirty="0" smtClean="0">
                              <a:latin typeface="Cambria Math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 dirty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i="1" dirty="0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0,</m:t>
                                    </m:r>
                                  </m:e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&lt;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1,</m:t>
                                    </m:r>
                                  </m:e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∞, </m:t>
                                    </m:r>
                                  </m:e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&gt;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 powers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whichever one has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largest exponent </a:t>
                </a:r>
                <a:r>
                  <a:rPr lang="en-US" dirty="0" smtClean="0"/>
                  <a:t>wins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polynomials</a:t>
            </a:r>
            <a:br>
              <a:rPr lang="en-US" dirty="0" smtClean="0"/>
            </a:br>
            <a:r>
              <a:rPr lang="en-US" sz="2700" dirty="0" smtClean="0"/>
              <a:t>(how do they match up?)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03457"/>
                <a:ext cx="8229600" cy="14227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(yes, I know: ick)</a:t>
                </a:r>
                <a:endParaRPr lang="en-US" dirty="0"/>
              </a:p>
              <a:p>
                <a:r>
                  <a:rPr lang="en-US" dirty="0" smtClean="0"/>
                  <a:t>The point is that when you add together functions,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“biggest” one wins</a:t>
                </a:r>
                <a:r>
                  <a:rPr lang="en-US" dirty="0" smtClean="0"/>
                  <a:t>, 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+4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+7 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irrelevant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to the limit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03457"/>
                <a:ext cx="8229600" cy="1422706"/>
              </a:xfrm>
              <a:blipFill rotWithShape="1">
                <a:blip r:embed="rId2"/>
                <a:stretch>
                  <a:fillRect l="-889" t="-7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740658"/>
                <a:ext cx="8477976" cy="2962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/>
                                </a:rPr>
                                <m:t>+7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 dirty="0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8</m:t>
                                  </m:r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 dirty="0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m:rPr>
                          <m:aln/>
                        </m:rPr>
                        <a:rPr lang="en-US" sz="2400" i="1" dirty="0" smtClean="0">
                          <a:latin typeface="Cambria Math"/>
                        </a:rPr>
                        <m:t>=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 dirty="0" smtClea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1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dirty="0" smtClean="0">
                          <a:latin typeface="Cambria Math"/>
                        </a:rPr>
                        <m:t>=</m:t>
                      </m:r>
                      <m:r>
                        <a:rPr lang="en-US" sz="2400" i="1" dirty="0" smtClean="0">
                          <a:latin typeface="Cambria Math"/>
                        </a:rPr>
                        <m:t>∞+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 dirty="0" smtClean="0">
                          <a:latin typeface="Cambria Math"/>
                        </a:rPr>
                        <m:t>+0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dirty="0" smtClean="0">
                          <a:latin typeface="Cambria Math"/>
                        </a:rPr>
                        <m:t>=</m:t>
                      </m:r>
                      <m:r>
                        <a:rPr lang="en-US" sz="2400" i="1" dirty="0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r>
                  <a:rPr lang="en-US" sz="2400" i="1" dirty="0">
                    <a:latin typeface="Cambria Math"/>
                  </a:rPr>
                  <a:t/>
                </a:r>
                <a:br>
                  <a:rPr lang="en-US" sz="2400" i="1" dirty="0">
                    <a:latin typeface="Cambria Math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40658"/>
                <a:ext cx="8477976" cy="2962799"/>
              </a:xfrm>
              <a:prstGeom prst="rect">
                <a:avLst/>
              </a:prstGeom>
              <a:blipFill rotWithShape="1">
                <a:blip r:embed="rId3"/>
                <a:stretch>
                  <a:fillRect l="-1078" b="-3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roughly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rank </a:t>
            </a:r>
            <a:r>
              <a:rPr lang="en-US" dirty="0" smtClean="0"/>
              <a:t>functions based on the speed with which they increase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Constants </a:t>
            </a:r>
            <a:r>
              <a:rPr lang="en-US" dirty="0" smtClean="0"/>
              <a:t>grow slowest</a:t>
            </a:r>
            <a:br>
              <a:rPr lang="en-US" dirty="0" smtClean="0"/>
            </a:br>
            <a:r>
              <a:rPr lang="en-US" dirty="0" smtClean="0"/>
              <a:t>(given that they, um, don’t grow at all)</a:t>
            </a:r>
          </a:p>
          <a:p>
            <a:r>
              <a:rPr lang="en-US" dirty="0" smtClean="0"/>
              <a:t> Log grows slowly</a:t>
            </a:r>
          </a:p>
          <a:p>
            <a:r>
              <a:rPr lang="en-US" dirty="0" smtClean="0"/>
              <a:t> Linear functions grows a little faster</a:t>
            </a:r>
          </a:p>
          <a:p>
            <a:r>
              <a:rPr lang="en-US" dirty="0" smtClean="0"/>
              <a:t> Quadratics (n</a:t>
            </a:r>
            <a:r>
              <a:rPr lang="en-US" baseline="30000" dirty="0" smtClean="0"/>
              <a:t>2</a:t>
            </a:r>
            <a:r>
              <a:rPr lang="en-US" dirty="0" smtClean="0"/>
              <a:t>) faster than that</a:t>
            </a:r>
          </a:p>
          <a:p>
            <a:r>
              <a:rPr lang="en-US" dirty="0" smtClean="0"/>
              <a:t>Then other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polynomials </a:t>
            </a:r>
            <a:r>
              <a:rPr lang="en-US" dirty="0" smtClean="0"/>
              <a:t>(e.g. n</a:t>
            </a:r>
            <a:r>
              <a:rPr lang="en-US" baseline="30000" dirty="0" smtClean="0"/>
              <a:t>3</a:t>
            </a:r>
            <a:r>
              <a:rPr lang="en-US" dirty="0" smtClean="0">
                <a:latin typeface="Cambria Math"/>
              </a:rPr>
              <a:t>)</a:t>
            </a:r>
            <a:endParaRPr lang="en-US" dirty="0">
              <a:latin typeface="Cambria Math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turns out to grow faster than any polynomial</a:t>
            </a:r>
          </a:p>
          <a:p>
            <a:r>
              <a:rPr lang="en-US" dirty="0" smtClean="0"/>
              <a:t>And n!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grows still faster</a:t>
            </a:r>
          </a:p>
        </p:txBody>
      </p:sp>
    </p:spTree>
    <p:extLst>
      <p:ext uri="{BB962C8B-B14F-4D97-AF65-F5344CB8AC3E}">
        <p14:creationId xmlns:p14="http://schemas.microsoft.com/office/powerpoint/2010/main" val="22153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comparing a sum, all that matters is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fastest growing part </a:t>
            </a:r>
            <a:r>
              <a:rPr lang="en-US" dirty="0" smtClean="0"/>
              <a:t>of the sum</a:t>
            </a:r>
          </a:p>
          <a:p>
            <a:pPr lvl="1"/>
            <a:r>
              <a:rPr lang="en-US" dirty="0" smtClean="0"/>
              <a:t>Not the other parts</a:t>
            </a:r>
          </a:p>
          <a:p>
            <a:pPr lvl="1"/>
            <a:r>
              <a:rPr lang="en-US" dirty="0" smtClean="0"/>
              <a:t>Not any constant it might be multiplied by</a:t>
            </a:r>
          </a:p>
          <a:p>
            <a:pPr lvl="1"/>
            <a:endParaRPr lang="en-US" dirty="0"/>
          </a:p>
          <a:p>
            <a:r>
              <a:rPr lang="en-US" dirty="0" smtClean="0"/>
              <a:t>Whichever function has the fastest growing term added in is the one that grows fastest</a:t>
            </a:r>
          </a:p>
        </p:txBody>
      </p:sp>
    </p:spTree>
    <p:extLst>
      <p:ext uri="{BB962C8B-B14F-4D97-AF65-F5344CB8AC3E}">
        <p14:creationId xmlns:p14="http://schemas.microsoft.com/office/powerpoint/2010/main" val="26792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Predicated set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property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true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Read: “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the set x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such that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some property of x is true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{ x | x an odd positive integer } means the set { 1, 3, 5, 7, … }</a:t>
                </a:r>
              </a:p>
              <a:p>
                <a:pPr lvl="1"/>
                <a:r>
                  <a:rPr lang="en-US" dirty="0" smtClean="0"/>
                  <a:t>{ y | y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4 } means the set  { 2, -2 }</a:t>
                </a:r>
              </a:p>
              <a:p>
                <a:pPr lvl="1"/>
                <a:r>
                  <a:rPr lang="en-US" dirty="0" smtClean="0"/>
                  <a:t>{ z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| z a positive integer } means the set</a:t>
                </a:r>
                <a:br>
                  <a:rPr lang="en-US" dirty="0" smtClean="0"/>
                </a:br>
                <a:r>
                  <a:rPr lang="en-US" dirty="0" smtClean="0"/>
                  <a:t>{ 1, 4, 9, 16, … }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9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 when we decide “how fast” something grows, what we really care is which “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class</a:t>
                </a:r>
                <a:r>
                  <a:rPr lang="en-US" dirty="0" smtClean="0"/>
                  <a:t>” of functions it’s in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Constants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Logarithmic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Polynomial</a:t>
                </a:r>
                <a:r>
                  <a:rPr lang="en-US" dirty="0" smtClean="0"/>
                  <a:t> (and if so, what order –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linear</a:t>
                </a:r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quadratic</a:t>
                </a:r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cubic</a:t>
                </a:r>
                <a:r>
                  <a:rPr lang="en-US" dirty="0" smtClean="0"/>
                  <a:t>, or whatever)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Exponential</a:t>
                </a:r>
              </a:p>
              <a:p>
                <a:pPr lvl="1"/>
                <a:r>
                  <a:rPr lang="en-US" dirty="0" smtClean="0"/>
                  <a:t>Or something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more complicated </a:t>
                </a:r>
                <a:r>
                  <a:rPr lang="en-US" dirty="0" smtClean="0"/>
                  <a:t>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limits aren’t appropriate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Which function grows faster?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(1+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Intuitively, we want to say they grow at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same rate</a:t>
                </a:r>
              </a:p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endChr m:val="〗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 dirty="0">
                                            <a:latin typeface="Cambria Math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begChr m:val="〖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i="1" dirty="0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 dirty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(1+</m:t>
                            </m:r>
                            <m:func>
                              <m:func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 dirty="0" smtClean="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i="1" dirty="0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doesn’t exist</a:t>
                </a:r>
                <a:r>
                  <a:rPr lang="en-US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6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limits aren’t appropriate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Which function grows faster?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(1+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Nevertheless, we can say that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(1+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for all 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(1+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2(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 for all n</a:t>
                </a:r>
              </a:p>
              <a:p>
                <a:pPr lvl="1"/>
                <a:r>
                  <a:rPr lang="en-US" dirty="0" smtClean="0"/>
                  <a:t>So one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bounded by </a:t>
                </a:r>
                <a:r>
                  <a:rPr lang="en-US" dirty="0" smtClean="0"/>
                  <a:t>a constant factor of the other </a:t>
                </a:r>
              </a:p>
              <a:p>
                <a:pPr lvl="1"/>
                <a:r>
                  <a:rPr lang="en-US" dirty="0" smtClean="0"/>
                  <a:t>So it can’t grow any faster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1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To say that something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means that, asymptotically,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doesn’t grow any faster </a:t>
                </a:r>
                <a:r>
                  <a:rPr lang="en-US" dirty="0" smtClean="0"/>
                  <a:t>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, or whatever function you’re comparing it to</a:t>
                </a:r>
              </a:p>
              <a:p>
                <a:endParaRPr lang="en-US" dirty="0"/>
              </a:p>
              <a:p>
                <a:r>
                  <a:rPr lang="en-US" dirty="0" smtClean="0"/>
                  <a:t>For the reasons we just discussed, you generally don’t bother saying something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/>
                          </a:rPr>
                          <m:t>+2</m:t>
                        </m:r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+7</m:t>
                        </m:r>
                      </m:e>
                    </m:d>
                  </m:oMath>
                </a14:m>
                <a:r>
                  <a:rPr lang="en-US" dirty="0" smtClean="0"/>
                  <a:t>, you just say it’s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because that communicates that it’s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complexity class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1185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2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Formally, to say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that:</a:t>
                </a:r>
              </a:p>
              <a:p>
                <a:pPr lvl="1"/>
                <a:r>
                  <a:rPr lang="en-US" dirty="0" smtClean="0"/>
                  <a:t>You can find some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starting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some </a:t>
                </a:r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coefficent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such that</a:t>
                </a:r>
              </a:p>
              <a:p>
                <a:pPr lvl="1"/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0≤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Translation: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past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will never be more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times </a:t>
                </a:r>
                <a:r>
                  <a:rPr lang="en-US" dirty="0" smtClean="0"/>
                  <a:t>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Note: we generally don’t care what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are, we just want to know that past some point,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is bounded by some multiple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333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O is essentially a partial 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Reflexivity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Transitive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Antisymmetry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(sort of)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156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All functions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943600" y="2209800"/>
                <a:ext cx="2819400" cy="2667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𝑂</m:t>
                      </m:r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400" i="1" dirty="0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209800"/>
                <a:ext cx="2819400" cy="2667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172200" y="2438400"/>
                <a:ext cx="1524000" cy="152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𝑂</m:t>
                      </m:r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i="0" dirty="0" smtClean="0">
                          <a:latin typeface="Cambria Math"/>
                        </a:rPr>
                        <m:t>polynomial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438400"/>
                <a:ext cx="1524000" cy="15240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400800" y="2438400"/>
                <a:ext cx="95250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𝑂</m:t>
                      </m:r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40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438400"/>
                <a:ext cx="952500" cy="9525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553200" y="2514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𝑂</m:t>
                      </m:r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i="1" dirty="0" smtClean="0">
                          <a:latin typeface="Cambria Math"/>
                        </a:rPr>
                        <m:t>𝑛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14600"/>
                <a:ext cx="457200" cy="457200"/>
              </a:xfrm>
              <a:prstGeom prst="ellipse">
                <a:avLst/>
              </a:prstGeom>
              <a:blipFill rotWithShape="1">
                <a:blip r:embed="rId6"/>
                <a:stretch>
                  <a:fillRect l="-5063" r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we use big O as if it were an equivalence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Then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technically</a:t>
                </a:r>
                <a:r>
                  <a:rPr lang="en-US" dirty="0" smtClean="0"/>
                  <a:t>, it’s also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But nobody would ever say that</a:t>
                </a:r>
              </a:p>
              <a:p>
                <a:r>
                  <a:rPr lang="en-US" dirty="0" smtClean="0"/>
                  <a:t>So in practice,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mean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it isn’t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O</m:t>
                    </m:r>
                  </m:oMath>
                </a14:m>
                <a:r>
                  <a:rPr lang="en-US" dirty="0" smtClean="0"/>
                  <a:t> of any slower growing function”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other words: we use it as a tool for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classifying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functions according to their growth rate (log, linear, quadratic, cubic, exponential,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1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same, but a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lower bound</a:t>
                </a:r>
                <a:r>
                  <a:rPr lang="en-US" dirty="0" smtClean="0"/>
                  <a:t>, rather than an upper bound on a function</a:t>
                </a:r>
              </a:p>
              <a:p>
                <a:r>
                  <a:rPr lang="en-US" dirty="0" smtClean="0"/>
                  <a:t>Formally, to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that:</a:t>
                </a:r>
              </a:p>
              <a:p>
                <a:pPr lvl="1"/>
                <a:r>
                  <a:rPr lang="en-US" dirty="0" smtClean="0"/>
                  <a:t>You can find some starting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some </a:t>
                </a:r>
                <a:r>
                  <a:rPr lang="en-US" dirty="0" err="1" smtClean="0"/>
                  <a:t>coefficent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such that</a:t>
                </a:r>
              </a:p>
              <a:p>
                <a:pPr lvl="1"/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≥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Translation: past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will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never be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times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</m:oMath>
                </a14:m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741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Theta (nice, but harder to prove)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tight bound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(bounds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both above and below)</a:t>
                </a:r>
              </a:p>
              <a:p>
                <a:r>
                  <a:rPr lang="en-US" dirty="0" smtClean="0"/>
                  <a:t>Formally, to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that:</a:t>
                </a:r>
              </a:p>
              <a:p>
                <a:pPr lvl="1"/>
                <a:r>
                  <a:rPr lang="en-US" dirty="0" smtClean="0"/>
                  <a:t>You can find some starting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some </a:t>
                </a:r>
                <a:r>
                  <a:rPr lang="en-US" dirty="0" err="1" smtClean="0"/>
                  <a:t>coefficents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such that</a:t>
                </a:r>
              </a:p>
              <a:p>
                <a:pPr lvl="1"/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0≤</m:t>
                        </m:r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Translation: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both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g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Introduction to Algorithms</a:t>
            </a:r>
            <a:r>
              <a:rPr lang="en-US" dirty="0" smtClean="0"/>
              <a:t>, chapter 3 (“Growth of functions”)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aside: predicated set notation can cause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Bertrand Russell was given a lot of trouble by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the set of all sets who don’t contain themselves and members</a:t>
            </a:r>
            <a:r>
              <a:rPr lang="en-US" dirty="0" smtClean="0"/>
              <a:t>:  { S | S </a:t>
            </a:r>
            <a:r>
              <a:rPr lang="en-US" dirty="0" smtClean="0">
                <a:sym typeface="Symbol"/>
              </a:rPr>
              <a:t> S }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/>
              <a:t>Fortunately, we can ignore this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on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Union</a:t>
                </a:r>
              </a:p>
              <a:p>
                <a:pPr lvl="1"/>
                <a:r>
                  <a:rPr lang="en-US" dirty="0" smtClean="0"/>
                  <a:t>All the elements in either or both of two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sym typeface="Symbol"/>
                      </a:rPr>
                      <m:t>∪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sym typeface="Symbol"/>
                      </a:rPr>
                      <m:t> ≝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 | </m:t>
                        </m:r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sym typeface="Symbol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 dirty="0" smtClean="0">
                            <a:latin typeface="Cambria Math"/>
                            <a:sym typeface="Symbol"/>
                          </a:rPr>
                          <m:t>or</m:t>
                        </m:r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sym typeface="Symbol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Intersection</a:t>
                </a:r>
              </a:p>
              <a:p>
                <a:pPr lvl="1"/>
                <a:r>
                  <a:rPr lang="en-US" dirty="0" smtClean="0"/>
                  <a:t>All the elements common to two sets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≝</m:t>
                    </m:r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i="0" dirty="0" smtClean="0">
                        <a:latin typeface="Cambria Math"/>
                      </a:rPr>
                      <m:t>and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}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Difference</a:t>
                </a:r>
              </a:p>
              <a:p>
                <a:pPr lvl="1"/>
                <a:r>
                  <a:rPr lang="en-US" dirty="0" smtClean="0"/>
                  <a:t>All the elements in one set but not the other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≝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  <m:r>
                          <a:rPr lang="en-US" i="1" dirty="0" smtClean="0">
                            <a:latin typeface="Cambria Math"/>
                          </a:rPr>
                          <m:t> | 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</a:rPr>
                          <m:t>𝑏𝑢𝑡</m:t>
                        </m:r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 ∉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Powerset</a:t>
                </a:r>
                <a:endParaRPr lang="en-US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The set of all subsets of a given set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𝑆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sym typeface="Symbol"/>
                      </a:rPr>
                      <m:t> ≝</m:t>
                    </m:r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  <a:sym typeface="Symbol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d>
                    <m:r>
                      <a:rPr lang="en-US" i="1" dirty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𝑆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′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⊆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𝑆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 }</m:t>
                    </m:r>
                  </m:oMath>
                </a14:m>
                <a:r>
                  <a:rPr lang="en-US" dirty="0" smtClean="0">
                    <a:sym typeface="Symbol"/>
                  </a:rPr>
                  <a:t>   (any guesses why we use this notation?)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sequences from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Ordered pair </a:t>
                </a:r>
                <a:r>
                  <a:rPr lang="en-US" dirty="0" smtClean="0"/>
                  <a:t>of </a:t>
                </a:r>
                <a:r>
                  <a:rPr lang="en-US" dirty="0"/>
                  <a:t>two </a:t>
                </a:r>
                <a:r>
                  <a:rPr lang="en-US" dirty="0" smtClean="0"/>
                  <a:t>elements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rather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Like a set, but order matters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Nerdly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trivia: can be defined in terms of normal sets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Cartesian product</a:t>
                </a:r>
                <a:r>
                  <a:rPr lang="en-US" dirty="0" smtClean="0"/>
                  <a:t> of two sets</a:t>
                </a:r>
              </a:p>
              <a:p>
                <a:pPr lvl="1"/>
                <a:r>
                  <a:rPr lang="en-US" dirty="0" smtClean="0"/>
                  <a:t>The set of all pairs of elements drawn from the sets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={(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)|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More generally:</a:t>
                </a:r>
              </a:p>
              <a:p>
                <a:pPr lvl="2"/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BCD = { (a, b, c, d) | </a:t>
                </a:r>
                <a:r>
                  <a:rPr lang="en-US" dirty="0" err="1" smtClean="0">
                    <a:sym typeface="Symbol"/>
                  </a:rPr>
                  <a:t>aA</a:t>
                </a:r>
                <a:r>
                  <a:rPr lang="en-US" dirty="0" smtClean="0">
                    <a:sym typeface="Symbol"/>
                  </a:rPr>
                  <a:t>, etc. }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Power</a:t>
                </a:r>
                <a:r>
                  <a:rPr lang="en-US" dirty="0" smtClean="0"/>
                  <a:t> of a set (as opposed to the </a:t>
                </a:r>
                <a:r>
                  <a:rPr lang="en-US" dirty="0" err="1" smtClean="0"/>
                  <a:t>powerset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…×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(n times)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={(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(in other words, n-vectors of elements of S)</a:t>
                </a:r>
              </a:p>
              <a:p>
                <a:endParaRPr lang="en-US" dirty="0" smtClean="0"/>
              </a:p>
              <a:p>
                <a:r>
                  <a:rPr 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Kleene</a:t>
                </a:r>
                <a:r>
                  <a:rPr lang="en-US" b="1" baseline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closure</a:t>
                </a:r>
              </a:p>
              <a:p>
                <a:pPr lvl="1"/>
                <a:r>
                  <a:rPr lang="en-US" dirty="0" smtClean="0"/>
                  <a:t>The set of all tuples of elements from a given set, regardless of length</a:t>
                </a:r>
                <a:endParaRPr lang="en-US" baseline="0" dirty="0" smtClean="0"/>
              </a:p>
              <a:p>
                <a:pPr marL="457200" lvl="1" indent="0">
                  <a:buNone/>
                </a:pPr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0">
                <a:blip r:embed="rId2"/>
                <a:stretch>
                  <a:fillRect l="-815" t="-1972" b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relation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between two sets is a property that might hold between some elements of the sets, but not others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Given the </a:t>
            </a:r>
            <a:r>
              <a:rPr lang="en-US" dirty="0"/>
              <a:t>set of all college students, </a:t>
            </a:r>
            <a:r>
              <a:rPr lang="en-US" dirty="0" smtClean="0"/>
              <a:t>S, and the </a:t>
            </a:r>
            <a:r>
              <a:rPr lang="en-US" dirty="0"/>
              <a:t>set of all colleges, </a:t>
            </a:r>
            <a:r>
              <a:rPr lang="en-US" dirty="0" smtClean="0"/>
              <a:t>C,</a:t>
            </a:r>
            <a:endParaRPr lang="en-US" dirty="0"/>
          </a:p>
          <a:p>
            <a:pPr lvl="1"/>
            <a:r>
              <a:rPr lang="en-US" dirty="0"/>
              <a:t>Attendance is a relation between elements of S and elements of C</a:t>
            </a:r>
          </a:p>
          <a:p>
            <a:pPr lvl="2"/>
            <a:r>
              <a:rPr lang="en-US" dirty="0"/>
              <a:t>For any </a:t>
            </a:r>
            <a:r>
              <a:rPr lang="en-US" dirty="0" err="1"/>
              <a:t>s</a:t>
            </a:r>
            <a:r>
              <a:rPr lang="en-US" dirty="0" err="1">
                <a:sym typeface="Symbol"/>
              </a:rPr>
              <a:t>S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cC</a:t>
            </a:r>
            <a:r>
              <a:rPr lang="en-US" dirty="0">
                <a:sym typeface="Symbol"/>
              </a:rPr>
              <a:t>, we can ask whether s attends </a:t>
            </a:r>
            <a:r>
              <a:rPr lang="en-US" dirty="0" smtClean="0">
                <a:sym typeface="Symbol"/>
              </a:rPr>
              <a:t>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R is some relation, we’ll write </a:t>
            </a:r>
            <a:r>
              <a:rPr lang="en-US" dirty="0" err="1" smtClean="0"/>
              <a:t>xRy</a:t>
            </a:r>
            <a:r>
              <a:rPr lang="en-US" dirty="0" smtClean="0"/>
              <a:t> to mean “R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holds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between elements x and y”</a:t>
            </a:r>
          </a:p>
          <a:p>
            <a:pPr lvl="1"/>
            <a:r>
              <a:rPr lang="en-US" dirty="0" smtClean="0"/>
              <a:t>E.g. if A = attendance, then you would write </a:t>
            </a:r>
            <a:r>
              <a:rPr lang="en-US" dirty="0" err="1" smtClean="0"/>
              <a:t>sAc</a:t>
            </a:r>
            <a:r>
              <a:rPr lang="en-US" dirty="0" smtClean="0"/>
              <a:t> to mean “s attends c”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105400" y="1143000"/>
            <a:ext cx="2438400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0" y="4114800"/>
            <a:ext cx="17526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800" y="17526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355145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7422" y="17243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00800" y="24765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66178" y="28194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5600" y="189935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86600" y="23241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70800" y="44958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78800" y="49911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81008" y="52578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0653" y="4800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34200" y="990600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6890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5200" y="5257800"/>
            <a:ext cx="1202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Northwestern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2655901"/>
            <a:ext cx="4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12" idx="4"/>
            <a:endCxn id="17" idx="1"/>
          </p:cNvCxnSpPr>
          <p:nvPr/>
        </p:nvCxnSpPr>
        <p:spPr>
          <a:xfrm>
            <a:off x="6042378" y="2971800"/>
            <a:ext cx="1160948" cy="2308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4"/>
            <a:endCxn id="17" idx="0"/>
          </p:cNvCxnSpPr>
          <p:nvPr/>
        </p:nvCxnSpPr>
        <p:spPr>
          <a:xfrm>
            <a:off x="6781800" y="2051756"/>
            <a:ext cx="475408" cy="320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7" idx="1"/>
          </p:cNvCxnSpPr>
          <p:nvPr/>
        </p:nvCxnSpPr>
        <p:spPr>
          <a:xfrm>
            <a:off x="5768882" y="1882682"/>
            <a:ext cx="1434444" cy="339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5" idx="1"/>
          </p:cNvCxnSpPr>
          <p:nvPr/>
        </p:nvCxnSpPr>
        <p:spPr>
          <a:xfrm>
            <a:off x="6530882" y="2606582"/>
            <a:ext cx="1162236" cy="191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3"/>
            <a:endCxn id="16" idx="0"/>
          </p:cNvCxnSpPr>
          <p:nvPr/>
        </p:nvCxnSpPr>
        <p:spPr>
          <a:xfrm>
            <a:off x="7108918" y="2454182"/>
            <a:ext cx="1146082" cy="25369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  <a:endCxn id="15" idx="0"/>
          </p:cNvCxnSpPr>
          <p:nvPr/>
        </p:nvCxnSpPr>
        <p:spPr>
          <a:xfrm>
            <a:off x="6327422" y="1800578"/>
            <a:ext cx="1419578" cy="2695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1"/>
          </p:cNvCxnSpPr>
          <p:nvPr/>
        </p:nvCxnSpPr>
        <p:spPr>
          <a:xfrm>
            <a:off x="5768882" y="2485227"/>
            <a:ext cx="1694089" cy="233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</TotalTime>
  <Words>2063</Words>
  <Application>Microsoft Office PowerPoint</Application>
  <PresentationFormat>On-screen Show (4:3)</PresentationFormat>
  <Paragraphs>420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Mathematica7</vt:lpstr>
      <vt:lpstr>Symbol</vt:lpstr>
      <vt:lpstr>Verdana</vt:lpstr>
      <vt:lpstr>Office Theme</vt:lpstr>
      <vt:lpstr>Lecture 1 Mathematical preliminaries</vt:lpstr>
      <vt:lpstr>Sets</vt:lpstr>
      <vt:lpstr>Sets</vt:lpstr>
      <vt:lpstr>Basic concepts</vt:lpstr>
      <vt:lpstr>Predicated set notation</vt:lpstr>
      <vt:lpstr>Theoretical aside: predicated set notation can cause problems</vt:lpstr>
      <vt:lpstr>Basic operations on sets</vt:lpstr>
      <vt:lpstr>Building sequences from sets</vt:lpstr>
      <vt:lpstr>Relations</vt:lpstr>
      <vt:lpstr>Relations as sets</vt:lpstr>
      <vt:lpstr>Special kinds of relations</vt:lpstr>
      <vt:lpstr>Properties of relations</vt:lpstr>
      <vt:lpstr>Generalizing relations</vt:lpstr>
      <vt:lpstr>Examples of partial orderings</vt:lpstr>
      <vt:lpstr>Equivalence relations</vt:lpstr>
      <vt:lpstr>PowerPoint Presentation</vt:lpstr>
      <vt:lpstr>Functions</vt:lpstr>
      <vt:lpstr>Functions</vt:lpstr>
      <vt:lpstr>Functions</vt:lpstr>
      <vt:lpstr>Graphs</vt:lpstr>
      <vt:lpstr>Graphs</vt:lpstr>
      <vt:lpstr>Graphs</vt:lpstr>
      <vt:lpstr>Subgraphs</vt:lpstr>
      <vt:lpstr>Subgraphs</vt:lpstr>
      <vt:lpstr>Subgraphs</vt:lpstr>
      <vt:lpstr>Subgraphs</vt:lpstr>
      <vt:lpstr>Adjacency</vt:lpstr>
      <vt:lpstr>Paths</vt:lpstr>
      <vt:lpstr>Connectivity</vt:lpstr>
      <vt:lpstr>Connected components</vt:lpstr>
      <vt:lpstr>Connected components</vt:lpstr>
      <vt:lpstr>Cycles</vt:lpstr>
      <vt:lpstr>Cycles</vt:lpstr>
      <vt:lpstr>Trees</vt:lpstr>
      <vt:lpstr>Rooted trees</vt:lpstr>
      <vt:lpstr>Rooted trees</vt:lpstr>
      <vt:lpstr>Children</vt:lpstr>
      <vt:lpstr>Children</vt:lpstr>
      <vt:lpstr>Parents and ancestors</vt:lpstr>
      <vt:lpstr>DAGs</vt:lpstr>
      <vt:lpstr>DAGs</vt:lpstr>
      <vt:lpstr>DAGs</vt:lpstr>
      <vt:lpstr>Asymptotic analysis</vt:lpstr>
      <vt:lpstr>Asymptotic analysis</vt:lpstr>
      <vt:lpstr>Asymptotic analysis</vt:lpstr>
      <vt:lpstr>Comparing powers of n (how do they match up?)</vt:lpstr>
      <vt:lpstr>Comparing polynomials (how do they match up?)</vt:lpstr>
      <vt:lpstr>What does this mean?</vt:lpstr>
      <vt:lpstr>What does this mean?</vt:lpstr>
      <vt:lpstr>What does this mean?</vt:lpstr>
      <vt:lpstr>Sometimes limits aren’t appropriate</vt:lpstr>
      <vt:lpstr>Sometimes limits aren’t appropriate</vt:lpstr>
      <vt:lpstr>The big O</vt:lpstr>
      <vt:lpstr>The big O</vt:lpstr>
      <vt:lpstr>Big O is essentially a partial order</vt:lpstr>
      <vt:lpstr>But we use big O as if it were an equivalence relation</vt:lpstr>
      <vt:lpstr>Lower bounds</vt:lpstr>
      <vt:lpstr>Theta (nice, but harder to prove)</vt:lpstr>
      <vt:lpstr>Optional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234</cp:revision>
  <dcterms:created xsi:type="dcterms:W3CDTF">2010-03-27T22:31:10Z</dcterms:created>
  <dcterms:modified xsi:type="dcterms:W3CDTF">2016-03-30T16:11:26Z</dcterms:modified>
</cp:coreProperties>
</file>