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6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4" r:id="rId21"/>
    <p:sldId id="265" r:id="rId22"/>
    <p:sldId id="266" r:id="rId23"/>
    <p:sldId id="282" r:id="rId24"/>
    <p:sldId id="267" r:id="rId25"/>
    <p:sldId id="270" r:id="rId26"/>
    <p:sldId id="283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97" r:id="rId39"/>
    <p:sldId id="298" r:id="rId40"/>
    <p:sldId id="307" r:id="rId41"/>
    <p:sldId id="305" r:id="rId42"/>
    <p:sldId id="306" r:id="rId43"/>
    <p:sldId id="308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17" r:id="rId6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3" d="100"/>
          <a:sy n="93" d="100"/>
        </p:scale>
        <p:origin x="107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11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Sorting 2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Wikipedia’s </a:t>
            </a:r>
            <a:r>
              <a:rPr lang="en-US" dirty="0" err="1" smtClean="0"/>
              <a:t>pseudoexplanation</a:t>
            </a:r>
            <a:r>
              <a:rPr lang="en-US" dirty="0" smtClean="0"/>
              <a:t>:</a:t>
            </a:r>
          </a:p>
          <a:p>
            <a:r>
              <a:rPr lang="en-US" dirty="0"/>
              <a:t>“This is the in-place partition algorithm. It partitions </a:t>
            </a:r>
            <a:r>
              <a:rPr lang="en-US" dirty="0" smtClean="0"/>
              <a:t>… the </a:t>
            </a:r>
            <a:r>
              <a:rPr lang="en-US" dirty="0"/>
              <a:t>array </a:t>
            </a:r>
            <a:r>
              <a:rPr lang="en-US" dirty="0" smtClean="0"/>
              <a:t> … by </a:t>
            </a:r>
            <a:r>
              <a:rPr lang="en-US" dirty="0"/>
              <a:t>moving all elements less than or equal to </a:t>
            </a:r>
            <a:r>
              <a:rPr lang="en-US" dirty="0" smtClean="0"/>
              <a:t>[the pivot value] </a:t>
            </a:r>
            <a:r>
              <a:rPr lang="en-US" dirty="0"/>
              <a:t>to the beginning of the </a:t>
            </a:r>
            <a:r>
              <a:rPr lang="en-US" dirty="0" err="1"/>
              <a:t>subarray</a:t>
            </a:r>
            <a:r>
              <a:rPr lang="en-US" dirty="0"/>
              <a:t>, leaving all the greater elements following </a:t>
            </a:r>
            <a:r>
              <a:rPr lang="en-US" dirty="0" smtClean="0"/>
              <a:t>them”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simply 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restatement</a:t>
            </a:r>
            <a:r>
              <a:rPr lang="en-US" b="1" dirty="0" smtClean="0"/>
              <a:t> </a:t>
            </a:r>
            <a:r>
              <a:rPr lang="en-US" dirty="0" smtClean="0"/>
              <a:t>of what the procedure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should do</a:t>
            </a:r>
          </a:p>
          <a:p>
            <a:r>
              <a:rPr lang="en-US" dirty="0" smtClean="0"/>
              <a:t>It’s not an explanation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why it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Partition(a,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pivot to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small values left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for i = 0 to a.Length-1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if a[i]&lt;=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swap a[i]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with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++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the pivot into place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Okay, why does it actually work?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Partition(a,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pivot to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small values left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for i = 0 to a.Length-1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if a[i]&lt;=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swap a[i]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with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++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the pivot into place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673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Claim: </a:t>
            </a:r>
            <a:r>
              <a:rPr lang="en-US" sz="2400" dirty="0" smtClean="0"/>
              <a:t>the loop maintains the </a:t>
            </a:r>
            <a:r>
              <a:rPr lang="en-US" sz="2400" b="1" dirty="0" smtClean="0"/>
              <a:t>invariants</a:t>
            </a:r>
            <a:r>
              <a:rPr lang="en-US" sz="2400" dirty="0" smtClean="0"/>
              <a:t> that: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Elements </a:t>
            </a:r>
            <a:r>
              <a:rPr lang="en-US" sz="2400" b="1" dirty="0" smtClean="0"/>
              <a:t>before </a:t>
            </a:r>
            <a:r>
              <a:rPr lang="en-US" sz="2400" b="1" dirty="0" err="1" smtClean="0"/>
              <a:t>nextLeft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are </a:t>
            </a:r>
            <a:r>
              <a:rPr lang="en-US" sz="2400" b="1" dirty="0" smtClean="0">
                <a:sym typeface="Symbol"/>
              </a:rPr>
              <a:t></a:t>
            </a:r>
            <a:r>
              <a:rPr lang="en-US" sz="2400" b="1" dirty="0" smtClean="0"/>
              <a:t> the pivot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Elements </a:t>
            </a:r>
            <a:r>
              <a:rPr lang="en-US" sz="2400" b="1" dirty="0" smtClean="0"/>
              <a:t>between </a:t>
            </a:r>
            <a:r>
              <a:rPr lang="en-US" sz="2400" b="1" dirty="0" err="1" smtClean="0"/>
              <a:t>nextLeft</a:t>
            </a:r>
            <a:r>
              <a:rPr lang="en-US" sz="2400" b="1" dirty="0" smtClean="0"/>
              <a:t> and i</a:t>
            </a:r>
            <a:r>
              <a:rPr lang="en-US" sz="2400" dirty="0" smtClean="0"/>
              <a:t>, but not including i, </a:t>
            </a:r>
            <a:r>
              <a:rPr lang="en-US" sz="2400" b="1" dirty="0" smtClean="0"/>
              <a:t>are &gt; the pivot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 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For the first iteration, i=</a:t>
            </a:r>
            <a:r>
              <a:rPr lang="en-US" sz="2400" dirty="0" err="1" smtClean="0">
                <a:sym typeface="Symbol"/>
              </a:rPr>
              <a:t>nextLeft</a:t>
            </a:r>
            <a:r>
              <a:rPr lang="en-US" sz="2400" dirty="0" smtClean="0">
                <a:sym typeface="Symbol"/>
              </a:rPr>
              <a:t>=0</a:t>
            </a:r>
          </a:p>
          <a:p>
            <a:r>
              <a:rPr lang="en-US" sz="2400" dirty="0" smtClean="0">
                <a:sym typeface="Symbol"/>
              </a:rPr>
              <a:t>So there are no j&lt;</a:t>
            </a:r>
            <a:r>
              <a:rPr lang="en-US" sz="2400" dirty="0" err="1" smtClean="0">
                <a:sym typeface="Symbol"/>
              </a:rPr>
              <a:t>nextLeft</a:t>
            </a:r>
            <a:r>
              <a:rPr lang="en-US" sz="2400" dirty="0" smtClean="0">
                <a:sym typeface="Symbol"/>
              </a:rPr>
              <a:t> or j&lt;i</a:t>
            </a:r>
          </a:p>
          <a:p>
            <a:r>
              <a:rPr lang="en-US" sz="2400" dirty="0" smtClean="0">
                <a:sym typeface="Symbol"/>
              </a:rPr>
              <a:t>So it’s trivially true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 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Now assume it’s true at the end of iteration i-1</a:t>
            </a:r>
          </a:p>
          <a:p>
            <a:r>
              <a:rPr lang="en-US" sz="2400" dirty="0" smtClean="0">
                <a:sym typeface="Symbol"/>
              </a:rPr>
              <a:t>Let’s show it’s true at the end of iteration i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</a:t>
            </a:r>
            <a:br>
              <a:rPr lang="en-US" sz="2400" dirty="0" smtClean="0"/>
            </a:br>
            <a:r>
              <a:rPr lang="en-US" sz="2400" dirty="0" smtClean="0"/>
              <a:t>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So we know</a:t>
            </a:r>
          </a:p>
          <a:p>
            <a:pPr lvl="1"/>
            <a:r>
              <a:rPr lang="en-US" sz="2000" dirty="0">
                <a:sym typeface="Symbol"/>
              </a:rPr>
              <a:t>a[j]  pivot, for j&lt;</a:t>
            </a:r>
            <a:r>
              <a:rPr lang="en-US" sz="2000" dirty="0" err="1">
                <a:sym typeface="Symbol"/>
              </a:rPr>
              <a:t>nextLeft</a:t>
            </a:r>
            <a:endParaRPr lang="en-US" sz="2000" dirty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a[j] &gt; pivot, for </a:t>
            </a:r>
            <a:r>
              <a:rPr lang="en-US" sz="2000" dirty="0" err="1" smtClean="0">
                <a:sym typeface="Symbol"/>
              </a:rPr>
              <a:t>nextLeftj</a:t>
            </a:r>
            <a:r>
              <a:rPr lang="en-US" sz="2000" dirty="0" smtClean="0">
                <a:sym typeface="Symbol"/>
              </a:rPr>
              <a:t>&lt;i-1</a:t>
            </a:r>
          </a:p>
          <a:p>
            <a:r>
              <a:rPr lang="en-US" sz="2400" dirty="0" smtClean="0">
                <a:sym typeface="Symbol"/>
              </a:rPr>
              <a:t>Case 1: a[i] &gt; pivot</a:t>
            </a:r>
          </a:p>
          <a:p>
            <a:pPr lvl="1"/>
            <a:r>
              <a:rPr lang="en-US" sz="2000" dirty="0" smtClean="0">
                <a:sym typeface="Symbol"/>
              </a:rPr>
              <a:t>Don’t do anything</a:t>
            </a:r>
          </a:p>
          <a:p>
            <a:pPr lvl="1"/>
            <a:r>
              <a:rPr lang="en-US" sz="2000" dirty="0" smtClean="0">
                <a:sym typeface="Symbol"/>
              </a:rPr>
              <a:t>So </a:t>
            </a:r>
            <a:r>
              <a:rPr lang="en-US" sz="2000" dirty="0">
                <a:sym typeface="Symbol"/>
              </a:rPr>
              <a:t>a[j] </a:t>
            </a:r>
            <a:r>
              <a:rPr lang="en-US" sz="2000" dirty="0" smtClean="0">
                <a:sym typeface="Symbol"/>
              </a:rPr>
              <a:t>still  </a:t>
            </a:r>
            <a:r>
              <a:rPr lang="en-US" sz="2000" dirty="0">
                <a:sym typeface="Symbol"/>
              </a:rPr>
              <a:t>pivot, for </a:t>
            </a:r>
            <a:r>
              <a:rPr lang="en-US" sz="2000" dirty="0" smtClean="0">
                <a:sym typeface="Symbol"/>
              </a:rPr>
              <a:t>j&lt;</a:t>
            </a:r>
            <a:r>
              <a:rPr lang="en-US" sz="2000" dirty="0" err="1" smtClean="0">
                <a:sym typeface="Symbol"/>
              </a:rPr>
              <a:t>nextLeft</a:t>
            </a:r>
            <a:endParaRPr lang="en-US" sz="2000" dirty="0" smtClean="0">
              <a:sym typeface="Symbol"/>
            </a:endParaRPr>
          </a:p>
          <a:p>
            <a:pPr lvl="1"/>
            <a:r>
              <a:rPr lang="en-US" sz="2000" dirty="0">
                <a:sym typeface="Symbol"/>
              </a:rPr>
              <a:t>a[j] </a:t>
            </a:r>
            <a:r>
              <a:rPr lang="en-US" sz="2000" dirty="0" smtClean="0">
                <a:sym typeface="Symbol"/>
              </a:rPr>
              <a:t>still &gt; </a:t>
            </a:r>
            <a:r>
              <a:rPr lang="en-US" sz="2000" dirty="0">
                <a:sym typeface="Symbol"/>
              </a:rPr>
              <a:t>pivot, for </a:t>
            </a:r>
            <a:r>
              <a:rPr lang="en-US" sz="2000" dirty="0" err="1">
                <a:sym typeface="Symbol"/>
              </a:rPr>
              <a:t>nextLeftj</a:t>
            </a:r>
            <a:r>
              <a:rPr lang="en-US" sz="2000" dirty="0">
                <a:sym typeface="Symbol"/>
              </a:rPr>
              <a:t>&lt;i-1</a:t>
            </a:r>
          </a:p>
          <a:p>
            <a:pPr lvl="1"/>
            <a:r>
              <a:rPr lang="en-US" sz="2000" dirty="0" smtClean="0">
                <a:sym typeface="Symbol"/>
              </a:rPr>
              <a:t>but a[i] also &gt; pivot, so</a:t>
            </a:r>
          </a:p>
          <a:p>
            <a:pPr lvl="1"/>
            <a:r>
              <a:rPr lang="en-US" sz="2000" dirty="0">
                <a:sym typeface="Symbol"/>
              </a:rPr>
              <a:t>a[j] &gt; pivot, for </a:t>
            </a:r>
            <a:r>
              <a:rPr lang="en-US" sz="2000" dirty="0" err="1">
                <a:sym typeface="Symbol"/>
              </a:rPr>
              <a:t>nextLeft</a:t>
            </a:r>
            <a:r>
              <a:rPr lang="en-US" sz="2000" dirty="0" err="1" smtClean="0">
                <a:sym typeface="Symbol"/>
              </a:rPr>
              <a:t>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/>
            <a:endParaRPr lang="en-US" sz="2000" dirty="0" smtClean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</a:t>
            </a:r>
            <a:br>
              <a:rPr lang="en-US" sz="2400" dirty="0" smtClean="0"/>
            </a:br>
            <a:r>
              <a:rPr lang="en-US" sz="2400" dirty="0" smtClean="0"/>
              <a:t>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So we know</a:t>
            </a:r>
          </a:p>
          <a:p>
            <a:pPr lvl="1"/>
            <a:r>
              <a:rPr lang="en-US" sz="2000" dirty="0">
                <a:sym typeface="Symbol"/>
              </a:rPr>
              <a:t>a[j]  pivot, for j&lt;</a:t>
            </a:r>
            <a:r>
              <a:rPr lang="en-US" sz="2000" dirty="0" err="1">
                <a:sym typeface="Symbol"/>
              </a:rPr>
              <a:t>nextLeft</a:t>
            </a:r>
            <a:endParaRPr lang="en-US" sz="2000" dirty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a[j] &gt; pivot, for </a:t>
            </a:r>
            <a:r>
              <a:rPr lang="en-US" sz="2000" dirty="0" err="1" smtClean="0">
                <a:sym typeface="Symbol"/>
              </a:rPr>
              <a:t>nextLeftj</a:t>
            </a:r>
            <a:r>
              <a:rPr lang="en-US" sz="2000" dirty="0" smtClean="0">
                <a:sym typeface="Symbol"/>
              </a:rPr>
              <a:t>&lt;i-1</a:t>
            </a:r>
          </a:p>
          <a:p>
            <a:r>
              <a:rPr lang="en-US" sz="2400" dirty="0" smtClean="0">
                <a:sym typeface="Symbol"/>
              </a:rPr>
              <a:t>Case 2: a[i]  pivot</a:t>
            </a:r>
          </a:p>
          <a:p>
            <a:pPr lvl="1"/>
            <a:r>
              <a:rPr lang="en-US" sz="2000" dirty="0" smtClean="0">
                <a:sym typeface="Symbol"/>
              </a:rPr>
              <a:t>We swap a[i] and a[</a:t>
            </a:r>
            <a:r>
              <a:rPr lang="en-US" sz="2000" dirty="0" err="1" smtClean="0">
                <a:sym typeface="Symbol"/>
              </a:rPr>
              <a:t>nextLeft</a:t>
            </a:r>
            <a:r>
              <a:rPr lang="en-US" sz="2000" dirty="0" smtClean="0">
                <a:sym typeface="Symbol"/>
              </a:rPr>
              <a:t>]</a:t>
            </a:r>
          </a:p>
          <a:p>
            <a:pPr lvl="2"/>
            <a:r>
              <a:rPr lang="en-US" sz="1600" dirty="0" smtClean="0">
                <a:sym typeface="Symbol"/>
              </a:rPr>
              <a:t>a[</a:t>
            </a:r>
            <a:r>
              <a:rPr lang="en-US" sz="1600" dirty="0" err="1" smtClean="0">
                <a:sym typeface="Symbol"/>
              </a:rPr>
              <a:t>nextLeft</a:t>
            </a:r>
            <a:r>
              <a:rPr lang="en-US" sz="1600" dirty="0" smtClean="0">
                <a:sym typeface="Symbol"/>
              </a:rPr>
              <a:t>] is now  pivot</a:t>
            </a:r>
          </a:p>
          <a:p>
            <a:pPr lvl="1"/>
            <a:r>
              <a:rPr lang="en-US" sz="2000" dirty="0" smtClean="0">
                <a:sym typeface="Symbol"/>
              </a:rPr>
              <a:t>And we increment </a:t>
            </a:r>
            <a:r>
              <a:rPr lang="en-US" sz="2000" dirty="0" err="1" smtClean="0">
                <a:sym typeface="Symbol"/>
              </a:rPr>
              <a:t>nextLeft</a:t>
            </a:r>
            <a:endParaRPr lang="en-US" sz="2000" dirty="0" smtClean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So once again, a[j</a:t>
            </a:r>
            <a:r>
              <a:rPr lang="en-US" sz="2000" dirty="0">
                <a:sym typeface="Symbol"/>
              </a:rPr>
              <a:t>] </a:t>
            </a:r>
            <a:r>
              <a:rPr lang="en-US" sz="2000" dirty="0" smtClean="0">
                <a:sym typeface="Symbol"/>
              </a:rPr>
              <a:t> </a:t>
            </a:r>
            <a:r>
              <a:rPr lang="en-US" sz="2000" dirty="0">
                <a:sym typeface="Symbol"/>
              </a:rPr>
              <a:t>pivot, for </a:t>
            </a:r>
            <a:r>
              <a:rPr lang="en-US" sz="2000" dirty="0" smtClean="0">
                <a:sym typeface="Symbol"/>
              </a:rPr>
              <a:t>j&lt;</a:t>
            </a:r>
            <a:r>
              <a:rPr lang="en-US" sz="2000" dirty="0" err="1" smtClean="0">
                <a:sym typeface="Symbol"/>
              </a:rPr>
              <a:t>nextLeft</a:t>
            </a:r>
            <a:endParaRPr lang="en-US" sz="2000" dirty="0" smtClean="0">
              <a:sym typeface="Symbol"/>
            </a:endParaRPr>
          </a:p>
          <a:p>
            <a:pPr lvl="1"/>
            <a:endParaRPr lang="en-US" sz="2000" dirty="0" smtClean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</a:t>
            </a:r>
            <a:br>
              <a:rPr lang="en-US" sz="2400" dirty="0" smtClean="0"/>
            </a:br>
            <a:r>
              <a:rPr lang="en-US" sz="2400" dirty="0" smtClean="0"/>
              <a:t>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So we know</a:t>
            </a:r>
          </a:p>
          <a:p>
            <a:pPr lvl="1"/>
            <a:r>
              <a:rPr lang="en-US" sz="2000" dirty="0">
                <a:sym typeface="Symbol"/>
              </a:rPr>
              <a:t>a[j]  pivot, for j&lt;</a:t>
            </a:r>
            <a:r>
              <a:rPr lang="en-US" sz="2000" dirty="0" err="1">
                <a:sym typeface="Symbol"/>
              </a:rPr>
              <a:t>nextLeft</a:t>
            </a:r>
            <a:endParaRPr lang="en-US" sz="2000" dirty="0">
              <a:sym typeface="Symbol"/>
            </a:endParaRPr>
          </a:p>
          <a:p>
            <a:pPr lvl="1"/>
            <a:r>
              <a:rPr lang="en-US" sz="2000" dirty="0" smtClean="0">
                <a:sym typeface="Symbol"/>
              </a:rPr>
              <a:t>a[j] &gt; pivot, for </a:t>
            </a:r>
            <a:r>
              <a:rPr lang="en-US" sz="2000" dirty="0" err="1" smtClean="0">
                <a:sym typeface="Symbol"/>
              </a:rPr>
              <a:t>nextLeftj</a:t>
            </a:r>
            <a:r>
              <a:rPr lang="en-US" sz="2000" dirty="0" smtClean="0">
                <a:sym typeface="Symbol"/>
              </a:rPr>
              <a:t>&lt;i-1</a:t>
            </a:r>
          </a:p>
          <a:p>
            <a:r>
              <a:rPr lang="en-US" sz="2400" dirty="0" smtClean="0">
                <a:sym typeface="Symbol"/>
              </a:rPr>
              <a:t>Case 2: a[i]  pivot</a:t>
            </a:r>
          </a:p>
          <a:p>
            <a:pPr lvl="1"/>
            <a:r>
              <a:rPr lang="en-US" sz="2000" dirty="0" smtClean="0">
                <a:sym typeface="Symbol"/>
              </a:rPr>
              <a:t>We swap a[i] and a[</a:t>
            </a:r>
            <a:r>
              <a:rPr lang="en-US" sz="2000" dirty="0" err="1" smtClean="0">
                <a:sym typeface="Symbol"/>
              </a:rPr>
              <a:t>nextLeft</a:t>
            </a:r>
            <a:r>
              <a:rPr lang="en-US" sz="2000" dirty="0" smtClean="0">
                <a:sym typeface="Symbol"/>
              </a:rPr>
              <a:t>]</a:t>
            </a:r>
          </a:p>
          <a:p>
            <a:pPr lvl="2"/>
            <a:r>
              <a:rPr lang="en-US" sz="1600" dirty="0" smtClean="0">
                <a:sym typeface="Symbol"/>
              </a:rPr>
              <a:t>This also means a[i] is now &gt; pivot</a:t>
            </a:r>
          </a:p>
          <a:p>
            <a:pPr lvl="1"/>
            <a:r>
              <a:rPr lang="en-US" sz="2000" dirty="0" smtClean="0">
                <a:sym typeface="Symbol"/>
              </a:rPr>
              <a:t>a[j</a:t>
            </a:r>
            <a:r>
              <a:rPr lang="en-US" sz="2000" dirty="0">
                <a:sym typeface="Symbol"/>
              </a:rPr>
              <a:t>] </a:t>
            </a:r>
            <a:r>
              <a:rPr lang="en-US" sz="2000" dirty="0" smtClean="0">
                <a:sym typeface="Symbol"/>
              </a:rPr>
              <a:t>still &gt; </a:t>
            </a:r>
            <a:r>
              <a:rPr lang="en-US" sz="2000" dirty="0">
                <a:sym typeface="Symbol"/>
              </a:rPr>
              <a:t>pivot, for </a:t>
            </a:r>
            <a:r>
              <a:rPr lang="en-US" sz="2000" dirty="0" err="1">
                <a:sym typeface="Symbol"/>
              </a:rPr>
              <a:t>nextLeftj</a:t>
            </a:r>
            <a:r>
              <a:rPr lang="en-US" sz="2000" dirty="0">
                <a:sym typeface="Symbol"/>
              </a:rPr>
              <a:t>&lt;i-1</a:t>
            </a:r>
          </a:p>
          <a:p>
            <a:pPr lvl="1"/>
            <a:r>
              <a:rPr lang="en-US" sz="2000" dirty="0" smtClean="0">
                <a:sym typeface="Symbol"/>
              </a:rPr>
              <a:t>but a[i] also &gt; pivot, so</a:t>
            </a:r>
          </a:p>
          <a:p>
            <a:pPr lvl="1"/>
            <a:r>
              <a:rPr lang="en-US" sz="2000" dirty="0">
                <a:sym typeface="Symbol"/>
              </a:rPr>
              <a:t>a[j] &gt; pivot, for </a:t>
            </a:r>
            <a:r>
              <a:rPr lang="en-US" sz="2000" dirty="0" err="1">
                <a:sym typeface="Symbol"/>
              </a:rPr>
              <a:t>nextLeft</a:t>
            </a:r>
            <a:r>
              <a:rPr lang="en-US" sz="2000" dirty="0" err="1" smtClean="0">
                <a:sym typeface="Symbol"/>
              </a:rPr>
              <a:t>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/>
            <a:endParaRPr lang="en-US" sz="2000" dirty="0" smtClean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312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</a:t>
            </a:r>
            <a:br>
              <a:rPr lang="en-US" sz="2400" dirty="0" smtClean="0"/>
            </a:br>
            <a:r>
              <a:rPr lang="en-US" sz="2400" dirty="0" smtClean="0"/>
              <a:t>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Proof:</a:t>
            </a:r>
          </a:p>
          <a:p>
            <a:r>
              <a:rPr lang="en-US" sz="2400" dirty="0" smtClean="0">
                <a:sym typeface="Symbol"/>
              </a:rPr>
              <a:t>So by induction, the theorem holds for each iteration</a:t>
            </a:r>
            <a:endParaRPr lang="en-US" sz="2000" dirty="0" smtClean="0"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on each iteration of the</a:t>
            </a:r>
            <a:br>
              <a:rPr lang="en-US" sz="2400" dirty="0" smtClean="0"/>
            </a:br>
            <a:r>
              <a:rPr lang="en-US" sz="2400" dirty="0" smtClean="0"/>
              <a:t>for loop:</a:t>
            </a:r>
          </a:p>
          <a:p>
            <a:pPr marL="457200" lvl="1" indent="0">
              <a:buNone/>
            </a:pPr>
            <a:r>
              <a:rPr lang="en-US" sz="2000" dirty="0" smtClean="0"/>
              <a:t>For any j:</a:t>
            </a:r>
          </a:p>
          <a:p>
            <a:pPr lvl="1" indent="-342900"/>
            <a:r>
              <a:rPr lang="en-US" sz="2000" dirty="0" smtClean="0"/>
              <a:t>a[j]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pivot,   if j&lt;</a:t>
            </a:r>
            <a:r>
              <a:rPr lang="en-US" sz="2000" dirty="0" err="1" smtClean="0"/>
              <a:t>nextLeft</a:t>
            </a:r>
            <a:endParaRPr lang="en-US" sz="2000" dirty="0"/>
          </a:p>
          <a:p>
            <a:pPr lvl="1" indent="-342900"/>
            <a:r>
              <a:rPr lang="en-US" sz="2000" dirty="0" smtClean="0"/>
              <a:t>a[j] &gt; pivot,   if </a:t>
            </a:r>
            <a:r>
              <a:rPr lang="en-US" sz="2000" dirty="0" err="1" smtClean="0"/>
              <a:t>nextLeft</a:t>
            </a:r>
            <a:r>
              <a:rPr lang="en-US" sz="2000" dirty="0" err="1" smtClean="0">
                <a:sym typeface="Symbol"/>
              </a:rPr>
              <a:t>j</a:t>
            </a:r>
            <a:r>
              <a:rPr lang="en-US" sz="2000" dirty="0" smtClean="0">
                <a:sym typeface="Symbol"/>
              </a:rPr>
              <a:t>&lt;i</a:t>
            </a:r>
          </a:p>
          <a:p>
            <a:pPr lvl="1" indent="-342900"/>
            <a:endParaRPr lang="en-US" sz="2000" dirty="0">
              <a:sym typeface="Symbol"/>
            </a:endParaRPr>
          </a:p>
          <a:p>
            <a:pPr marL="0" indent="0">
              <a:buNone/>
            </a:pPr>
            <a:r>
              <a:rPr lang="en-US" sz="2400" b="1" dirty="0" smtClean="0">
                <a:sym typeface="Symbol"/>
              </a:rPr>
              <a:t>Corollary: </a:t>
            </a:r>
            <a:r>
              <a:rPr lang="en-US" sz="2400" dirty="0" smtClean="0">
                <a:sym typeface="Symbol"/>
              </a:rPr>
              <a:t>the algorithm works</a:t>
            </a:r>
          </a:p>
          <a:p>
            <a:r>
              <a:rPr lang="en-US" sz="2300" dirty="0" smtClean="0">
                <a:sym typeface="Symbol"/>
              </a:rPr>
              <a:t>We run until i gets up to the end (where the pivot element is)</a:t>
            </a:r>
          </a:p>
          <a:p>
            <a:r>
              <a:rPr lang="en-US" sz="2300" dirty="0" smtClean="0">
                <a:sym typeface="Symbol"/>
              </a:rPr>
              <a:t>Everything before </a:t>
            </a:r>
            <a:r>
              <a:rPr lang="en-US" sz="2300" dirty="0" err="1" smtClean="0">
                <a:sym typeface="Symbol"/>
              </a:rPr>
              <a:t>nextLeft</a:t>
            </a:r>
            <a:r>
              <a:rPr lang="en-US" sz="2300" dirty="0" smtClean="0">
                <a:sym typeface="Symbol"/>
              </a:rPr>
              <a:t> is  pivot</a:t>
            </a:r>
          </a:p>
          <a:p>
            <a:r>
              <a:rPr lang="en-US" sz="2300" dirty="0" smtClean="0">
                <a:sym typeface="Symbol"/>
              </a:rPr>
              <a:t>Everything from </a:t>
            </a:r>
            <a:r>
              <a:rPr lang="en-US" sz="2300" dirty="0" err="1" smtClean="0">
                <a:sym typeface="Symbol"/>
              </a:rPr>
              <a:t>nextLeft</a:t>
            </a:r>
            <a:r>
              <a:rPr lang="en-US" sz="2300" dirty="0" smtClean="0">
                <a:sym typeface="Symbol"/>
              </a:rPr>
              <a:t> to pivot is &gt; pivot</a:t>
            </a:r>
          </a:p>
          <a:p>
            <a:r>
              <a:rPr lang="en-US" sz="2300" dirty="0" smtClean="0">
                <a:sym typeface="Symbol"/>
              </a:rPr>
              <a:t>Then we swap </a:t>
            </a:r>
            <a:r>
              <a:rPr lang="en-US" sz="2300" dirty="0" err="1" smtClean="0">
                <a:sym typeface="Symbol"/>
              </a:rPr>
              <a:t>nextLeft</a:t>
            </a:r>
            <a:r>
              <a:rPr lang="en-US" sz="2300" dirty="0" smtClean="0">
                <a:sym typeface="Symbol"/>
              </a:rPr>
              <a:t> (which is &gt; pivot) with the pivot</a:t>
            </a:r>
          </a:p>
          <a:p>
            <a:r>
              <a:rPr lang="en-US" sz="2300" dirty="0" smtClean="0">
                <a:sym typeface="Symbol"/>
              </a:rPr>
              <a:t>So we end up with:</a:t>
            </a:r>
          </a:p>
          <a:p>
            <a:pPr lvl="1"/>
            <a:r>
              <a:rPr lang="en-US" sz="2100" dirty="0" smtClean="0">
                <a:sym typeface="Symbol"/>
              </a:rPr>
              <a:t>Before </a:t>
            </a:r>
            <a:r>
              <a:rPr lang="en-US" sz="2100" dirty="0" err="1" smtClean="0">
                <a:sym typeface="Symbol"/>
              </a:rPr>
              <a:t>nextLeft</a:t>
            </a:r>
            <a:r>
              <a:rPr lang="en-US" sz="2100" dirty="0" smtClean="0">
                <a:sym typeface="Symbol"/>
              </a:rPr>
              <a:t> is  pivot</a:t>
            </a:r>
          </a:p>
          <a:p>
            <a:pPr lvl="1"/>
            <a:r>
              <a:rPr lang="en-US" sz="2100" dirty="0" err="1" smtClean="0">
                <a:sym typeface="Symbol"/>
              </a:rPr>
              <a:t>nextLeft</a:t>
            </a:r>
            <a:r>
              <a:rPr lang="en-US" sz="2100" dirty="0" smtClean="0">
                <a:sym typeface="Symbol"/>
              </a:rPr>
              <a:t> is the pivot</a:t>
            </a:r>
          </a:p>
          <a:p>
            <a:pPr lvl="1"/>
            <a:r>
              <a:rPr lang="en-US" sz="2100" dirty="0" smtClean="0">
                <a:sym typeface="Symbol"/>
              </a:rPr>
              <a:t>After </a:t>
            </a:r>
            <a:r>
              <a:rPr lang="en-US" sz="2100" dirty="0" err="1" smtClean="0">
                <a:sym typeface="Symbol"/>
              </a:rPr>
              <a:t>nextLeft</a:t>
            </a:r>
            <a:r>
              <a:rPr lang="en-US" sz="2100" dirty="0" smtClean="0">
                <a:sym typeface="Symbol"/>
              </a:rPr>
              <a:t> is &gt; the pivot</a:t>
            </a:r>
          </a:p>
          <a:p>
            <a:r>
              <a:rPr lang="en-US" sz="2300" dirty="0" smtClean="0">
                <a:sym typeface="Symbol"/>
              </a:rPr>
              <a:t>Yay!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057400"/>
            <a:ext cx="2286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1800" y="2057400"/>
            <a:ext cx="228600" cy="228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10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962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8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534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0" y="2057400"/>
            <a:ext cx="228600" cy="2286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0600" y="20574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80093" y="2590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nextLeft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991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590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743950" y="16383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&lt;pivot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06138" y="1676400"/>
            <a:ext cx="77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5200" y="1676400"/>
            <a:ext cx="10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0" y="12954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34225" y="23622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sorting hard?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Have to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compare a lot </a:t>
                </a:r>
                <a:r>
                  <a:rPr lang="en-US" dirty="0" smtClean="0"/>
                  <a:t>of elements</a:t>
                </a:r>
              </a:p>
              <a:p>
                <a:r>
                  <a:rPr lang="en-US" dirty="0" smtClean="0"/>
                  <a:t>Naïve algorithms</a:t>
                </a:r>
                <a:r>
                  <a:rPr lang="en-US" baseline="0" dirty="0" smtClean="0"/>
                  <a:t> involve </a:t>
                </a:r>
                <a:r>
                  <a:rPr lang="en-US" b="1" baseline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exhaustive comparisons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Every</a:t>
                </a:r>
                <a:r>
                  <a:rPr lang="en-US" b="1" baseline="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element </a:t>
                </a:r>
                <a:r>
                  <a:rPr lang="en-US" baseline="0" dirty="0" smtClean="0"/>
                  <a:t>to every other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Question</a:t>
                </a:r>
              </a:p>
              <a:p>
                <a:r>
                  <a:rPr lang="en-US" dirty="0" smtClean="0"/>
                  <a:t>What can we do by comparing 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single element </a:t>
                </a:r>
                <a:r>
                  <a:rPr lang="en-US" dirty="0" smtClean="0"/>
                  <a:t>to every other element?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317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8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3276600"/>
            <a:ext cx="40386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pIndex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3276600"/>
            <a:ext cx="40386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pIndex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318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Swap pivot to end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85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06849E-6 L 0.05209 0.04003 C 0.06216 0.04905 0.07726 0.05391 0.09289 0.05391 C 0.11077 0.05391 0.125 0.04905 0.13507 0.04003 L 0.18334 -2.0684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4826 -0.07847 C -0.05833 -0.09607 -0.07343 -0.10556 -0.08906 -0.10556 C -0.10694 -0.10556 -0.12135 -0.09607 -0.13142 -0.07847 L -0.17916 1.11111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905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 i, </a:t>
            </a:r>
            <a:r>
              <a:rPr lang="en-US" sz="3200" dirty="0" err="1" smtClean="0"/>
              <a:t>nextLeft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at the beginning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430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6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a[i]&lt;=</a:t>
            </a:r>
            <a:r>
              <a:rPr lang="en-US" sz="3200" dirty="0" err="1" smtClean="0"/>
              <a:t>pValue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430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2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6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 – move on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430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9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625 L 0.05417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6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a[i]&lt;=</a:t>
            </a:r>
            <a:r>
              <a:rPr lang="en-US" sz="3200" dirty="0" err="1" smtClean="0"/>
              <a:t>pValue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01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526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2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838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yes – swap with</a:t>
            </a:r>
            <a:br>
              <a:rPr lang="en-US" sz="3200" dirty="0"/>
            </a:br>
            <a:r>
              <a:rPr lang="en-US" sz="3200" dirty="0"/>
              <a:t>         a[</a:t>
            </a:r>
            <a:r>
              <a:rPr lang="en-US" sz="3200" dirty="0" err="1"/>
              <a:t>nextLeft</a:t>
            </a:r>
            <a:r>
              <a:rPr lang="en-US" sz="3200" dirty="0"/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01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526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08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127E-6 L -0.02361 0.04002 C -0.02847 0.04904 -0.03576 0.0539 -0.0434 0.0539 C -0.05225 0.0539 -0.0592 0.04904 -0.06406 0.04002 L -0.0875 -3.7127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26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6849E-6 L 0.02309 -0.04558 C 0.02813 -0.05576 0.03542 -0.06108 0.04306 -0.06108 C 0.05191 -0.06108 0.05886 -0.05576 0.06389 -0.04558 L 0.0875 -2.0684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3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3352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increment </a:t>
            </a:r>
            <a:r>
              <a:rPr lang="en-US" sz="3200" dirty="0" err="1" smtClean="0"/>
              <a:t>nextLeft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5260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2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1102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 i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7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9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49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a[i] &lt; </a:t>
            </a:r>
            <a:r>
              <a:rPr lang="en-US" sz="3200" dirty="0" err="1" smtClean="0"/>
              <a:t>pValue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67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Comparing one element to all the others lets us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divide the array</a:t>
            </a:r>
            <a:r>
              <a:rPr lang="en-US" b="1" dirty="0" smtClean="0"/>
              <a:t> </a:t>
            </a:r>
            <a:r>
              <a:rPr lang="en-US" dirty="0" smtClean="0"/>
              <a:t>into the elements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less than</a:t>
            </a:r>
            <a:r>
              <a:rPr lang="en-US" dirty="0" smtClean="0"/>
              <a:t>,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greater than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equal to </a:t>
            </a:r>
            <a:r>
              <a:rPr lang="en-US" dirty="0" smtClean="0"/>
              <a:t>the original element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partitioning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the array</a:t>
            </a:r>
          </a:p>
          <a:p>
            <a:pPr lvl="1"/>
            <a:r>
              <a:rPr lang="en-US" dirty="0" smtClean="0"/>
              <a:t>And the element being compared to is called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pivot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14478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819400"/>
            <a:ext cx="167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</a:t>
            </a:r>
            <a:r>
              <a:rPr lang="en-US" dirty="0" smtClean="0"/>
              <a:t>ess than pivot</a:t>
            </a:r>
            <a:br>
              <a:rPr lang="en-US" dirty="0" smtClean="0"/>
            </a:br>
            <a:r>
              <a:rPr lang="en-US" dirty="0" smtClean="0"/>
              <a:t>(but not sorted)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7091" y="2819400"/>
            <a:ext cx="187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than pivot</a:t>
            </a:r>
          </a:p>
          <a:p>
            <a:r>
              <a:rPr lang="en-US" dirty="0" smtClean="0"/>
              <a:t>(but not sorted)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045 0.04004 C -0.04895 0.04907 -0.06145 0.05393 -0.07448 0.05393 C -0.08958 0.05393 -0.10156 0.04907 -0.11024 0.04004 L -0.15 4.44444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58E-6 L 0.04011 -0.08257 C 0.04861 -0.10107 0.06111 -0.11101 0.07431 -0.11101 C 0.08924 -0.11101 0.10122 -0.10107 0.10973 -0.08257 L 0.15 3.358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6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 – move on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9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9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246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a[i]&lt;=</a:t>
            </a:r>
            <a:r>
              <a:rPr lang="en-US" sz="3200" dirty="0" err="1" smtClean="0"/>
              <a:t>pValue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9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6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1901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yes - swap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9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28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6849E-6 L 0.04792 0.04003 C 0.05799 0.04905 0.07309 0.05391 0.08872 0.05391 C 0.1066 0.05391 0.12101 0.04905 0.13108 0.04003 L 0.17917 -2.0684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06849E-6 L -0.05035 -0.05368 C -0.06094 -0.06571 -0.07656 -0.07219 -0.09306 -0.07219 C -0.11181 -0.07219 -0.12674 -0.06571 -0.13733 -0.05368 L -0.1875 -2.0684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3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336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ncrement </a:t>
            </a:r>
            <a:r>
              <a:rPr lang="en-US" sz="3200" dirty="0" err="1" smtClean="0"/>
              <a:t>nextLeft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289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92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6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move on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289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4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7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3127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oops –</a:t>
            </a:r>
            <a:br>
              <a:rPr lang="en-US" sz="3200" dirty="0" smtClean="0"/>
            </a:br>
            <a:r>
              <a:rPr lang="en-US" sz="3200" dirty="0" smtClean="0"/>
              <a:t>we’re at the pivot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289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4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1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3580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swap it into </a:t>
            </a:r>
            <a:r>
              <a:rPr lang="en-US" sz="3200" dirty="0" err="1" smtClean="0"/>
              <a:t>nextLeft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28900" y="2895601"/>
            <a:ext cx="1409700" cy="1361419"/>
            <a:chOff x="952500" y="2895601"/>
            <a:chExt cx="1409700" cy="136141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52500" y="2895601"/>
              <a:ext cx="0" cy="12191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84451" y="3733800"/>
              <a:ext cx="1377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nextLeft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480" y="2895600"/>
            <a:ext cx="380720" cy="675620"/>
            <a:chOff x="952500" y="2895600"/>
            <a:chExt cx="380720" cy="67562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52500" y="2895600"/>
              <a:ext cx="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66800" y="3048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35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4792 0.04005 C 0.05799 0.04907 0.07309 0.05393 0.08872 0.05393 C 0.1066 0.05393 0.12101 0.04907 0.13108 0.04005 L 0.17917 1.1111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4809 -0.06204 C -0.05816 -0.07593 -0.07327 -0.08333 -0.08889 -0.08333 C -0.10677 -0.08333 -0.12118 -0.07593 -0.13125 -0.06204 L -0.17917 1.11111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partitioning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457200" y="4648200"/>
            <a:ext cx="4038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Pivot around 7</a:t>
            </a:r>
            <a:endParaRPr lang="en-US" dirty="0"/>
          </a:p>
          <a:p>
            <a:r>
              <a:rPr lang="en-US" dirty="0" err="1" smtClean="0"/>
              <a:t>pValue</a:t>
            </a:r>
            <a:r>
              <a:rPr lang="en-US" dirty="0" smtClean="0"/>
              <a:t> = 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1905000"/>
            <a:ext cx="8382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190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0" y="205740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5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</a:t>
            </a:r>
            <a:r>
              <a:rPr lang="en-US" dirty="0" err="1" smtClean="0"/>
              <a:t>subranges</a:t>
            </a:r>
            <a:r>
              <a:rPr lang="en-US" dirty="0" smtClean="0"/>
              <a:t> of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quicksort </a:t>
            </a:r>
            <a:r>
              <a:rPr lang="en-US" dirty="0" err="1" smtClean="0"/>
              <a:t>recurses</a:t>
            </a:r>
            <a:r>
              <a:rPr lang="en-US" dirty="0" smtClean="0"/>
              <a:t>, it will need to partition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just the left and right halves </a:t>
            </a:r>
            <a:r>
              <a:rPr lang="en-US" dirty="0" smtClean="0"/>
              <a:t>of the array</a:t>
            </a:r>
          </a:p>
          <a:p>
            <a:endParaRPr lang="en-US" dirty="0"/>
          </a:p>
          <a:p>
            <a:r>
              <a:rPr lang="en-US" dirty="0" smtClean="0"/>
              <a:t>So we need to change partition to take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region of the array </a:t>
            </a:r>
            <a:r>
              <a:rPr lang="en-US" dirty="0" smtClean="0"/>
              <a:t>to be partitioned as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argument</a:t>
            </a:r>
          </a:p>
          <a:p>
            <a:pPr lvl="1"/>
            <a:r>
              <a:rPr lang="en-US" dirty="0" smtClean="0"/>
              <a:t>Specified by its starting and ending indices</a:t>
            </a:r>
          </a:p>
          <a:p>
            <a:pPr lvl="1"/>
            <a:endParaRPr lang="en-US" dirty="0"/>
          </a:p>
          <a:p>
            <a:r>
              <a:rPr lang="en-US" dirty="0" smtClean="0"/>
              <a:t>Quicksort also needs Partition to tell it where the split is, so it will return </a:t>
            </a:r>
            <a:r>
              <a:rPr lang="en-US" dirty="0" err="1" smtClean="0"/>
              <a:t>nextLeft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Partition(a,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end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pivot to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a[end]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small values left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for i =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start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to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end-1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if a[i]&lt;=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swap a[i]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with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++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the pivot into place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a[end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   return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nextLeft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quicksort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Quicksort(a)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QuicksortRecur</a:t>
            </a:r>
            <a:r>
              <a:rPr lang="en-US" dirty="0" smtClean="0"/>
              <a:t>(a, 0, a.Length-1)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QuicksortRecur</a:t>
            </a:r>
            <a:r>
              <a:rPr lang="en-US" dirty="0" smtClean="0"/>
              <a:t>(a</a:t>
            </a:r>
            <a:r>
              <a:rPr lang="en-US" dirty="0"/>
              <a:t>, start, end)</a:t>
            </a:r>
          </a:p>
          <a:p>
            <a:pPr marL="0" indent="0">
              <a:buNone/>
            </a:pPr>
            <a:r>
              <a:rPr lang="en-US" dirty="0"/>
              <a:t>   if end&gt;start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pIndex</a:t>
            </a:r>
            <a:r>
              <a:rPr lang="en-US" dirty="0" smtClean="0"/>
              <a:t> = … </a:t>
            </a:r>
            <a:r>
              <a:rPr lang="en-US" i="1" dirty="0" smtClean="0"/>
              <a:t>select pivot index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newIndex</a:t>
            </a:r>
            <a:r>
              <a:rPr lang="en-US" dirty="0"/>
              <a:t> </a:t>
            </a:r>
            <a:r>
              <a:rPr lang="en-US" dirty="0" smtClean="0"/>
              <a:t>= Partition(a, </a:t>
            </a:r>
            <a:r>
              <a:rPr lang="en-US" dirty="0" err="1"/>
              <a:t>pIndex</a:t>
            </a:r>
            <a:r>
              <a:rPr lang="en-US" dirty="0"/>
              <a:t>, start, </a:t>
            </a:r>
            <a:r>
              <a:rPr lang="en-US" dirty="0" smtClean="0"/>
              <a:t>end)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QuicksortRecur</a:t>
            </a:r>
            <a:r>
              <a:rPr lang="en-US" dirty="0" smtClean="0"/>
              <a:t>(a</a:t>
            </a:r>
            <a:r>
              <a:rPr lang="en-US" dirty="0"/>
              <a:t>, start, newIndex-1)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QuicksortRecur</a:t>
            </a:r>
            <a:r>
              <a:rPr lang="en-US" dirty="0" smtClean="0"/>
              <a:t>(a</a:t>
            </a:r>
            <a:r>
              <a:rPr lang="en-US" dirty="0"/>
              <a:t>, newIndex+1, end)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2819400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We’ll talk about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this part shortly …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172200" y="3618131"/>
            <a:ext cx="381000" cy="42046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makes the array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more sorted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But we’re not done yet</a:t>
            </a:r>
          </a:p>
          <a:p>
            <a:pPr lvl="1"/>
            <a:r>
              <a:rPr lang="en-US" dirty="0" smtClean="0"/>
              <a:t>The left- and right- sides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aren’t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sorted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internally</a:t>
            </a:r>
          </a:p>
          <a:p>
            <a:pPr lvl="1"/>
            <a:endParaRPr lang="en-US" dirty="0"/>
          </a:p>
          <a:p>
            <a:r>
              <a:rPr lang="en-US" dirty="0" smtClean="0"/>
              <a:t>What can we do to finish sorting?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14478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819400"/>
            <a:ext cx="167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</a:t>
            </a:r>
            <a:r>
              <a:rPr lang="en-US" dirty="0" smtClean="0"/>
              <a:t>ess than pivot</a:t>
            </a:r>
            <a:br>
              <a:rPr lang="en-US" dirty="0" smtClean="0"/>
            </a:br>
            <a:r>
              <a:rPr lang="en-US" dirty="0" smtClean="0"/>
              <a:t>(but not sorted)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7091" y="2819400"/>
            <a:ext cx="187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than pivot</a:t>
            </a:r>
          </a:p>
          <a:p>
            <a:r>
              <a:rPr lang="en-US" dirty="0" smtClean="0"/>
              <a:t>(but not sorted)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(best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best case is where we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always pick</a:t>
                </a:r>
                <a:r>
                  <a:rPr lang="en-US" dirty="0" smtClean="0"/>
                  <a:t> a pivot that splits the array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exactly in half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we </a:t>
                </a:r>
                <a:r>
                  <a:rPr lang="en-US" dirty="0" err="1" smtClean="0"/>
                  <a:t>recurse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dirty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rounded up to the nearest integer</a:t>
                </a:r>
              </a:p>
              <a:p>
                <a:pPr lvl="1"/>
                <a:r>
                  <a:rPr lang="en-US" dirty="0" smtClean="0"/>
                  <a:t>Pronounced “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ceiling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means round down (read: “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floor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”)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22062" y="1752600"/>
            <a:ext cx="22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 elements)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6138" y="2514600"/>
            <a:ext cx="24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Quicksort(n/2 elements)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5168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Quicksort(n/4 </a:t>
            </a:r>
            <a:r>
              <a:rPr lang="en-US" dirty="0" err="1" smtClean="0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43550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Quicksort(n/8 </a:t>
            </a:r>
            <a:r>
              <a:rPr lang="en-US" dirty="0" err="1" smtClean="0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5138" y="48122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894322" y="3886200"/>
            <a:ext cx="150818" cy="46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30938" y="3886200"/>
            <a:ext cx="134040" cy="926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7782" y="35168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Quicksort(n/4 </a:t>
            </a:r>
            <a:r>
              <a:rPr lang="en-US" dirty="0" err="1" smtClean="0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0320" y="43550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88156" y="4800600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H="1">
            <a:off x="3140842" y="3886200"/>
            <a:ext cx="150816" cy="46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77458" y="3886200"/>
            <a:ext cx="134040" cy="926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64978" y="2883932"/>
            <a:ext cx="305342" cy="63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1800" y="2883932"/>
            <a:ext cx="511738" cy="63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514600"/>
            <a:ext cx="24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Quicksort(n/2 elements)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35182" y="35168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Quicksort(n/4 </a:t>
            </a:r>
            <a:r>
              <a:rPr lang="en-US" dirty="0" err="1" smtClean="0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7982" y="43550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05400" y="48122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 flipH="1">
            <a:off x="5448504" y="3886200"/>
            <a:ext cx="150817" cy="46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85120" y="3886200"/>
            <a:ext cx="134040" cy="926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40182" y="35168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Quicksort(n/4 </a:t>
            </a:r>
            <a:r>
              <a:rPr lang="en-US" dirty="0" err="1" smtClean="0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82982" y="43550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4812268"/>
            <a:ext cx="19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Quicksort(</a:t>
            </a:r>
            <a:r>
              <a:rPr lang="en-US" dirty="0"/>
              <a:t>n/8 </a:t>
            </a:r>
            <a:r>
              <a:rPr lang="en-US" dirty="0" err="1"/>
              <a:t>elts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 flipH="1">
            <a:off x="7353504" y="3886200"/>
            <a:ext cx="150816" cy="46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90120" y="3886200"/>
            <a:ext cx="134040" cy="9260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77640" y="2883932"/>
            <a:ext cx="305342" cy="63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84462" y="2883932"/>
            <a:ext cx="511738" cy="63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49252" y="2121932"/>
            <a:ext cx="392668" cy="392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81600" y="2121932"/>
            <a:ext cx="392668" cy="392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" y="1600200"/>
            <a:ext cx="8686800" cy="609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2362200"/>
            <a:ext cx="8686800" cy="609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00" y="3345636"/>
            <a:ext cx="8686800" cy="609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200" y="4336236"/>
            <a:ext cx="8991600" cy="84536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elements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096000"/>
            <a:ext cx="830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is somewhat hand-wavy, since  each level of recursion removes one element</a:t>
            </a:r>
          </a:p>
          <a:p>
            <a:r>
              <a:rPr lang="en-US" dirty="0" smtClean="0"/>
              <a:t>(the pivot) before dividing by two.  But this still works as an upper bound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8226" y="51816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9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39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(best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levels of recursion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total partitioned in each level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total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9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(worst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is where we always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pick largest or smallest</a:t>
                </a:r>
                <a:r>
                  <a:rPr lang="en-US" dirty="0" smtClean="0"/>
                  <a:t> element as the pivot</a:t>
                </a:r>
              </a:p>
              <a:p>
                <a:pPr lvl="1"/>
                <a:r>
                  <a:rPr lang="en-US" dirty="0" smtClean="0"/>
                  <a:t>All remaining elements on one side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we </a:t>
                </a:r>
                <a:r>
                  <a:rPr lang="en-US" dirty="0" err="1" smtClean="0"/>
                  <a:t>recurse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times!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total calls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(worst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levels of recursion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work per level of recursion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0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(average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Hand-wavy argument:</a:t>
                </a:r>
              </a:p>
              <a:p>
                <a:r>
                  <a:rPr lang="en-US" dirty="0" smtClean="0"/>
                  <a:t>You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have to pick really badly </a:t>
                </a:r>
                <a:r>
                  <a:rPr lang="en-US" dirty="0" smtClean="0"/>
                  <a:t>to get worst-case behavior</a:t>
                </a:r>
              </a:p>
              <a:p>
                <a:r>
                  <a:rPr lang="en-US" dirty="0" smtClean="0"/>
                  <a:t>Even if you only split it so that each time:</a:t>
                </a:r>
              </a:p>
              <a:p>
                <a:pPr lvl="1"/>
                <a:r>
                  <a:rPr lang="en-US" dirty="0" smtClean="0"/>
                  <a:t>99% of the elements are on one side</a:t>
                </a:r>
              </a:p>
              <a:p>
                <a:pPr lvl="1"/>
                <a:r>
                  <a:rPr lang="en-US" dirty="0" smtClean="0"/>
                  <a:t>1% are on the </a:t>
                </a:r>
                <a:r>
                  <a:rPr lang="en-US" dirty="0" err="1" smtClean="0"/>
                  <a:t>the</a:t>
                </a:r>
                <a:r>
                  <a:rPr lang="en-US" dirty="0" smtClean="0"/>
                  <a:t> other side</a:t>
                </a:r>
              </a:p>
              <a:p>
                <a:pPr lvl="1"/>
                <a:r>
                  <a:rPr lang="en-US" dirty="0" smtClean="0"/>
                  <a:t>You still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levels of recursion</a:t>
                </a:r>
              </a:p>
              <a:p>
                <a:pPr lvl="1"/>
                <a:r>
                  <a:rPr lang="en-US" dirty="0" smtClean="0"/>
                  <a:t>It’s just closer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, but that’s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So even if most of the time you only get the split to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within 1%, you still get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total execution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pivot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choice of the pivot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determines performance</a:t>
            </a:r>
          </a:p>
          <a:p>
            <a:r>
              <a:rPr lang="en-US" dirty="0" smtClean="0"/>
              <a:t>How do we choose the pivot element?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1: fixed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always pick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first or last </a:t>
            </a:r>
            <a:r>
              <a:rPr lang="en-US" dirty="0" smtClean="0"/>
              <a:t>element in the array</a:t>
            </a:r>
          </a:p>
          <a:p>
            <a:r>
              <a:rPr lang="en-US" dirty="0" smtClean="0"/>
              <a:t>Usually works fine, but can give you worst-case behavior if the array is already sorted/reverse-sorted</a:t>
            </a:r>
          </a:p>
          <a:p>
            <a:pPr lvl="1"/>
            <a:r>
              <a:rPr lang="en-US" dirty="0" smtClean="0"/>
              <a:t>Example: first or last element gives you worst-case behavior 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both sorted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reverse-sorted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2: median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Grab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three elements </a:t>
            </a:r>
            <a:r>
              <a:rPr lang="en-US" dirty="0" smtClean="0"/>
              <a:t>(e.g. first, last, and middle of the array)</a:t>
            </a:r>
          </a:p>
          <a:p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dirty="0" smtClean="0"/>
              <a:t> (the one that’s between the other two</a:t>
            </a:r>
          </a:p>
          <a:p>
            <a:r>
              <a:rPr lang="en-US" dirty="0" smtClean="0"/>
              <a:t>Use that as the pivot</a:t>
            </a:r>
          </a:p>
          <a:p>
            <a:r>
              <a:rPr lang="en-US" dirty="0" smtClean="0"/>
              <a:t>Works well, but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sneaky adversary </a:t>
            </a:r>
            <a:r>
              <a:rPr lang="en-US" dirty="0" smtClean="0"/>
              <a:t>could cook up an array to force your sort to run slowly</a:t>
            </a:r>
          </a:p>
          <a:p>
            <a:pPr lvl="1"/>
            <a:r>
              <a:rPr lang="en-US" dirty="0" smtClean="0"/>
              <a:t>Mostly of theoretical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3:</a:t>
            </a:r>
            <a:br>
              <a:rPr lang="en-US" dirty="0" smtClean="0"/>
            </a:br>
            <a:r>
              <a:rPr lang="en-US" dirty="0" smtClean="0"/>
              <a:t>Median of the whole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the median (middle element) of the whole array</a:t>
                </a:r>
              </a:p>
              <a:p>
                <a:pPr lvl="1"/>
                <a:r>
                  <a:rPr lang="en-US" dirty="0" smtClean="0"/>
                  <a:t>Unfortunately, simple methods for computing the media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in the worst case</a:t>
                </a:r>
              </a:p>
              <a:p>
                <a:pPr lvl="1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average case </a:t>
                </a:r>
                <a:r>
                  <a:rPr lang="en-US" dirty="0" smtClean="0"/>
                  <a:t>methods, but they have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large constant factors</a:t>
                </a:r>
              </a:p>
              <a:p>
                <a:r>
                  <a:rPr lang="en-US" dirty="0" smtClean="0"/>
                  <a:t>This is called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median sort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Recurse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Use partitioning to make the left and right sides more sorted too</a:t>
            </a:r>
          </a:p>
          <a:p>
            <a:r>
              <a:rPr lang="en-US" dirty="0" smtClean="0"/>
              <a:t>Keep going until everything is fully sorted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2209800"/>
            <a:ext cx="4572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2209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770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14478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1337 0.04004 C 0.01615 0.04907 0.02032 0.05393 0.02466 0.05393 C 0.02969 0.05393 0.03368 0.04907 0.03646 0.04004 L 0.05 4.44444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5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1337 0.04004 C 0.01615 0.04907 0.02032 0.05393 0.02466 0.05393 C 0.02969 0.05393 0.03368 0.04907 0.03646 0.04004 L 0.05 4.44444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4: choose randomly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is what people generally use in practice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behavior on average</a:t>
                </a:r>
              </a:p>
              <a:p>
                <a:r>
                  <a:rPr lang="en-US" dirty="0" smtClean="0"/>
                  <a:t>Doesn’t depend on the input</a:t>
                </a:r>
              </a:p>
              <a:p>
                <a:pPr lvl="1"/>
                <a:r>
                  <a:rPr lang="en-US" dirty="0" smtClean="0"/>
                  <a:t>So there’s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no worst-case input</a:t>
                </a:r>
              </a:p>
              <a:p>
                <a:pPr lvl="1"/>
                <a:r>
                  <a:rPr lang="en-US" dirty="0" smtClean="0"/>
                  <a:t>Just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worst-case luck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all great, but what if our data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 in an array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quicksort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 good choice if your data is in a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r>
              <a:rPr lang="en-US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485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smtClean="0"/>
              <a:t>linked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Alas, no :-(</a:t>
                </a:r>
              </a:p>
              <a:p>
                <a:pPr marL="0" indent="0">
                  <a:buNone/>
                </a:pPr>
                <a:r>
                  <a:rPr lang="en-US" dirty="0" smtClean="0"/>
                  <a:t>Quicksort assumes efficient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random access </a:t>
                </a:r>
                <a:r>
                  <a:rPr lang="en-US" dirty="0" smtClean="0"/>
                  <a:t>to array elements</a:t>
                </a:r>
              </a:p>
              <a:p>
                <a:r>
                  <a:rPr lang="en-US" dirty="0" smtClean="0"/>
                  <a:t>Should be able to ask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𝐭𝐡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element </a:t>
                </a:r>
                <a:r>
                  <a:rPr lang="en-US" dirty="0" smtClean="0"/>
                  <a:t>and get the answer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time</a:t>
                </a:r>
              </a:p>
              <a:p>
                <a:r>
                  <a:rPr lang="en-US" dirty="0" smtClean="0"/>
                  <a:t>But </a:t>
                </a:r>
                <a:r>
                  <a:rPr lang="en-US" smtClean="0"/>
                  <a:t>for lists</a:t>
                </a:r>
                <a:r>
                  <a:rPr lang="en-US" dirty="0" smtClean="0"/>
                  <a:t>, it’s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time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044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do efficiently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smtClean="0"/>
              <a:t>sorted lists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design a sort </a:t>
            </a:r>
            <a:r>
              <a:rPr lang="en-US" dirty="0" smtClean="0"/>
              <a:t>that will be efficient </a:t>
            </a:r>
            <a:r>
              <a:rPr lang="en-US" smtClean="0"/>
              <a:t>for lists</a:t>
            </a:r>
            <a:r>
              <a:rPr lang="en-US" dirty="0" smtClean="0"/>
              <a:t>, we might start by asking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we can do efficiently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with lists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What can you do efficiently </a:t>
            </a:r>
            <a:r>
              <a:rPr lang="en-US" smtClean="0"/>
              <a:t>with lists </a:t>
            </a:r>
            <a:r>
              <a:rPr lang="en-US" dirty="0" smtClean="0"/>
              <a:t>that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already sorted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Think back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111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smtClean="0"/>
              <a:t>sorted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3600" dirty="0" smtClean="0"/>
                  <a:t>Given </a:t>
                </a:r>
                <a:r>
                  <a:rPr lang="en-US" sz="3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two sorted lists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3600" dirty="0" smtClean="0"/>
                  <a:t>We can merge them into </a:t>
                </a:r>
                <a:r>
                  <a:rPr lang="en-US" sz="36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one sorted list </a:t>
                </a:r>
                <a:r>
                  <a:rPr lang="en-US" sz="3600" dirty="0" smtClean="0"/>
                  <a:t>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 smtClean="0"/>
                  <a:t>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5720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/>
              <a:t>(cell1, cell2)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(cell1==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cell2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(cell2 == null)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cell1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(cell1.value &gt; cell2.value)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</a:t>
            </a:r>
            <a:br>
              <a:rPr lang="en-US" dirty="0" smtClean="0"/>
            </a:br>
            <a:r>
              <a:rPr lang="en-US" dirty="0" smtClean="0"/>
              <a:t>        new Cell(cell2.value,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/>
              <a:t>(cell1, cell2.next)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</a:t>
            </a:r>
            <a:br>
              <a:rPr lang="en-US" dirty="0" smtClean="0"/>
            </a:br>
            <a:r>
              <a:rPr lang="en-US" dirty="0" smtClean="0"/>
              <a:t>        new Cell(cell1.value,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merge</a:t>
            </a:r>
            <a:r>
              <a:rPr lang="en-US" dirty="0" smtClean="0"/>
              <a:t>(cell1.next, cell2)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85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the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make a sort algorithm out of this?</a:t>
            </a:r>
          </a:p>
          <a:p>
            <a:pPr lvl="1"/>
            <a:r>
              <a:rPr lang="en-US" dirty="0" smtClean="0"/>
              <a:t>Split the list in two</a:t>
            </a:r>
          </a:p>
          <a:p>
            <a:pPr lvl="1"/>
            <a:r>
              <a:rPr lang="en-US" dirty="0" smtClean="0"/>
              <a:t>Recursively sort the two halves</a:t>
            </a:r>
          </a:p>
          <a:p>
            <a:pPr lvl="1"/>
            <a:r>
              <a:rPr lang="en-US" dirty="0" smtClean="0"/>
              <a:t>Merge the sorted halves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mergesort</a:t>
                </a:r>
                <a:r>
                  <a:rPr lang="en-US" sz="2400" dirty="0" smtClean="0"/>
                  <a:t>(list)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if </a:t>
                </a:r>
                <a:r>
                  <a:rPr lang="en-US" sz="2400" dirty="0" smtClean="0"/>
                  <a:t>list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return </a:t>
                </a:r>
                <a:r>
                  <a:rPr lang="en-US" sz="2400" dirty="0" smtClean="0"/>
                  <a:t>list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else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split list into halves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return  </a:t>
                </a:r>
                <a:br>
                  <a:rPr lang="en-US" sz="2400" dirty="0" smtClean="0"/>
                </a:br>
                <a:r>
                  <a:rPr lang="en-US" sz="2400" dirty="0" smtClean="0"/>
                  <a:t>           merge(</a:t>
                </a:r>
                <a:br>
                  <a:rPr lang="en-US" sz="2400" dirty="0" smtClean="0"/>
                </a:br>
                <a:r>
                  <a:rPr lang="en-US" sz="2400" dirty="0" smtClean="0"/>
                  <a:t>             </a:t>
                </a:r>
                <a:r>
                  <a:rPr lang="en-US" sz="2400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mergesort</a:t>
                </a:r>
                <a:r>
                  <a:rPr lang="en-US" sz="2400" dirty="0" smtClean="0"/>
                  <a:t>(first half),</a:t>
                </a:r>
                <a:br>
                  <a:rPr lang="en-US" sz="2400" dirty="0" smtClean="0"/>
                </a:br>
                <a:r>
                  <a:rPr lang="en-US" sz="2400" dirty="0" smtClean="0"/>
                  <a:t>             </a:t>
                </a:r>
                <a:r>
                  <a:rPr lang="en-US" sz="2400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mergesort</a:t>
                </a:r>
                <a:r>
                  <a:rPr lang="en-US" sz="2400" dirty="0" smtClean="0"/>
                  <a:t>(second half))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0">
                <a:blip r:embed="rId2"/>
                <a:stretch>
                  <a:fillRect l="-217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8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version of the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merge_sort</a:t>
            </a:r>
            <a:r>
              <a:rPr lang="en-US" dirty="0" smtClean="0"/>
              <a:t>(list m)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if m == null </a:t>
            </a:r>
            <a:r>
              <a:rPr lang="en-US" dirty="0" smtClean="0"/>
              <a:t>|| </a:t>
            </a:r>
            <a:r>
              <a:rPr lang="en-US" dirty="0" err="1" smtClean="0"/>
              <a:t>m.next</a:t>
            </a:r>
            <a:r>
              <a:rPr lang="en-US" dirty="0" smtClean="0"/>
              <a:t> == null </a:t>
            </a:r>
            <a:r>
              <a:rPr lang="en-US" dirty="0" smtClean="0"/>
              <a:t>then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left empty list; right = </a:t>
            </a:r>
            <a:r>
              <a:rPr lang="en-US" dirty="0"/>
              <a:t>empty </a:t>
            </a:r>
            <a:r>
              <a:rPr lang="en-US" dirty="0" smtClean="0"/>
              <a:t>list; index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cell x in m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i is odd then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add </a:t>
            </a:r>
            <a:r>
              <a:rPr lang="en-US" dirty="0"/>
              <a:t>x to left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add x to </a:t>
            </a:r>
            <a:r>
              <a:rPr lang="en-US" dirty="0" smtClean="0"/>
              <a:t>right</a:t>
            </a:r>
            <a:br>
              <a:rPr lang="en-US" dirty="0" smtClean="0"/>
            </a:br>
            <a:r>
              <a:rPr lang="en-US" dirty="0" smtClean="0"/>
              <a:t>        i++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return merge(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merge_sort</a:t>
            </a:r>
            <a:r>
              <a:rPr lang="en-US" dirty="0"/>
              <a:t>(left)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merge_sort</a:t>
            </a:r>
            <a:r>
              <a:rPr lang="en-US" dirty="0" smtClean="0"/>
              <a:t>(right))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0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Basically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same as Quicksort</a:t>
                </a:r>
              </a:p>
              <a:p>
                <a:r>
                  <a:rPr lang="en-US" dirty="0" smtClean="0"/>
                  <a:t>On each level of recursion, the lists are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divided in two</a:t>
                </a:r>
              </a:p>
              <a:p>
                <a:r>
                  <a:rPr lang="en-US" dirty="0" smtClean="0"/>
                  <a:t>So we can only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recurse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levels</a:t>
                </a:r>
                <a:endParaRPr lang="en-US" b="1" dirty="0" smtClean="0"/>
              </a:p>
              <a:p>
                <a:r>
                  <a:rPr lang="en-US" dirty="0" smtClean="0"/>
                  <a:t>But each level does merging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 into various lists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total work per level of recursion</a:t>
                </a:r>
                <a:endParaRPr lang="en-US" b="1" dirty="0" smtClean="0"/>
              </a:p>
              <a:p>
                <a:r>
                  <a:rPr lang="en-US" dirty="0" smtClean="0"/>
                  <a:t>So total work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07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this different from Quicksort’s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8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this different from Quicksort’s complexity?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Quicksort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case</a:t>
                </a:r>
              </a:p>
              <a:p>
                <a:r>
                  <a:rPr lang="en-US" dirty="0" smtClean="0"/>
                  <a:t>Merge sort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worst case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Because lists are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always divided perfectly in half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So it’s always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guaranteed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</a:t>
            </a:r>
            <a:r>
              <a:rPr lang="en-US" sz="2400" dirty="0" smtClean="0"/>
              <a:t>(Hoare, 1960)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One of the most famous algorithms in computer science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Approximately sorts </a:t>
            </a:r>
            <a:r>
              <a:rPr lang="en-US" dirty="0" smtClean="0"/>
              <a:t>whole array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Recurses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to complete sorting of each half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Quicksort(array)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select pivot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partition about pivot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Quicksort(left side)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Quicksort(right 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CLR chapter on Quicksort (chapter 8/9, depending on edition)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</a:t>
            </a:r>
            <a:r>
              <a:rPr lang="en-US" sz="2400" dirty="0" smtClean="0"/>
              <a:t>(Hoare, 1960)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code is pretty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hand-wavy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For example what does it mean to call quicksort of the left side of the array?</a:t>
            </a:r>
          </a:p>
          <a:p>
            <a:pPr lvl="1"/>
            <a:r>
              <a:rPr lang="en-US" dirty="0" smtClean="0"/>
              <a:t>Also, there’s nothing to stop the recursion</a:t>
            </a:r>
          </a:p>
          <a:p>
            <a:pPr lvl="1"/>
            <a:endParaRPr lang="en-US" dirty="0"/>
          </a:p>
          <a:p>
            <a:r>
              <a:rPr lang="en-US" dirty="0" smtClean="0"/>
              <a:t>Making it more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rigorous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straightforward</a:t>
            </a:r>
          </a:p>
          <a:p>
            <a:pPr lvl="1"/>
            <a:r>
              <a:rPr lang="en-US" dirty="0" smtClean="0"/>
              <a:t>But there are more confusing details</a:t>
            </a:r>
          </a:p>
          <a:p>
            <a:pPr lvl="1"/>
            <a:r>
              <a:rPr lang="en-US" dirty="0" smtClean="0"/>
              <a:t>So it’s good to understand the basic idea first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Quicksort(array)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select pivot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partition about pivot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Quicksort(left side)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Quicksort(right 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Basic idea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 pivot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 </a:t>
            </a:r>
            <a:r>
              <a:rPr lang="en-US" dirty="0" smtClean="0"/>
              <a:t>(the end)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Sweep from left </a:t>
            </a:r>
            <a:r>
              <a:rPr lang="en-US" dirty="0" smtClean="0"/>
              <a:t>to right</a:t>
            </a:r>
          </a:p>
          <a:p>
            <a:pPr lvl="1"/>
            <a:r>
              <a:rPr lang="en-US" dirty="0" smtClean="0"/>
              <a:t>If you see an element that’s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less than </a:t>
            </a:r>
            <a:r>
              <a:rPr lang="en-US" dirty="0" smtClean="0"/>
              <a:t>the pivot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Swap </a:t>
            </a:r>
            <a:r>
              <a:rPr lang="en-US" dirty="0" smtClean="0"/>
              <a:t>it with something on the left that’s bigger than the pivot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Move pivot between </a:t>
            </a:r>
            <a:r>
              <a:rPr lang="en-US" dirty="0" smtClean="0"/>
              <a:t>the less-than and greater-than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Partition(a,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pivot to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small values left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for i = 0 to a.Length-1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if a[i]&lt;=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swap a[i]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with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++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the pivot into place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algorithm is a little inscrutable</a:t>
            </a:r>
          </a:p>
          <a:p>
            <a:r>
              <a:rPr lang="en-US" dirty="0" smtClean="0"/>
              <a:t>This is an algorithm that induces a kind of behavior in textbook writers that I hate: the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pseudoexplanation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Partition(a,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pivot to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pIndex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small values left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for i = 0 to a.Length-1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if a[i]&lt;=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pValue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swap a[i]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with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++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// Move the pivot into place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swap a[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nextLeft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   with last element of 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1968</Words>
  <Application>Microsoft Office PowerPoint</Application>
  <PresentationFormat>On-screen Show (4:3)</PresentationFormat>
  <Paragraphs>655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Symbol</vt:lpstr>
      <vt:lpstr>Verdana</vt:lpstr>
      <vt:lpstr>Office Theme</vt:lpstr>
      <vt:lpstr>Lecture 11 Sorting 2</vt:lpstr>
      <vt:lpstr>Why is sorting hard?</vt:lpstr>
      <vt:lpstr>Partitioning</vt:lpstr>
      <vt:lpstr>Partitioning</vt:lpstr>
      <vt:lpstr>Partitioning</vt:lpstr>
      <vt:lpstr>Quicksort (Hoare, 1960)</vt:lpstr>
      <vt:lpstr>Quicksort (Hoare, 1960)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Implementing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In-place partitioning</vt:lpstr>
      <vt:lpstr>Partitioning subranges of the array</vt:lpstr>
      <vt:lpstr>The real quicksort algorithm</vt:lpstr>
      <vt:lpstr>Analysis (best case)</vt:lpstr>
      <vt:lpstr>Call tree</vt:lpstr>
      <vt:lpstr>Analysis (best case)</vt:lpstr>
      <vt:lpstr>Analysis (worst case)</vt:lpstr>
      <vt:lpstr>Analysis (worst case)</vt:lpstr>
      <vt:lpstr>Analysis (average case)</vt:lpstr>
      <vt:lpstr>Picking the pivot element</vt:lpstr>
      <vt:lpstr>Technique 1: fixed choice</vt:lpstr>
      <vt:lpstr>Technique 2: median of 3</vt:lpstr>
      <vt:lpstr>Technique 3: Median of the whole array</vt:lpstr>
      <vt:lpstr>Technique 4: choose randomly</vt:lpstr>
      <vt:lpstr>Sorting linked lists</vt:lpstr>
      <vt:lpstr>Sorting linked lists</vt:lpstr>
      <vt:lpstr>What can we do efficiently with sorted lists?</vt:lpstr>
      <vt:lpstr>Merging sorted lists</vt:lpstr>
      <vt:lpstr>Sorting the list</vt:lpstr>
      <vt:lpstr>Full version of the code</vt:lpstr>
      <vt:lpstr>Complexity analysis</vt:lpstr>
      <vt:lpstr>How is this different from Quicksort’s complexity?</vt:lpstr>
      <vt:lpstr>How is this different from Quicksort’s complexity?</vt:lpstr>
      <vt:lpstr>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203</cp:revision>
  <cp:lastPrinted>2011-05-18T14:00:37Z</cp:lastPrinted>
  <dcterms:created xsi:type="dcterms:W3CDTF">2010-03-27T22:31:10Z</dcterms:created>
  <dcterms:modified xsi:type="dcterms:W3CDTF">2016-05-07T22:03:21Z</dcterms:modified>
</cp:coreProperties>
</file>