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5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4" r:id="rId31"/>
    <p:sldId id="303" r:id="rId32"/>
    <p:sldId id="305" r:id="rId33"/>
    <p:sldId id="306" r:id="rId34"/>
    <p:sldId id="307" r:id="rId35"/>
    <p:sldId id="308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09" r:id="rId51"/>
    <p:sldId id="332" r:id="rId52"/>
    <p:sldId id="333" r:id="rId53"/>
    <p:sldId id="310" r:id="rId54"/>
    <p:sldId id="327" r:id="rId55"/>
    <p:sldId id="325" r:id="rId56"/>
    <p:sldId id="326" r:id="rId57"/>
    <p:sldId id="328" r:id="rId58"/>
    <p:sldId id="330" r:id="rId59"/>
    <p:sldId id="329" r:id="rId60"/>
    <p:sldId id="331" r:id="rId61"/>
    <p:sldId id="334" r:id="rId62"/>
    <p:sldId id="335" r:id="rId63"/>
    <p:sldId id="336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1" r:id="rId108"/>
    <p:sldId id="382" r:id="rId109"/>
    <p:sldId id="383" r:id="rId110"/>
    <p:sldId id="385" r:id="rId111"/>
    <p:sldId id="386" r:id="rId112"/>
    <p:sldId id="387" r:id="rId113"/>
    <p:sldId id="388" r:id="rId114"/>
    <p:sldId id="389" r:id="rId115"/>
    <p:sldId id="391" r:id="rId116"/>
    <p:sldId id="392" r:id="rId117"/>
    <p:sldId id="393" r:id="rId118"/>
    <p:sldId id="394" r:id="rId119"/>
    <p:sldId id="390" r:id="rId120"/>
    <p:sldId id="395" r:id="rId121"/>
    <p:sldId id="302" r:id="rId122"/>
    <p:sldId id="396" r:id="rId123"/>
    <p:sldId id="398" r:id="rId124"/>
    <p:sldId id="399" r:id="rId125"/>
    <p:sldId id="400" r:id="rId126"/>
    <p:sldId id="401" r:id="rId127"/>
    <p:sldId id="402" r:id="rId128"/>
    <p:sldId id="403" r:id="rId129"/>
    <p:sldId id="406" r:id="rId130"/>
    <p:sldId id="404" r:id="rId131"/>
    <p:sldId id="476" r:id="rId132"/>
    <p:sldId id="477" r:id="rId133"/>
    <p:sldId id="405" r:id="rId134"/>
    <p:sldId id="407" r:id="rId135"/>
    <p:sldId id="408" r:id="rId136"/>
    <p:sldId id="409" r:id="rId137"/>
    <p:sldId id="410" r:id="rId138"/>
    <p:sldId id="411" r:id="rId139"/>
    <p:sldId id="412" r:id="rId140"/>
    <p:sldId id="478" r:id="rId141"/>
    <p:sldId id="414" r:id="rId142"/>
    <p:sldId id="415" r:id="rId143"/>
    <p:sldId id="416" r:id="rId144"/>
    <p:sldId id="417" r:id="rId145"/>
    <p:sldId id="418" r:id="rId146"/>
    <p:sldId id="419" r:id="rId147"/>
    <p:sldId id="420" r:id="rId148"/>
    <p:sldId id="421" r:id="rId149"/>
    <p:sldId id="422" r:id="rId150"/>
    <p:sldId id="423" r:id="rId151"/>
    <p:sldId id="424" r:id="rId152"/>
    <p:sldId id="505" r:id="rId153"/>
    <p:sldId id="506" r:id="rId154"/>
    <p:sldId id="507" r:id="rId155"/>
    <p:sldId id="508" r:id="rId156"/>
    <p:sldId id="485" r:id="rId157"/>
    <p:sldId id="486" r:id="rId158"/>
    <p:sldId id="487" r:id="rId159"/>
    <p:sldId id="490" r:id="rId160"/>
    <p:sldId id="488" r:id="rId161"/>
    <p:sldId id="491" r:id="rId162"/>
    <p:sldId id="492" r:id="rId163"/>
    <p:sldId id="493" r:id="rId164"/>
    <p:sldId id="494" r:id="rId165"/>
    <p:sldId id="495" r:id="rId166"/>
    <p:sldId id="496" r:id="rId167"/>
    <p:sldId id="497" r:id="rId168"/>
    <p:sldId id="498" r:id="rId169"/>
    <p:sldId id="499" r:id="rId170"/>
    <p:sldId id="500" r:id="rId171"/>
    <p:sldId id="501" r:id="rId172"/>
    <p:sldId id="502" r:id="rId173"/>
    <p:sldId id="503" r:id="rId174"/>
    <p:sldId id="504" r:id="rId175"/>
    <p:sldId id="509" r:id="rId176"/>
    <p:sldId id="511" r:id="rId177"/>
    <p:sldId id="510" r:id="rId178"/>
    <p:sldId id="512" r:id="rId179"/>
    <p:sldId id="513" r:id="rId180"/>
    <p:sldId id="514" r:id="rId181"/>
    <p:sldId id="515" r:id="rId182"/>
    <p:sldId id="516" r:id="rId183"/>
    <p:sldId id="517" r:id="rId184"/>
    <p:sldId id="518" r:id="rId185"/>
    <p:sldId id="519" r:id="rId186"/>
    <p:sldId id="520" r:id="rId187"/>
    <p:sldId id="521" r:id="rId188"/>
    <p:sldId id="522" r:id="rId189"/>
    <p:sldId id="523" r:id="rId190"/>
    <p:sldId id="524" r:id="rId191"/>
    <p:sldId id="425" r:id="rId192"/>
    <p:sldId id="427" r:id="rId193"/>
    <p:sldId id="426" r:id="rId194"/>
    <p:sldId id="428" r:id="rId195"/>
    <p:sldId id="429" r:id="rId196"/>
    <p:sldId id="430" r:id="rId197"/>
    <p:sldId id="431" r:id="rId198"/>
    <p:sldId id="432" r:id="rId199"/>
    <p:sldId id="433" r:id="rId200"/>
    <p:sldId id="434" r:id="rId201"/>
    <p:sldId id="435" r:id="rId202"/>
    <p:sldId id="436" r:id="rId203"/>
    <p:sldId id="437" r:id="rId204"/>
    <p:sldId id="438" r:id="rId205"/>
    <p:sldId id="440" r:id="rId206"/>
    <p:sldId id="441" r:id="rId207"/>
    <p:sldId id="442" r:id="rId208"/>
    <p:sldId id="443" r:id="rId209"/>
    <p:sldId id="444" r:id="rId210"/>
    <p:sldId id="445" r:id="rId211"/>
    <p:sldId id="453" r:id="rId212"/>
    <p:sldId id="455" r:id="rId213"/>
    <p:sldId id="454" r:id="rId214"/>
    <p:sldId id="456" r:id="rId215"/>
    <p:sldId id="457" r:id="rId216"/>
    <p:sldId id="458" r:id="rId217"/>
    <p:sldId id="459" r:id="rId218"/>
    <p:sldId id="460" r:id="rId219"/>
    <p:sldId id="461" r:id="rId220"/>
    <p:sldId id="462" r:id="rId221"/>
    <p:sldId id="463" r:id="rId222"/>
    <p:sldId id="464" r:id="rId223"/>
    <p:sldId id="465" r:id="rId224"/>
    <p:sldId id="466" r:id="rId225"/>
    <p:sldId id="467" r:id="rId226"/>
    <p:sldId id="468" r:id="rId227"/>
    <p:sldId id="469" r:id="rId228"/>
    <p:sldId id="471" r:id="rId229"/>
    <p:sldId id="470" r:id="rId230"/>
    <p:sldId id="472" r:id="rId231"/>
    <p:sldId id="473" r:id="rId232"/>
    <p:sldId id="474" r:id="rId233"/>
    <p:sldId id="475" r:id="rId234"/>
    <p:sldId id="480" r:id="rId235"/>
    <p:sldId id="481" r:id="rId236"/>
    <p:sldId id="482" r:id="rId237"/>
    <p:sldId id="483" r:id="rId238"/>
    <p:sldId id="484" r:id="rId239"/>
    <p:sldId id="271" r:id="rId2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6" autoAdjust="0"/>
  </p:normalViewPr>
  <p:slideViewPr>
    <p:cSldViewPr>
      <p:cViewPr>
        <p:scale>
          <a:sx n="75" d="100"/>
          <a:sy n="75" d="100"/>
        </p:scale>
        <p:origin x="-99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35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tableStyles" Target="tableStyle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C1D8E2-5726-4B5F-A455-3FCFDC67DCD6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681918D-2DDB-4C7A-95BE-B58B1B7F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12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Graphs and graph search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path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series of adjacent vertices that doesn’t repeat the same vertex</a:t>
            </a:r>
            <a:endParaRPr lang="en-US" dirty="0"/>
          </a:p>
          <a:p>
            <a:pPr lvl="1"/>
            <a:r>
              <a:rPr lang="en-US" dirty="0" smtClean="0"/>
              <a:t>For a directed graph, the path has to follow the direction of the edges</a:t>
            </a:r>
          </a:p>
          <a:p>
            <a:endParaRPr lang="en-US" dirty="0"/>
          </a:p>
          <a:p>
            <a:r>
              <a:rPr lang="en-US" dirty="0" smtClean="0"/>
              <a:t>Two vertices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connected</a:t>
            </a:r>
            <a:r>
              <a:rPr lang="en-US" dirty="0" smtClean="0"/>
              <a:t>, if there is a path between them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Notice</a:t>
            </a:r>
          </a:p>
          <a:p>
            <a:r>
              <a:rPr lang="en-US" dirty="0" smtClean="0"/>
              <a:t>Every node is labeled with its distance from the start node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predecessor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subgraph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(formed using only the edges corresponding to predecessor links) forms a tree</a:t>
            </a:r>
          </a:p>
          <a:p>
            <a:pPr lvl="1"/>
            <a:r>
              <a:rPr lang="en-US" dirty="0" smtClean="0"/>
              <a:t>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breadth-first tree</a:t>
            </a:r>
          </a:p>
          <a:p>
            <a:pPr lvl="1"/>
            <a:endParaRPr lang="en-US" dirty="0"/>
          </a:p>
          <a:p>
            <a:r>
              <a:rPr lang="en-US" dirty="0" smtClean="0"/>
              <a:t>The predecessor links give you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shortest path </a:t>
            </a:r>
            <a:r>
              <a:rPr lang="en-US" dirty="0" smtClean="0"/>
              <a:t>from any node back to the start node</a:t>
            </a:r>
          </a:p>
          <a:p>
            <a:pPr lvl="1"/>
            <a:r>
              <a:rPr lang="en-US" dirty="0" smtClean="0"/>
              <a:t>Technically, it’s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dirty="0" smtClean="0"/>
              <a:t>shortest path</a:t>
            </a:r>
          </a:p>
          <a:p>
            <a:pPr lvl="1"/>
            <a:r>
              <a:rPr lang="en-US" dirty="0" smtClean="0"/>
              <a:t>Since there might be other paths in the original graph of the same length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55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2722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38106" y="304800"/>
            <a:ext cx="766364" cy="946666"/>
            <a:chOff x="759818" y="1644134"/>
            <a:chExt cx="766364" cy="946666"/>
          </a:xfrm>
        </p:grpSpPr>
        <p:sp>
          <p:nvSpPr>
            <p:cNvPr id="6" name="Oval 5"/>
            <p:cNvSpPr/>
            <p:nvPr/>
          </p:nvSpPr>
          <p:spPr>
            <a:xfrm>
              <a:off x="914400" y="213360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818" y="1644134"/>
              <a:ext cx="766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Foster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75666" y="2517001"/>
            <a:ext cx="1173271" cy="946666"/>
            <a:chOff x="1511290" y="1644134"/>
            <a:chExt cx="1173271" cy="946666"/>
          </a:xfrm>
        </p:grpSpPr>
        <p:sp>
          <p:nvSpPr>
            <p:cNvPr id="8" name="Oval 7"/>
            <p:cNvSpPr/>
            <p:nvPr/>
          </p:nvSpPr>
          <p:spPr>
            <a:xfrm>
              <a:off x="1869322" y="213360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290" y="1644134"/>
              <a:ext cx="117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State/Lake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23098" y="5422900"/>
            <a:ext cx="1665842" cy="946666"/>
            <a:chOff x="2103202" y="1676400"/>
            <a:chExt cx="1665842" cy="946666"/>
          </a:xfrm>
        </p:grpSpPr>
        <p:sp>
          <p:nvSpPr>
            <p:cNvPr id="19" name="Oval 18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03202" y="1676400"/>
              <a:ext cx="166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Adams/Wabash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4933" y="4218464"/>
            <a:ext cx="1842172" cy="946666"/>
            <a:chOff x="2015039" y="1676400"/>
            <a:chExt cx="1842172" cy="946666"/>
          </a:xfrm>
        </p:grpSpPr>
        <p:sp>
          <p:nvSpPr>
            <p:cNvPr id="22" name="Oval 21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5039" y="1676400"/>
              <a:ext cx="1842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Madison/Wabash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80619" y="3209667"/>
            <a:ext cx="1750800" cy="946666"/>
            <a:chOff x="2060724" y="1676400"/>
            <a:chExt cx="1750800" cy="946666"/>
          </a:xfrm>
        </p:grpSpPr>
        <p:sp>
          <p:nvSpPr>
            <p:cNvPr id="25" name="Oval 24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0724" y="1676400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Randolf</a:t>
              </a:r>
              <a:r>
                <a:rPr lang="en-US" dirty="0" smtClean="0"/>
                <a:t>/Wabash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01258" y="2517001"/>
            <a:ext cx="1166281" cy="946666"/>
            <a:chOff x="2352982" y="1676400"/>
            <a:chExt cx="1166281" cy="946666"/>
          </a:xfrm>
        </p:grpSpPr>
        <p:sp>
          <p:nvSpPr>
            <p:cNvPr id="34" name="Oval 33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52982" y="1676400"/>
              <a:ext cx="1166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Clark/Lake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0923" y="4707930"/>
            <a:ext cx="838691" cy="946666"/>
            <a:chOff x="2516778" y="1676400"/>
            <a:chExt cx="838691" cy="946666"/>
          </a:xfrm>
        </p:grpSpPr>
        <p:sp>
          <p:nvSpPr>
            <p:cNvPr id="37" name="Oval 36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6778" y="16764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Quincy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74672" y="5758934"/>
            <a:ext cx="830677" cy="946666"/>
            <a:chOff x="2520785" y="1676400"/>
            <a:chExt cx="830677" cy="946666"/>
          </a:xfrm>
        </p:grpSpPr>
        <p:sp>
          <p:nvSpPr>
            <p:cNvPr id="40" name="Oval 39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0785" y="167640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LaSalle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57061" y="5758934"/>
            <a:ext cx="828688" cy="946666"/>
            <a:chOff x="2521779" y="1676400"/>
            <a:chExt cx="828688" cy="946666"/>
          </a:xfrm>
        </p:grpSpPr>
        <p:sp>
          <p:nvSpPr>
            <p:cNvPr id="43" name="Oval 42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1779" y="1676400"/>
              <a:ext cx="828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00200" y="3407033"/>
            <a:ext cx="1900136" cy="946666"/>
            <a:chOff x="1986058" y="1676400"/>
            <a:chExt cx="1900136" cy="946666"/>
          </a:xfrm>
        </p:grpSpPr>
        <p:sp>
          <p:nvSpPr>
            <p:cNvPr id="46" name="Oval 45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86058" y="1676400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Washington/Wells</a:t>
              </a:r>
              <a:endParaRPr lang="en-US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33667" y="2482334"/>
            <a:ext cx="1923733" cy="946666"/>
            <a:chOff x="1974258" y="1676400"/>
            <a:chExt cx="1923733" cy="946666"/>
          </a:xfrm>
        </p:grpSpPr>
        <p:sp>
          <p:nvSpPr>
            <p:cNvPr id="77" name="Oval 76"/>
            <p:cNvSpPr/>
            <p:nvPr/>
          </p:nvSpPr>
          <p:spPr>
            <a:xfrm>
              <a:off x="2707522" y="21658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74258" y="1676400"/>
              <a:ext cx="19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Merchandise Mart</a:t>
              </a:r>
              <a:endParaRPr lang="en-US" dirty="0"/>
            </a:p>
          </p:txBody>
        </p:sp>
      </p:grp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3293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Foster 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</a:rPr>
              <a:t>Randolf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5064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Madison, State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4665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State, Adams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4652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Adams, Clark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4662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Clark, Library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7826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Library, </a:t>
            </a:r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</a:rPr>
              <a:t>Mmart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, Washington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05780" y="624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7861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  <a:r>
              <a:rPr lang="en-US" sz="4000" b="1" dirty="0" err="1" smtClean="0">
                <a:solidFill>
                  <a:schemeClr val="accent3">
                    <a:lumMod val="50000"/>
                  </a:schemeClr>
                </a:solidFill>
              </a:rPr>
              <a:t>Mmart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, Washington, LaSalle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6499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graph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connected </a:t>
            </a:r>
            <a:r>
              <a:rPr lang="en-US" dirty="0" smtClean="0"/>
              <a:t>if every vertex in the graph is connected to every other vertex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9" idx="1"/>
          </p:cNvCxnSpPr>
          <p:nvPr/>
        </p:nvCxnSpPr>
        <p:spPr>
          <a:xfrm>
            <a:off x="6238911" y="3466467"/>
            <a:ext cx="742489" cy="86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626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Washington, LaSalle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6499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3337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Queue: LaSalle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6499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01404" y="4980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6245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We’ve found the destination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6499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01404" y="4980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565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To find the shortest path,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6499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01404" y="4980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Foster to </a:t>
            </a:r>
            <a:r>
              <a:rPr lang="en-US" sz="3100" dirty="0" smtClean="0"/>
              <a:t>Quincy: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 planning for the 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2688" y="7942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38106" y="304800"/>
            <a:ext cx="76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336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66" y="2517001"/>
            <a:ext cx="117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State/Lake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527418" y="591236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3098" y="5422900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Adams/Wabash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27416" y="470793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34933" y="4218464"/>
            <a:ext cx="18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Madison/Wabash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27417" y="36991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80619" y="32096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Randolf</a:t>
            </a:r>
            <a:r>
              <a:rPr lang="en-US" dirty="0" smtClean="0"/>
              <a:t>/Wabash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255798" y="30064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01258" y="2517001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Clark/Lake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321667" y="51973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0923" y="47079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Quincy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61409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74672" y="575893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LaSalle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42804" y="6248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57061" y="575893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321664" y="38964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00200" y="340703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Washington/Wells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756016" y="4156333"/>
            <a:ext cx="1" cy="55159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756016" y="5165130"/>
            <a:ext cx="2" cy="7472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4"/>
            <a:endCxn id="25" idx="6"/>
          </p:cNvCxnSpPr>
          <p:nvPr/>
        </p:nvCxnSpPr>
        <p:spPr>
          <a:xfrm rot="5400000">
            <a:off x="6114820" y="2121264"/>
            <a:ext cx="2676267" cy="936671"/>
          </a:xfrm>
          <a:prstGeom prst="bentConnector2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924294" y="5645276"/>
            <a:ext cx="107434" cy="155601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4118610" y="6477000"/>
            <a:ext cx="624195" cy="1588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>
            <a:off x="2550267" y="5654596"/>
            <a:ext cx="1111142" cy="8224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2128418" y="4775546"/>
            <a:ext cx="843697" cy="3"/>
          </a:xfrm>
          <a:prstGeom prst="bentConnector3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2572315" y="3213016"/>
            <a:ext cx="661432" cy="705534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3712998" y="3235067"/>
            <a:ext cx="1120700" cy="1588"/>
          </a:xfrm>
          <a:prstGeom prst="bentConnector3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5290898" y="3235067"/>
            <a:ext cx="1465119" cy="46406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6931" y="2971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33667" y="2482334"/>
            <a:ext cx="19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Merchandise Mart</a:t>
            </a:r>
            <a:endParaRPr lang="en-US" dirty="0"/>
          </a:p>
        </p:txBody>
      </p:sp>
      <p:cxnSp>
        <p:nvCxnSpPr>
          <p:cNvPr id="80" name="Elbow Connector 79"/>
          <p:cNvCxnSpPr/>
          <p:nvPr/>
        </p:nvCxnSpPr>
        <p:spPr>
          <a:xfrm rot="10800000">
            <a:off x="1095532" y="3429001"/>
            <a:ext cx="1226133" cy="6960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16200000" flipH="1" flipV="1">
            <a:off x="2259953" y="2137600"/>
            <a:ext cx="126978" cy="1998622"/>
          </a:xfrm>
          <a:prstGeom prst="bentConnector4">
            <a:avLst>
              <a:gd name="adj1" fmla="val -180031"/>
              <a:gd name="adj2" fmla="val 51675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0793" y="1524000"/>
            <a:ext cx="681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Just trace the predecessor links</a:t>
            </a:r>
            <a:endParaRPr 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4514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48400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2012" y="282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51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3071" y="5667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5338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5245" y="2787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3768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64990" y="609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01404" y="4980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Complexity analysis</a:t>
            </a:r>
            <a:br>
              <a:rPr lang="en-US" sz="4000" dirty="0" smtClean="0"/>
            </a:br>
            <a:r>
              <a:rPr lang="en-US" sz="2400" dirty="0" smtClean="0"/>
              <a:t>How many times does each line run?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Complexity analysis</a:t>
            </a:r>
            <a:br>
              <a:rPr lang="en-US" sz="4000" dirty="0" smtClean="0"/>
            </a:br>
            <a:r>
              <a:rPr lang="en-US" sz="2400" dirty="0" smtClean="0"/>
              <a:t>How many times does each line run?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q = empty queue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q.Enqueue</a:t>
            </a:r>
            <a:r>
              <a:rPr lang="en-US" b="1" dirty="0" smtClean="0">
                <a:solidFill>
                  <a:schemeClr val="tx2"/>
                </a:solidFill>
              </a:rPr>
              <a:t>(start)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</a:rPr>
              <a:t>start.distance</a:t>
            </a:r>
            <a:r>
              <a:rPr lang="en-US" b="1" dirty="0" smtClean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start.predecessor</a:t>
            </a:r>
            <a:r>
              <a:rPr lang="en-US" b="1" dirty="0" smtClean="0">
                <a:solidFill>
                  <a:schemeClr val="tx2"/>
                </a:solidFill>
              </a:rPr>
              <a:t> =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mark start visited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while q not empty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   node = q.Dequeue()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for each neighbor 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if c not visited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q.Enqueue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(c)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c.distance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node.distance+1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c.predecessor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46057" y="2057400"/>
            <a:ext cx="0" cy="13716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6057" y="3505200"/>
            <a:ext cx="0" cy="533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46057" y="4114800"/>
            <a:ext cx="0" cy="457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46057" y="4670286"/>
            <a:ext cx="0" cy="81611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Complexity analysis</a:t>
            </a:r>
            <a:br>
              <a:rPr lang="en-US" sz="4000" dirty="0" smtClean="0"/>
            </a:br>
            <a:r>
              <a:rPr lang="en-US" sz="2400" dirty="0" smtClean="0"/>
              <a:t>How many times does each line run?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q = empty queue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q.Enqueue</a:t>
            </a:r>
            <a:r>
              <a:rPr lang="en-US" b="1" dirty="0" smtClean="0">
                <a:solidFill>
                  <a:schemeClr val="tx2"/>
                </a:solidFill>
              </a:rPr>
              <a:t>(start)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</a:rPr>
              <a:t>start.distance</a:t>
            </a:r>
            <a:r>
              <a:rPr lang="en-US" b="1" dirty="0" smtClean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start.predecessor</a:t>
            </a:r>
            <a:r>
              <a:rPr lang="en-US" b="1" dirty="0" smtClean="0">
                <a:solidFill>
                  <a:schemeClr val="tx2"/>
                </a:solidFill>
              </a:rPr>
              <a:t> =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mark start visited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while q not empty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   node = q.Dequeue()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for each neighbor 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if c not visited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q.Enqueue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(c)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c.distance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node.distance+1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c.predecessor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46057" y="2057400"/>
            <a:ext cx="0" cy="13716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5117" y="2286000"/>
            <a:ext cx="3122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One time only</a:t>
            </a:r>
            <a:endParaRPr lang="en-US" sz="4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346057" y="3505200"/>
            <a:ext cx="0" cy="533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3429000"/>
            <a:ext cx="3497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per vertex</a:t>
            </a:r>
            <a:endParaRPr lang="en-US" sz="4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346057" y="4114800"/>
            <a:ext cx="0" cy="457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3962400"/>
            <a:ext cx="3216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per edge</a:t>
            </a:r>
            <a:endParaRPr lang="en-US" sz="4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46057" y="4670286"/>
            <a:ext cx="0" cy="81611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8200" y="4724400"/>
            <a:ext cx="3497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per vertex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78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Complexity analysis</a:t>
            </a:r>
            <a:br>
              <a:rPr lang="en-US" sz="4000" dirty="0" smtClean="0"/>
            </a:br>
            <a:r>
              <a:rPr lang="en-US" sz="2400" dirty="0" smtClean="0"/>
              <a:t>How many times does each line run?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q = empty queue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q.Enqueue</a:t>
            </a:r>
            <a:r>
              <a:rPr lang="en-US" b="1" dirty="0" smtClean="0">
                <a:solidFill>
                  <a:schemeClr val="tx2"/>
                </a:solidFill>
              </a:rPr>
              <a:t>(start)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</a:rPr>
              <a:t>start.distance</a:t>
            </a:r>
            <a:r>
              <a:rPr lang="en-US" b="1" dirty="0" smtClean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</a:rPr>
              <a:t>start.predecessor</a:t>
            </a:r>
            <a:r>
              <a:rPr lang="en-US" b="1" dirty="0" smtClean="0">
                <a:solidFill>
                  <a:schemeClr val="tx2"/>
                </a:solidFill>
              </a:rPr>
              <a:t> =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mark start visited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while q not empty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    node = q.Dequeue()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for each neighbor 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if c not visited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q.Enqueue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(c)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c.distance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node.distance+1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c.predecessor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46057" y="2057400"/>
            <a:ext cx="0" cy="13716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5117" y="2286000"/>
                <a:ext cx="13689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𝑂</m:t>
                      </m:r>
                      <m:r>
                        <a:rPr lang="en-US" sz="4000" i="1" dirty="0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17" y="2286000"/>
                <a:ext cx="1368965" cy="707886"/>
              </a:xfrm>
              <a:prstGeom prst="rect">
                <a:avLst/>
              </a:prstGeom>
              <a:blipFill rotWithShape="1">
                <a:blip r:embed="rId2"/>
                <a:stretch>
                  <a:fillRect t="-15517" r="-1955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4346057" y="3505200"/>
            <a:ext cx="0" cy="533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8200" y="3429000"/>
                <a:ext cx="19174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+ </m:t>
                      </m:r>
                      <m:r>
                        <a:rPr lang="en-US" sz="4000" i="1" dirty="0" smtClean="0">
                          <a:latin typeface="Cambria Math"/>
                        </a:rPr>
                        <m:t>𝑂</m:t>
                      </m:r>
                      <m:r>
                        <a:rPr lang="en-US" sz="4000" i="1" dirty="0" smtClean="0">
                          <a:latin typeface="Cambria Math"/>
                        </a:rPr>
                        <m:t>(</m:t>
                      </m:r>
                      <m:r>
                        <a:rPr lang="en-US" sz="4000" i="1" dirty="0" smtClean="0">
                          <a:latin typeface="Cambria Math"/>
                        </a:rPr>
                        <m:t>𝑉</m:t>
                      </m:r>
                      <m:r>
                        <a:rPr lang="en-US" sz="4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917448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15517" r="-14013" b="-3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4346057" y="4114800"/>
            <a:ext cx="0" cy="457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8200" y="3962400"/>
                <a:ext cx="19212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+ </m:t>
                      </m:r>
                      <m:r>
                        <a:rPr lang="en-US" sz="4000" i="1" dirty="0" smtClean="0">
                          <a:latin typeface="Cambria Math"/>
                        </a:rPr>
                        <m:t>𝑂</m:t>
                      </m:r>
                      <m:r>
                        <a:rPr lang="en-US" sz="4000" i="1" dirty="0" smtClean="0">
                          <a:latin typeface="Cambria Math"/>
                        </a:rPr>
                        <m:t>(</m:t>
                      </m:r>
                      <m:r>
                        <a:rPr lang="en-US" sz="4000" i="1" dirty="0" smtClean="0">
                          <a:latin typeface="Cambria Math"/>
                        </a:rPr>
                        <m:t>𝐸</m:t>
                      </m:r>
                      <m:r>
                        <a:rPr lang="en-US" sz="4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2400"/>
                <a:ext cx="1921232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15517" r="-1365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4346057" y="4670286"/>
            <a:ext cx="0" cy="81611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38200" y="4724400"/>
                <a:ext cx="19174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+ </m:t>
                      </m:r>
                      <m:r>
                        <a:rPr lang="en-US" sz="4000" i="1" dirty="0" smtClean="0">
                          <a:latin typeface="Cambria Math"/>
                        </a:rPr>
                        <m:t>𝑂</m:t>
                      </m:r>
                      <m:r>
                        <a:rPr lang="en-US" sz="4000" i="1" dirty="0" smtClean="0">
                          <a:latin typeface="Cambria Math"/>
                        </a:rPr>
                        <m:t>(</m:t>
                      </m:r>
                      <m:r>
                        <a:rPr lang="en-US" sz="4000" i="1" dirty="0" smtClean="0">
                          <a:latin typeface="Cambria Math"/>
                        </a:rPr>
                        <m:t>𝑉</m:t>
                      </m:r>
                      <m:r>
                        <a:rPr lang="en-US" sz="4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24400"/>
                <a:ext cx="1917448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15517" r="-1401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5540514"/>
                <a:ext cx="28995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/>
                        </a:rPr>
                        <m:t>=</m:t>
                      </m:r>
                      <m:r>
                        <a:rPr lang="en-US" sz="4000" i="1" dirty="0" smtClean="0">
                          <a:latin typeface="Cambria Math"/>
                        </a:rPr>
                        <m:t>𝑂</m:t>
                      </m:r>
                      <m:r>
                        <a:rPr lang="en-US" sz="4000" i="1" dirty="0" smtClean="0">
                          <a:latin typeface="Cambria Math"/>
                        </a:rPr>
                        <m:t>(</m:t>
                      </m:r>
                      <m:r>
                        <a:rPr lang="en-US" sz="4000" i="1" dirty="0" smtClean="0">
                          <a:latin typeface="Cambria Math"/>
                        </a:rPr>
                        <m:t>𝑉</m:t>
                      </m:r>
                      <m:r>
                        <a:rPr lang="en-US" sz="4000" i="1" dirty="0" smtClean="0">
                          <a:latin typeface="Cambria Math"/>
                        </a:rPr>
                        <m:t>+</m:t>
                      </m:r>
                      <m:r>
                        <a:rPr lang="en-US" sz="4000" i="1" dirty="0" smtClean="0">
                          <a:latin typeface="Cambria Math"/>
                        </a:rPr>
                        <m:t>𝐸</m:t>
                      </m:r>
                      <m:r>
                        <a:rPr lang="en-US" sz="4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0514"/>
                <a:ext cx="2899512" cy="707886"/>
              </a:xfrm>
              <a:prstGeom prst="rect">
                <a:avLst/>
              </a:prstGeom>
              <a:blipFill rotWithShape="1">
                <a:blip r:embed="rId6"/>
                <a:stretch>
                  <a:fillRect t="-15517" r="-905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3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BFS algorithm in the books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Assumes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array-of-adjacency-lists</a:t>
                </a:r>
                <a:r>
                  <a:rPr lang="en-US" dirty="0" smtClean="0"/>
                  <a:t> representation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Extra information stored in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arrays</a:t>
                </a:r>
                <a:r>
                  <a:rPr lang="en-US" dirty="0" smtClean="0"/>
                  <a:t>, indexed by node number</a:t>
                </a:r>
              </a:p>
              <a:p>
                <a:pPr lvl="1"/>
                <a:r>
                  <a:rPr lang="en-US" dirty="0" err="1" smtClean="0"/>
                  <a:t>dist</a:t>
                </a:r>
                <a:r>
                  <a:rPr lang="en-US" dirty="0" smtClean="0"/>
                  <a:t>[node] = distance</a:t>
                </a:r>
              </a:p>
              <a:p>
                <a:pPr lvl="2"/>
                <a:r>
                  <a:rPr lang="en-US" dirty="0" smtClean="0"/>
                  <a:t>d[node] in CLR</a:t>
                </a:r>
              </a:p>
              <a:p>
                <a:pPr lvl="1"/>
                <a:r>
                  <a:rPr lang="en-US" dirty="0" err="1" smtClean="0"/>
                  <a:t>pred</a:t>
                </a:r>
                <a:r>
                  <a:rPr lang="en-US" dirty="0" smtClean="0"/>
                  <a:t>[node] = predecessor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[node] in CLR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t="-107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Colors</a:t>
            </a:r>
            <a:r>
              <a:rPr lang="en-US" dirty="0"/>
              <a:t>” the nodes rather than marking them </a:t>
            </a:r>
            <a:r>
              <a:rPr lang="en-US" dirty="0" err="1"/>
              <a:t>visted</a:t>
            </a:r>
            <a:endParaRPr lang="en-US" dirty="0"/>
          </a:p>
          <a:p>
            <a:pPr lvl="1"/>
            <a:r>
              <a:rPr lang="en-US" dirty="0" smtClean="0"/>
              <a:t>Three colors</a:t>
            </a:r>
          </a:p>
          <a:p>
            <a:pPr lvl="2"/>
            <a:r>
              <a:rPr lang="en-US" dirty="0" smtClean="0"/>
              <a:t>White </a:t>
            </a:r>
            <a:r>
              <a:rPr lang="en-US" dirty="0"/>
              <a:t>= unvisited</a:t>
            </a:r>
          </a:p>
          <a:p>
            <a:pPr lvl="2"/>
            <a:r>
              <a:rPr lang="en-US" dirty="0"/>
              <a:t>Gray = in the </a:t>
            </a:r>
            <a:r>
              <a:rPr lang="en-US" dirty="0" smtClean="0"/>
              <a:t>queue or being processed now</a:t>
            </a:r>
            <a:endParaRPr lang="en-US" dirty="0"/>
          </a:p>
          <a:p>
            <a:pPr lvl="2"/>
            <a:r>
              <a:rPr lang="en-US" dirty="0"/>
              <a:t>Black = </a:t>
            </a:r>
            <a:r>
              <a:rPr lang="en-US" dirty="0" err="1"/>
              <a:t>finshed</a:t>
            </a:r>
            <a:r>
              <a:rPr lang="en-US" dirty="0"/>
              <a:t> </a:t>
            </a:r>
            <a:r>
              <a:rPr lang="en-US" dirty="0" smtClean="0"/>
              <a:t>processing</a:t>
            </a:r>
            <a:endParaRPr lang="en-US" dirty="0"/>
          </a:p>
          <a:p>
            <a:pPr lvl="1"/>
            <a:r>
              <a:rPr lang="en-US" dirty="0" smtClean="0"/>
              <a:t>Stored in color[node]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graphs are connected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actual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BFS(start)</a:t>
                </a:r>
                <a:br>
                  <a:rPr lang="en-US" dirty="0" smtClean="0"/>
                </a:br>
                <a:r>
                  <a:rPr lang="en-US" dirty="0" smtClean="0"/>
                  <a:t>   for each vertex v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 err="1" smtClean="0"/>
                  <a:t>pred</a:t>
                </a:r>
                <a:r>
                  <a:rPr lang="en-US" dirty="0" smtClean="0"/>
                  <a:t>[v] = -1</a:t>
                </a:r>
                <a:br>
                  <a:rPr lang="en-US" dirty="0" smtClean="0"/>
                </a:br>
                <a:r>
                  <a:rPr lang="en-US" dirty="0" smtClean="0"/>
                  <a:t>     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[v]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color[v] = white</a:t>
                </a:r>
                <a:br>
                  <a:rPr lang="en-US" dirty="0" smtClean="0"/>
                </a:br>
                <a:r>
                  <a:rPr lang="en-US" dirty="0" smtClean="0"/>
                  <a:t>   color[start] = gray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n-US" dirty="0" err="1" smtClean="0"/>
                  <a:t>dist</a:t>
                </a:r>
                <a:r>
                  <a:rPr lang="en-US" dirty="0" smtClean="0"/>
                  <a:t>[start] = 0</a:t>
                </a:r>
                <a:br>
                  <a:rPr lang="en-US" dirty="0" smtClean="0"/>
                </a:br>
                <a:r>
                  <a:rPr lang="en-US" dirty="0" smtClean="0"/>
                  <a:t>   Q = empty queue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enqueue</a:t>
                </a:r>
                <a:r>
                  <a:rPr lang="en-US" dirty="0" smtClean="0"/>
                  <a:t>(Q, start)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while Q not empty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u = head of Q</a:t>
            </a:r>
            <a:br>
              <a:rPr lang="en-US" dirty="0" smtClean="0"/>
            </a:br>
            <a:r>
              <a:rPr lang="en-US" dirty="0" smtClean="0"/>
              <a:t>      for each neighbor v of u</a:t>
            </a:r>
            <a:br>
              <a:rPr lang="en-US" dirty="0" smtClean="0"/>
            </a:br>
            <a:r>
              <a:rPr lang="en-US" dirty="0" smtClean="0"/>
              <a:t>         if color[v] = white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dist</a:t>
            </a:r>
            <a:r>
              <a:rPr lang="en-US" dirty="0" smtClean="0"/>
              <a:t>[v] = </a:t>
            </a:r>
            <a:r>
              <a:rPr lang="en-US" dirty="0" err="1" smtClean="0"/>
              <a:t>dist</a:t>
            </a:r>
            <a:r>
              <a:rPr lang="en-US" dirty="0" smtClean="0"/>
              <a:t>[u]+1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err="1" smtClean="0"/>
              <a:t>pred</a:t>
            </a:r>
            <a:r>
              <a:rPr lang="en-US" dirty="0" smtClean="0"/>
              <a:t>[v] = u</a:t>
            </a:r>
            <a:br>
              <a:rPr lang="en-US" dirty="0" smtClean="0"/>
            </a:br>
            <a:r>
              <a:rPr lang="en-US" dirty="0" smtClean="0"/>
              <a:t>             color[v] = gray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(v)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color[u] = black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19600" y="1905000"/>
            <a:ext cx="0" cy="3352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657600" y="5257800"/>
            <a:ext cx="76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9600" y="1905000"/>
            <a:ext cx="457200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DepthFirst</a:t>
            </a:r>
            <a:r>
              <a:rPr lang="en-US" dirty="0"/>
              <a:t>(node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child c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DepthFirst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Again, this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doesn’t quite work</a:t>
            </a:r>
          </a:p>
          <a:p>
            <a:pPr lvl="1"/>
            <a:r>
              <a:rPr lang="en-US" dirty="0" smtClean="0"/>
              <a:t>No children per se</a:t>
            </a:r>
          </a:p>
          <a:p>
            <a:pPr lvl="1"/>
            <a:r>
              <a:rPr lang="en-US" dirty="0" smtClean="0"/>
              <a:t>Need to keep from re-visiting nodes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486400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410134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876645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733579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638734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6733579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00600" cy="3962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/>
              <a:t>(node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mark node visited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unvisited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neighbor</a:t>
            </a:r>
            <a:r>
              <a:rPr lang="en-US" dirty="0" smtClean="0"/>
              <a:t>, c,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DepthFirst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fix it by keeping track of what nodes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already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been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visited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486400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410134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876645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733579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638734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6733579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00600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/>
              <a:t>(node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mark node visited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unvisited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neighbor</a:t>
            </a:r>
            <a:r>
              <a:rPr lang="en-US" dirty="0" smtClean="0"/>
              <a:t>, c,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DepthFirst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However, in practice, one of the things DFS is most often used for is analyzing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connectivity</a:t>
            </a:r>
            <a:r>
              <a:rPr lang="en-US" b="1" dirty="0" smtClean="0"/>
              <a:t> </a:t>
            </a:r>
            <a:r>
              <a:rPr lang="en-US" dirty="0" smtClean="0"/>
              <a:t>of a graph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486400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410134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876645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733579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7638734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6733579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800600" cy="3962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/>
              <a:t>(node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mark node visited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unvisited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neighbor</a:t>
            </a:r>
            <a:r>
              <a:rPr lang="en-US" dirty="0" smtClean="0"/>
              <a:t>, c,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DepthFirst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 it’s often run on an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unconnected graph</a:t>
            </a:r>
          </a:p>
          <a:p>
            <a:r>
              <a:rPr lang="en-US" dirty="0" smtClean="0"/>
              <a:t>Which means that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 every node will be visited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952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DepthFirst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for each node in graph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if node not visited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DFSVisit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DFSVisit</a:t>
            </a:r>
            <a:r>
              <a:rPr lang="en-US" dirty="0" smtClean="0"/>
              <a:t>(node)</a:t>
            </a:r>
            <a:br>
              <a:rPr lang="en-US" dirty="0" smtClean="0"/>
            </a:br>
            <a:r>
              <a:rPr lang="en-US" dirty="0" smtClean="0"/>
              <a:t>   mark node visited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foreach</a:t>
            </a:r>
            <a:r>
              <a:rPr lang="en-US" dirty="0" smtClean="0"/>
              <a:t> unvisited</a:t>
            </a:r>
            <a:br>
              <a:rPr lang="en-US" dirty="0" smtClean="0"/>
            </a:br>
            <a:r>
              <a:rPr lang="en-US" dirty="0" smtClean="0"/>
              <a:t>                  neighbor, c, of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 we modify it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run it on every node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59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dirty="0" err="1" smtClean="0">
                <a:solidFill>
                  <a:schemeClr val="tx1"/>
                </a:solidFill>
              </a:rPr>
              <a:t>DepthFirst</a:t>
            </a:r>
            <a:r>
              <a:rPr lang="en-US" sz="2600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  for each node in graph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if node not visited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            </a:t>
            </a:r>
            <a:r>
              <a:rPr lang="en-US" sz="2600" dirty="0" err="1" smtClean="0">
                <a:solidFill>
                  <a:schemeClr val="tx1"/>
                </a:solidFill>
              </a:rPr>
              <a:t>DFSVisit</a:t>
            </a:r>
            <a:r>
              <a:rPr lang="en-US" sz="2600" dirty="0" smtClean="0">
                <a:solidFill>
                  <a:schemeClr val="tx1"/>
                </a:solidFill>
              </a:rPr>
              <a:t>(node)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err="1" smtClean="0"/>
              <a:t>DFSVisit</a:t>
            </a:r>
            <a:r>
              <a:rPr lang="en-US" sz="2600" dirty="0" smtClean="0"/>
              <a:t>(node)</a:t>
            </a:r>
            <a:br>
              <a:rPr lang="en-US" sz="2600" dirty="0" smtClean="0"/>
            </a:br>
            <a:r>
              <a:rPr lang="en-US" sz="2600" dirty="0" smtClean="0"/>
              <a:t>   mark node visited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smtClean="0"/>
              <a:t>   for each unvisited neighbor 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600" dirty="0" smtClean="0"/>
              <a:t>      </a:t>
            </a:r>
            <a:r>
              <a:rPr lang="en-US" sz="2600" dirty="0" err="1" smtClean="0"/>
              <a:t>DFSVisit</a:t>
            </a:r>
            <a:r>
              <a:rPr lang="en-US" sz="2600" dirty="0" smtClean="0"/>
              <a:t>(c)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Call Stack: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DepthFirst</a:t>
            </a:r>
            <a:r>
              <a:rPr lang="en-US" dirty="0" smtClean="0"/>
              <a:t>()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59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  for each node in graph</a:t>
            </a:r>
            <a:br>
              <a:rPr lang="en-US" sz="2400" dirty="0" smtClean="0"/>
            </a:br>
            <a:r>
              <a:rPr lang="en-US" sz="2400" dirty="0" smtClean="0"/>
              <a:t>        if node not visited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  <a:br>
              <a:rPr lang="en-US" sz="2400" dirty="0" smtClean="0"/>
            </a:br>
            <a:r>
              <a:rPr lang="en-US" sz="2400" dirty="0" smtClean="0"/>
              <a:t>   mark node visited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  for each unvisited neighbor 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Call Stack:</a:t>
            </a:r>
          </a:p>
          <a:p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DFSVisit</a:t>
            </a:r>
            <a:r>
              <a:rPr lang="en-US" sz="2400" dirty="0" smtClean="0"/>
              <a:t>(1)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59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  for each node in graph</a:t>
            </a:r>
            <a:br>
              <a:rPr lang="en-US" sz="2400" dirty="0" smtClean="0"/>
            </a:br>
            <a:r>
              <a:rPr lang="en-US" sz="2400" dirty="0" smtClean="0"/>
              <a:t>        if node not visited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  <a:br>
              <a:rPr lang="en-US" sz="2400" dirty="0" smtClean="0"/>
            </a:br>
            <a:r>
              <a:rPr lang="en-US" sz="2400" dirty="0" smtClean="0"/>
              <a:t>   mark node visited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  for each unvisited neighbor, 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(c)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Call Stack: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DFSVisit</a:t>
            </a:r>
            <a:r>
              <a:rPr lang="en-US" sz="2400" dirty="0" smtClean="0"/>
              <a:t>(1)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DFSVisit</a:t>
            </a:r>
            <a:r>
              <a:rPr lang="en-US" sz="2400" dirty="0" smtClean="0"/>
              <a:t>(2)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(3)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graphs are connected</a:t>
            </a:r>
          </a:p>
          <a:p>
            <a:endParaRPr lang="en-US" dirty="0"/>
          </a:p>
          <a:p>
            <a:r>
              <a:rPr lang="en-US" dirty="0" smtClean="0"/>
              <a:t>The connected components of a graph of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largest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subgraphs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the graph you can form that are themselves connected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(3)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(9)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(3)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(9)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(8)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(3)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(9)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(3)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(4)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(2)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(4)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path that starts and ends with the same vertex</a:t>
            </a:r>
          </a:p>
          <a:p>
            <a:pPr lvl="1"/>
            <a:r>
              <a:rPr lang="en-US" dirty="0" smtClean="0"/>
              <a:t>(Okay, I know we said paths can’t repeat the same vertex, but we’ll allow the first and the last to be the same)</a:t>
            </a:r>
          </a:p>
          <a:p>
            <a:pPr lvl="1"/>
            <a:endParaRPr lang="en-US" dirty="0"/>
          </a:p>
          <a:p>
            <a:r>
              <a:rPr lang="en-US" dirty="0" smtClean="0"/>
              <a:t>A graph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cyclic</a:t>
            </a:r>
            <a:r>
              <a:rPr lang="en-US" b="1" dirty="0" smtClean="0"/>
              <a:t> </a:t>
            </a:r>
            <a:r>
              <a:rPr lang="en-US" dirty="0" smtClean="0"/>
              <a:t>if it contains at least one cycle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5"/>
            <a:endCxn id="9" idx="1"/>
          </p:cNvCxnSpPr>
          <p:nvPr/>
        </p:nvCxnSpPr>
        <p:spPr>
          <a:xfrm>
            <a:off x="6238911" y="3466467"/>
            <a:ext cx="742489" cy="867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(6)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(6)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(11)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(6)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(7)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(5)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r>
              <a:rPr lang="en-US" sz="1800" dirty="0" err="1" smtClean="0"/>
              <a:t>DFSVisit</a:t>
            </a:r>
            <a:r>
              <a:rPr lang="en-US" sz="1800" dirty="0" smtClean="0"/>
              <a:t>(12)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 path that starts and ends with the same vertex</a:t>
            </a:r>
          </a:p>
          <a:p>
            <a:pPr lvl="1"/>
            <a:r>
              <a:rPr lang="en-US" dirty="0" smtClean="0"/>
              <a:t>(Okay, I know we said paths can’t repeat the same vertex, but we’ll allow the first and the last to be the same)</a:t>
            </a:r>
          </a:p>
          <a:p>
            <a:pPr lvl="1"/>
            <a:endParaRPr lang="en-US" dirty="0"/>
          </a:p>
          <a:p>
            <a:r>
              <a:rPr lang="en-US" dirty="0" smtClean="0"/>
              <a:t>A graph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cyclic</a:t>
            </a:r>
            <a:r>
              <a:rPr lang="en-US" b="1" dirty="0" smtClean="0"/>
              <a:t> </a:t>
            </a:r>
            <a:r>
              <a:rPr lang="en-US" dirty="0" smtClean="0"/>
              <a:t>if it contains at least one cycle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(This graph has 2 cycles)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5"/>
            <a:endCxn id="9" idx="1"/>
          </p:cNvCxnSpPr>
          <p:nvPr/>
        </p:nvCxnSpPr>
        <p:spPr>
          <a:xfrm>
            <a:off x="6238911" y="3466467"/>
            <a:ext cx="742489" cy="867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1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DepthFirst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for each node in graph</a:t>
            </a:r>
            <a:br>
              <a:rPr lang="en-US" sz="1800" dirty="0" smtClean="0"/>
            </a:br>
            <a:r>
              <a:rPr lang="en-US" sz="1800" dirty="0" smtClean="0"/>
              <a:t>        if node not visited</a:t>
            </a:r>
            <a:br>
              <a:rPr lang="en-US" sz="1800" dirty="0" smtClean="0"/>
            </a:br>
            <a:r>
              <a:rPr lang="en-US" sz="1800" dirty="0" smtClean="0"/>
              <a:t>      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DFSVisit</a:t>
            </a:r>
            <a:r>
              <a:rPr lang="en-US" sz="1800" dirty="0" smtClean="0"/>
              <a:t>(node)</a:t>
            </a:r>
            <a:br>
              <a:rPr lang="en-US" sz="1800" dirty="0" smtClean="0"/>
            </a:br>
            <a:r>
              <a:rPr lang="en-US" sz="1800" dirty="0" smtClean="0"/>
              <a:t>   mark node visited</a:t>
            </a:r>
          </a:p>
          <a:p>
            <a:pPr marL="0" indent="0">
              <a:buNone/>
            </a:pPr>
            <a:r>
              <a:rPr lang="en-US" sz="1800" dirty="0" smtClean="0"/>
              <a:t>   for each unvisited neighbor, c, of node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DFSVisit</a:t>
            </a:r>
            <a:r>
              <a:rPr lang="en-US" sz="1800" dirty="0" smtClean="0"/>
              <a:t>(c)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Call Stack:</a:t>
            </a:r>
          </a:p>
          <a:p>
            <a:r>
              <a:rPr lang="en-US" sz="1800" dirty="0" smtClean="0"/>
              <a:t>Done!</a:t>
            </a:r>
          </a:p>
        </p:txBody>
      </p:sp>
      <p:sp>
        <p:nvSpPr>
          <p:cNvPr id="5" name="Oval 4"/>
          <p:cNvSpPr/>
          <p:nvPr/>
        </p:nvSpPr>
        <p:spPr>
          <a:xfrm>
            <a:off x="63433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7150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74101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9770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596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719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78003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69621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61052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67335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43334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6571934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1"/>
            <a:endCxn id="15" idx="6"/>
          </p:cNvCxnSpPr>
          <p:nvPr/>
        </p:nvCxnSpPr>
        <p:spPr>
          <a:xfrm flipH="1" flipV="1">
            <a:off x="6800534" y="1593291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991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4389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7"/>
            <a:endCxn id="25" idx="3"/>
          </p:cNvCxnSpPr>
          <p:nvPr/>
        </p:nvCxnSpPr>
        <p:spPr>
          <a:xfrm flipV="1">
            <a:off x="68291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  <a:endCxn id="26" idx="1"/>
          </p:cNvCxnSpPr>
          <p:nvPr/>
        </p:nvCxnSpPr>
        <p:spPr>
          <a:xfrm>
            <a:off x="61052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25" idx="1"/>
          </p:cNvCxnSpPr>
          <p:nvPr/>
        </p:nvCxnSpPr>
        <p:spPr>
          <a:xfrm>
            <a:off x="68005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436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Arrow Connector 42"/>
          <p:cNvCxnSpPr>
            <a:stCxn id="10" idx="1"/>
            <a:endCxn id="42" idx="5"/>
          </p:cNvCxnSpPr>
          <p:nvPr/>
        </p:nvCxnSpPr>
        <p:spPr>
          <a:xfrm flipH="1" flipV="1">
            <a:off x="63338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2" idx="6"/>
          </p:cNvCxnSpPr>
          <p:nvPr/>
        </p:nvCxnSpPr>
        <p:spPr>
          <a:xfrm flipH="1">
            <a:off x="64008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693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54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311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</a:t>
            </a:r>
            <a:br>
              <a:rPr lang="en-US" dirty="0" smtClean="0"/>
            </a:br>
            <a:r>
              <a:rPr lang="en-US" sz="3600" dirty="0" smtClean="0"/>
              <a:t>how many times are these lines run?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for each node in graph</a:t>
            </a:r>
            <a:br>
              <a:rPr lang="en-US" sz="2400" dirty="0" smtClean="0"/>
            </a:br>
            <a:r>
              <a:rPr lang="en-US" sz="2400" dirty="0" smtClean="0"/>
              <a:t>        if node not visited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  <a:br>
              <a:rPr lang="en-US" sz="2400" dirty="0" smtClean="0"/>
            </a:br>
            <a:r>
              <a:rPr lang="en-US" sz="2400" dirty="0" smtClean="0"/>
              <a:t>   mark node visited</a:t>
            </a:r>
          </a:p>
          <a:p>
            <a:pPr marL="0" indent="0">
              <a:buNone/>
            </a:pPr>
            <a:r>
              <a:rPr lang="en-US" sz="2400" dirty="0" smtClean="0"/>
              <a:t>   for each neighbor, c, of node</a:t>
            </a:r>
            <a:br>
              <a:rPr lang="en-US" sz="2400" dirty="0" smtClean="0"/>
            </a:br>
            <a:r>
              <a:rPr lang="en-US" sz="2400" dirty="0" smtClean="0"/>
              <a:t>      if c not visited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(c)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2895600"/>
            <a:ext cx="0" cy="3048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67400" y="4110335"/>
            <a:ext cx="0" cy="304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67400" y="4872335"/>
            <a:ext cx="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67400" y="53340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for each node in graph</a:t>
            </a:r>
            <a:br>
              <a:rPr lang="en-US" sz="2400" dirty="0" smtClean="0"/>
            </a:br>
            <a:r>
              <a:rPr lang="en-US" sz="2400" dirty="0" smtClean="0"/>
              <a:t>        if node not visited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  <a:br>
              <a:rPr lang="en-US" sz="2400" dirty="0" smtClean="0"/>
            </a:br>
            <a:r>
              <a:rPr lang="en-US" sz="2400" dirty="0" smtClean="0"/>
              <a:t>   mark node visited</a:t>
            </a:r>
          </a:p>
          <a:p>
            <a:pPr marL="0" indent="0">
              <a:buNone/>
            </a:pPr>
            <a:r>
              <a:rPr lang="en-US" sz="2400" dirty="0" smtClean="0"/>
              <a:t>   for each neighbor, c, of node</a:t>
            </a:r>
            <a:br>
              <a:rPr lang="en-US" sz="2400" dirty="0" smtClean="0"/>
            </a:br>
            <a:r>
              <a:rPr lang="en-US" sz="2400" dirty="0" smtClean="0"/>
              <a:t>      if c not visited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(c)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2895600"/>
            <a:ext cx="0" cy="3048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819400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Once per vertex</a:t>
            </a:r>
            <a:endParaRPr lang="en-US" sz="2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67400" y="4110335"/>
            <a:ext cx="0" cy="304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72200" y="4034135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Once per vertex</a:t>
            </a:r>
            <a:endParaRPr lang="en-US" sz="2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867400" y="4872335"/>
            <a:ext cx="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72200" y="4796135"/>
            <a:ext cx="200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Once per edge</a:t>
            </a:r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867400" y="53340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2200" y="5257800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Once per vertex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0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for each node in graph</a:t>
            </a:r>
            <a:br>
              <a:rPr lang="en-US" sz="2400" dirty="0" smtClean="0"/>
            </a:br>
            <a:r>
              <a:rPr lang="en-US" sz="2400" dirty="0" smtClean="0"/>
              <a:t>        if node not visited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  <a:br>
              <a:rPr lang="en-US" sz="2400" dirty="0" smtClean="0"/>
            </a:br>
            <a:r>
              <a:rPr lang="en-US" sz="2400" dirty="0" smtClean="0"/>
              <a:t>   mark node visited</a:t>
            </a:r>
          </a:p>
          <a:p>
            <a:pPr marL="0" indent="0">
              <a:buNone/>
            </a:pPr>
            <a:r>
              <a:rPr lang="en-US" sz="2400" dirty="0" smtClean="0"/>
              <a:t>   for each neighbor, c, of node</a:t>
            </a:r>
            <a:br>
              <a:rPr lang="en-US" sz="2400" dirty="0" smtClean="0"/>
            </a:br>
            <a:r>
              <a:rPr lang="en-US" sz="2400" dirty="0" smtClean="0"/>
              <a:t>      if c not visited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(c)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2895600"/>
            <a:ext cx="0" cy="3048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72200" y="2819400"/>
                <a:ext cx="928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𝑉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19400"/>
                <a:ext cx="928075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667" r="-13158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5867400" y="4110335"/>
            <a:ext cx="0" cy="304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72200" y="4034135"/>
                <a:ext cx="928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𝑉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34135"/>
                <a:ext cx="928075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5867400" y="4872335"/>
            <a:ext cx="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72200" y="4796135"/>
                <a:ext cx="930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𝐸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96135"/>
                <a:ext cx="930383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867400" y="53340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72200" y="5257800"/>
                <a:ext cx="928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𝑉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57800"/>
                <a:ext cx="928075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667" r="-13158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4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Analysis: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DepthFirst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for each node in graph</a:t>
            </a:r>
            <a:br>
              <a:rPr lang="en-US" sz="2400" dirty="0" smtClean="0"/>
            </a:br>
            <a:r>
              <a:rPr lang="en-US" sz="2400" dirty="0" smtClean="0"/>
              <a:t>        if node not visited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DFSVisit</a:t>
            </a:r>
            <a:r>
              <a:rPr lang="en-US" sz="2400" dirty="0" smtClean="0"/>
              <a:t>(node)</a:t>
            </a:r>
            <a:br>
              <a:rPr lang="en-US" sz="2400" dirty="0" smtClean="0"/>
            </a:br>
            <a:r>
              <a:rPr lang="en-US" sz="2400" dirty="0" smtClean="0"/>
              <a:t>   mark node visited</a:t>
            </a:r>
          </a:p>
          <a:p>
            <a:pPr marL="0" indent="0">
              <a:buNone/>
            </a:pPr>
            <a:r>
              <a:rPr lang="en-US" sz="2400" dirty="0" smtClean="0"/>
              <a:t>   for each neighbor, c, of node</a:t>
            </a:r>
            <a:br>
              <a:rPr lang="en-US" sz="2400" dirty="0" smtClean="0"/>
            </a:br>
            <a:r>
              <a:rPr lang="en-US" sz="2400" dirty="0" smtClean="0"/>
              <a:t>      if c not visited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DFSVisit</a:t>
            </a:r>
            <a:r>
              <a:rPr lang="en-US" sz="2400" dirty="0" smtClean="0"/>
              <a:t>(c)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2895600"/>
            <a:ext cx="0" cy="3048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72200" y="2819400"/>
                <a:ext cx="928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𝑉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19400"/>
                <a:ext cx="928075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13158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5867400" y="4110335"/>
            <a:ext cx="0" cy="304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72200" y="4034135"/>
                <a:ext cx="928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𝑉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34135"/>
                <a:ext cx="928075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5867400" y="4872335"/>
            <a:ext cx="0" cy="304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72200" y="4796135"/>
                <a:ext cx="9303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𝐸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96135"/>
                <a:ext cx="930383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867400" y="53340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72200" y="5257800"/>
                <a:ext cx="928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𝑉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57800"/>
                <a:ext cx="928075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13158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component = 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component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component++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node.component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c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component = 0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(node, component)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dirty="0" err="1" smtClean="0"/>
              <a:t>node.component</a:t>
            </a:r>
            <a:r>
              <a:rPr lang="en-US" b="1" dirty="0" smtClean="0"/>
              <a:t> = 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graph in which any pair of nodes has exactly one path between them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9" idx="7"/>
          </p:cNvCxnSpPr>
          <p:nvPr/>
        </p:nvCxnSpPr>
        <p:spPr>
          <a:xfrm flipH="1">
            <a:off x="7304690" y="3537023"/>
            <a:ext cx="534665" cy="7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(n, c)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  <a:br>
              <a:rPr lang="en-US" b="1" dirty="0" smtClean="0"/>
            </a:br>
            <a:r>
              <a:rPr lang="en-US" b="1" dirty="0" smtClean="0"/>
              <a:t>   </a:t>
            </a:r>
            <a:r>
              <a:rPr lang="en-US" b="1" dirty="0" err="1" smtClean="0"/>
              <a:t>node.component</a:t>
            </a:r>
            <a:r>
              <a:rPr lang="en-US" b="1" dirty="0" smtClean="0"/>
              <a:t> = 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b="1" dirty="0" smtClean="0"/>
              <a:t>            component++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(node, component)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tree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 is an object</a:t>
            </a:r>
          </a:p>
          <a:p>
            <a:pPr lvl="1"/>
            <a:r>
              <a:rPr lang="en-US" dirty="0" smtClean="0"/>
              <a:t>(Red circles)</a:t>
            </a:r>
          </a:p>
          <a:p>
            <a:endParaRPr lang="en-US" dirty="0" smtClean="0"/>
          </a:p>
          <a:p>
            <a:r>
              <a:rPr lang="en-US" dirty="0" smtClean="0"/>
              <a:t>Each node object contains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</a:p>
          <a:p>
            <a:pPr lvl="2"/>
            <a:r>
              <a:rPr lang="en-US" dirty="0" smtClean="0"/>
              <a:t>(Upward arrows)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children</a:t>
            </a:r>
          </a:p>
          <a:p>
            <a:pPr lvl="2"/>
            <a:r>
              <a:rPr lang="en-US" dirty="0" smtClean="0"/>
              <a:t>(Grey boxes)</a:t>
            </a:r>
          </a:p>
          <a:p>
            <a:pPr lvl="2"/>
            <a:r>
              <a:rPr lang="en-US" dirty="0" smtClean="0"/>
              <a:t>linked list, array, whatever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Anything else </a:t>
            </a:r>
            <a:r>
              <a:rPr lang="en-US" dirty="0" smtClean="0"/>
              <a:t>you want to remember about the node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61" idx="0"/>
          </p:cNvCxnSpPr>
          <p:nvPr/>
        </p:nvCxnSpPr>
        <p:spPr>
          <a:xfrm rot="10800000" flipV="1">
            <a:off x="5635336" y="2057400"/>
            <a:ext cx="160020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5" idx="3"/>
          </p:cNvCxnSpPr>
          <p:nvPr/>
        </p:nvCxnSpPr>
        <p:spPr>
          <a:xfrm flipV="1">
            <a:off x="6587836" y="2192104"/>
            <a:ext cx="703496" cy="13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5" idx="5"/>
          </p:cNvCxnSpPr>
          <p:nvPr/>
        </p:nvCxnSpPr>
        <p:spPr>
          <a:xfrm flipH="1" flipV="1">
            <a:off x="7560740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10" idx="3"/>
          </p:cNvCxnSpPr>
          <p:nvPr/>
        </p:nvCxnSpPr>
        <p:spPr>
          <a:xfrm flipV="1">
            <a:off x="6044046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10" idx="5"/>
          </p:cNvCxnSpPr>
          <p:nvPr/>
        </p:nvCxnSpPr>
        <p:spPr>
          <a:xfrm flipH="1" flipV="1">
            <a:off x="6722540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0"/>
            <a:endCxn id="9" idx="4"/>
          </p:cNvCxnSpPr>
          <p:nvPr/>
        </p:nvCxnSpPr>
        <p:spPr>
          <a:xfrm flipH="1" flipV="1">
            <a:off x="8111836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  <a:endCxn id="78" idx="0"/>
          </p:cNvCxnSpPr>
          <p:nvPr/>
        </p:nvCxnSpPr>
        <p:spPr>
          <a:xfrm rot="10800000" flipV="1">
            <a:off x="5579540" y="3737264"/>
            <a:ext cx="817797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87" idx="0"/>
          </p:cNvCxnSpPr>
          <p:nvPr/>
        </p:nvCxnSpPr>
        <p:spPr>
          <a:xfrm rot="10800000" flipV="1">
            <a:off x="7432316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1336" y="2558534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list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29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877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5940136" y="2895600"/>
            <a:ext cx="2036996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</p:cNvCxnSpPr>
          <p:nvPr/>
        </p:nvCxnSpPr>
        <p:spPr>
          <a:xfrm>
            <a:off x="5635336" y="2895600"/>
            <a:ext cx="85067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11336" y="4375666"/>
            <a:ext cx="107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lists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4271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319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Elbow Connector 79"/>
          <p:cNvCxnSpPr>
            <a:stCxn id="79" idx="2"/>
            <a:endCxn id="7" idx="1"/>
          </p:cNvCxnSpPr>
          <p:nvPr/>
        </p:nvCxnSpPr>
        <p:spPr>
          <a:xfrm>
            <a:off x="5884339" y="4712732"/>
            <a:ext cx="1116048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1"/>
          </p:cNvCxnSpPr>
          <p:nvPr/>
        </p:nvCxnSpPr>
        <p:spPr>
          <a:xfrm>
            <a:off x="5579539" y="4712732"/>
            <a:ext cx="329803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79915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1"/>
          </p:cNvCxnSpPr>
          <p:nvPr/>
        </p:nvCxnSpPr>
        <p:spPr>
          <a:xfrm>
            <a:off x="7432315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b="1" dirty="0" smtClean="0"/>
              <a:t>            component++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b="1" dirty="0"/>
              <a:t>            </a:t>
            </a:r>
            <a:r>
              <a:rPr lang="en-US" b="1" dirty="0" err="1" smtClean="0"/>
              <a:t>LCCVisit</a:t>
            </a:r>
            <a:r>
              <a:rPr lang="en-US" b="1" dirty="0" smtClean="0"/>
              <a:t>(node, component)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connected component analysis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LabelConnectedComponents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component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 smtClean="0"/>
              <a:t>LCCVisit</a:t>
            </a:r>
            <a:r>
              <a:rPr lang="en-US" dirty="0" smtClean="0"/>
              <a:t>(node, component)</a:t>
            </a:r>
            <a:br>
              <a:rPr lang="en-US" dirty="0" smtClean="0"/>
            </a:br>
            <a:r>
              <a:rPr lang="en-US" dirty="0" smtClean="0"/>
              <a:t>            component++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LCCVisit</a:t>
            </a:r>
            <a:r>
              <a:rPr lang="en-US" dirty="0" smtClean="0"/>
              <a:t>(node, c)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node.component</a:t>
            </a:r>
            <a:r>
              <a:rPr lang="en-US" dirty="0" smtClean="0"/>
              <a:t> =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</a:t>
            </a:r>
            <a:r>
              <a:rPr lang="en-US" dirty="0" smtClean="0"/>
              <a:t>unvisited</a:t>
            </a:r>
            <a:br>
              <a:rPr lang="en-US" dirty="0" smtClean="0"/>
            </a:br>
            <a:r>
              <a:rPr lang="en-US" dirty="0" smtClean="0"/>
              <a:t>                neighbor</a:t>
            </a:r>
            <a:r>
              <a:rPr lang="en-US" dirty="0"/>
              <a:t>, </a:t>
            </a:r>
            <a:r>
              <a:rPr lang="en-US" dirty="0" smtClean="0"/>
              <a:t>n, </a:t>
            </a:r>
            <a:r>
              <a:rPr lang="en-US" dirty="0"/>
              <a:t>of node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LCCVisit</a:t>
            </a:r>
            <a:r>
              <a:rPr lang="en-US" dirty="0" smtClean="0"/>
              <a:t>(n, 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67322" y="28103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5738988" y="354838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2277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8001000" y="220257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80772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63895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1" idx="5"/>
            <a:endCxn id="33" idx="1"/>
          </p:cNvCxnSpPr>
          <p:nvPr/>
        </p:nvCxnSpPr>
        <p:spPr>
          <a:xfrm>
            <a:off x="76179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7"/>
            <a:endCxn id="31" idx="3"/>
          </p:cNvCxnSpPr>
          <p:nvPr/>
        </p:nvCxnSpPr>
        <p:spPr>
          <a:xfrm flipV="1">
            <a:off x="67797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7"/>
            <a:endCxn id="29" idx="3"/>
          </p:cNvCxnSpPr>
          <p:nvPr/>
        </p:nvCxnSpPr>
        <p:spPr>
          <a:xfrm flipV="1">
            <a:off x="6129233" y="3200619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7"/>
            <a:endCxn id="32" idx="3"/>
          </p:cNvCxnSpPr>
          <p:nvPr/>
        </p:nvCxnSpPr>
        <p:spPr>
          <a:xfrm flipV="1">
            <a:off x="6757567" y="2592819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367322" y="1594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39" idx="4"/>
            <a:endCxn id="29" idx="0"/>
          </p:cNvCxnSpPr>
          <p:nvPr/>
        </p:nvCxnSpPr>
        <p:spPr>
          <a:xfrm>
            <a:off x="6595922" y="2051975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1"/>
            <a:endCxn id="39" idx="6"/>
          </p:cNvCxnSpPr>
          <p:nvPr/>
        </p:nvCxnSpPr>
        <p:spPr>
          <a:xfrm flipH="1" flipV="1">
            <a:off x="6824522" y="1823375"/>
            <a:ext cx="1243433" cy="446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223088" y="3506684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6462888" y="42672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7"/>
            <a:endCxn id="42" idx="3"/>
          </p:cNvCxnSpPr>
          <p:nvPr/>
        </p:nvCxnSpPr>
        <p:spPr>
          <a:xfrm flipV="1">
            <a:off x="6853133" y="3896929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43" idx="1"/>
          </p:cNvCxnSpPr>
          <p:nvPr/>
        </p:nvCxnSpPr>
        <p:spPr>
          <a:xfrm>
            <a:off x="6129233" y="3938630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6"/>
            <a:endCxn id="42" idx="1"/>
          </p:cNvCxnSpPr>
          <p:nvPr/>
        </p:nvCxnSpPr>
        <p:spPr>
          <a:xfrm>
            <a:off x="6824522" y="3038974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61177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34" idx="1"/>
            <a:endCxn id="47" idx="5"/>
          </p:cNvCxnSpPr>
          <p:nvPr/>
        </p:nvCxnSpPr>
        <p:spPr>
          <a:xfrm flipH="1" flipV="1">
            <a:off x="6151422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2"/>
            <a:endCxn id="47" idx="6"/>
          </p:cNvCxnSpPr>
          <p:nvPr/>
        </p:nvCxnSpPr>
        <p:spPr>
          <a:xfrm flipH="1">
            <a:off x="6218377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6973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22977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48773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9114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722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8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62613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86368" y="3506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848600" y="1871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57282" y="4636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960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489514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775514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5455" y="565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connected, directed acyclic graph (DAG)</a:t>
            </a:r>
          </a:p>
          <a:p>
            <a:r>
              <a:rPr lang="en-US" dirty="0" smtClean="0"/>
              <a:t>Find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ordering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the nodes such that for any nodes a, b</a:t>
            </a:r>
          </a:p>
          <a:p>
            <a:pPr lvl="1"/>
            <a:r>
              <a:rPr lang="en-US" dirty="0" smtClean="0"/>
              <a:t>If there is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edge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from a to b</a:t>
            </a:r>
          </a:p>
          <a:p>
            <a:pPr lvl="1"/>
            <a:r>
              <a:rPr lang="en-US" dirty="0" smtClean="0"/>
              <a:t>b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comes after </a:t>
            </a:r>
            <a:r>
              <a:rPr lang="en-US" dirty="0" smtClean="0"/>
              <a:t>a in the ordering</a:t>
            </a:r>
          </a:p>
          <a:p>
            <a:pPr lvl="1"/>
            <a:r>
              <a:rPr lang="en-US" dirty="0" smtClean="0"/>
              <a:t>Alternate version: b comes before a in the order</a:t>
            </a:r>
          </a:p>
          <a:p>
            <a:endParaRPr lang="en-US" dirty="0" smtClean="0"/>
          </a:p>
          <a:p>
            <a:r>
              <a:rPr lang="en-US" dirty="0" smtClean="0"/>
              <a:t>Useful for problems such as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scheduling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Make a graph of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dependencies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subtasks</a:t>
            </a:r>
          </a:p>
          <a:p>
            <a:pPr lvl="1"/>
            <a:r>
              <a:rPr lang="en-US" dirty="0" smtClean="0"/>
              <a:t>Topologically sort it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Essentially a fancy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post-order </a:t>
            </a:r>
            <a:r>
              <a:rPr lang="en-US" dirty="0" smtClean="0"/>
              <a:t>traversal</a:t>
            </a:r>
          </a:p>
          <a:p>
            <a:endParaRPr lang="en-US" dirty="0"/>
          </a:p>
          <a:p>
            <a:r>
              <a:rPr lang="en-US" dirty="0" smtClean="0"/>
              <a:t>Used to find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total orderings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partial orderings</a:t>
            </a:r>
          </a:p>
          <a:p>
            <a:endParaRPr lang="en-US" dirty="0"/>
          </a:p>
          <a:p>
            <a:r>
              <a:rPr lang="en-US" dirty="0" smtClean="0"/>
              <a:t>If you’ve used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make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program on </a:t>
            </a:r>
            <a:r>
              <a:rPr lang="en-US" dirty="0" err="1" smtClean="0"/>
              <a:t>linux</a:t>
            </a:r>
            <a:r>
              <a:rPr lang="en-US" dirty="0" smtClean="0"/>
              <a:t>, it’s essentially doing a topological sort to decide what order to compile things in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TopologicalSort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list = new empty list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TopologicalVisit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TopologicalVisit</a:t>
            </a:r>
            <a:r>
              <a:rPr lang="en-US" dirty="0" smtClean="0"/>
              <a:t>(node)</a:t>
            </a:r>
          </a:p>
          <a:p>
            <a:pPr marL="0" indent="0">
              <a:buNone/>
            </a:pPr>
            <a:r>
              <a:rPr lang="en-US" dirty="0" smtClean="0"/>
              <a:t>   for each node n with an</a:t>
            </a:r>
            <a:br>
              <a:rPr lang="en-US" dirty="0" smtClean="0"/>
            </a:br>
            <a:r>
              <a:rPr lang="en-US" dirty="0" smtClean="0"/>
              <a:t>           edge from node to n</a:t>
            </a:r>
          </a:p>
          <a:p>
            <a:pPr marL="0" indent="0">
              <a:buNone/>
            </a:pPr>
            <a:r>
              <a:rPr lang="en-US" dirty="0" smtClean="0"/>
              <a:t>           if n not visited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TopologicalVisit</a:t>
            </a:r>
            <a:r>
              <a:rPr lang="en-US" dirty="0" smtClean="0"/>
              <a:t>(n)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 smtClean="0"/>
              <a:t>   add node to list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0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&lt;empty&gt;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21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&lt;empty&gt;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5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Graphs don’t have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special properties of trees</a:t>
            </a:r>
          </a:p>
          <a:p>
            <a:pPr lvl="1"/>
            <a:r>
              <a:rPr lang="en-US" dirty="0" smtClean="0"/>
              <a:t>Graph doesn’t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So there aren’t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parent/child relationships 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61" idx="0"/>
          </p:cNvCxnSpPr>
          <p:nvPr/>
        </p:nvCxnSpPr>
        <p:spPr>
          <a:xfrm rot="10800000" flipV="1">
            <a:off x="5635336" y="2057400"/>
            <a:ext cx="160020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5" idx="3"/>
          </p:cNvCxnSpPr>
          <p:nvPr/>
        </p:nvCxnSpPr>
        <p:spPr>
          <a:xfrm flipV="1">
            <a:off x="6587836" y="2192104"/>
            <a:ext cx="703496" cy="13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5" idx="5"/>
          </p:cNvCxnSpPr>
          <p:nvPr/>
        </p:nvCxnSpPr>
        <p:spPr>
          <a:xfrm flipH="1" flipV="1">
            <a:off x="7560740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10" idx="3"/>
          </p:cNvCxnSpPr>
          <p:nvPr/>
        </p:nvCxnSpPr>
        <p:spPr>
          <a:xfrm flipV="1">
            <a:off x="6044046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10" idx="5"/>
          </p:cNvCxnSpPr>
          <p:nvPr/>
        </p:nvCxnSpPr>
        <p:spPr>
          <a:xfrm flipH="1" flipV="1">
            <a:off x="6722540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0"/>
            <a:endCxn id="9" idx="4"/>
          </p:cNvCxnSpPr>
          <p:nvPr/>
        </p:nvCxnSpPr>
        <p:spPr>
          <a:xfrm flipH="1" flipV="1">
            <a:off x="8111836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  <a:endCxn id="78" idx="0"/>
          </p:cNvCxnSpPr>
          <p:nvPr/>
        </p:nvCxnSpPr>
        <p:spPr>
          <a:xfrm rot="10800000" flipV="1">
            <a:off x="5579540" y="3737264"/>
            <a:ext cx="817797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87" idx="0"/>
          </p:cNvCxnSpPr>
          <p:nvPr/>
        </p:nvCxnSpPr>
        <p:spPr>
          <a:xfrm rot="10800000" flipV="1">
            <a:off x="7432316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1336" y="2558534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list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29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877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5940136" y="2895600"/>
            <a:ext cx="2036996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</p:cNvCxnSpPr>
          <p:nvPr/>
        </p:nvCxnSpPr>
        <p:spPr>
          <a:xfrm>
            <a:off x="5635336" y="2895600"/>
            <a:ext cx="85067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11336" y="4375666"/>
            <a:ext cx="107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lists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4271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319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Elbow Connector 79"/>
          <p:cNvCxnSpPr>
            <a:stCxn id="79" idx="2"/>
            <a:endCxn id="7" idx="1"/>
          </p:cNvCxnSpPr>
          <p:nvPr/>
        </p:nvCxnSpPr>
        <p:spPr>
          <a:xfrm>
            <a:off x="5884339" y="4712732"/>
            <a:ext cx="1116048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1"/>
          </p:cNvCxnSpPr>
          <p:nvPr/>
        </p:nvCxnSpPr>
        <p:spPr>
          <a:xfrm>
            <a:off x="5579539" y="4712732"/>
            <a:ext cx="329803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79915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1"/>
          </p:cNvCxnSpPr>
          <p:nvPr/>
        </p:nvCxnSpPr>
        <p:spPr>
          <a:xfrm>
            <a:off x="7432315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(chop)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&lt;empty&gt;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8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(chop)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642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&lt;empty&gt;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1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(chop)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(get)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2691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85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(chop)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70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get, chop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09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70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</a:t>
            </a:r>
            <a:r>
              <a:rPr lang="en-US" sz="3200" smtClean="0"/>
              <a:t>, chop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93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(whip)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70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</a:t>
            </a:r>
            <a:r>
              <a:rPr lang="en-US" sz="3200" smtClean="0"/>
              <a:t>, chop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5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(whip)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(crack)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3709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</a:t>
            </a:r>
            <a:r>
              <a:rPr lang="en-US" sz="3200" smtClean="0"/>
              <a:t>, chop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14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(whip)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(crack)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4768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get, chop, crack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56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(whip)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6096000"/>
            <a:ext cx="5784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get, chop, crack, whip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43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(mix)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5715000"/>
            <a:ext cx="58871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get, chop, crack, whip,</a:t>
            </a:r>
          </a:p>
          <a:p>
            <a:r>
              <a:rPr lang="en-US" sz="3200" dirty="0" smtClean="0"/>
              <a:t>                     mix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13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Graphs don’t have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special properties of trees</a:t>
            </a:r>
          </a:p>
          <a:p>
            <a:pPr lvl="1"/>
            <a:r>
              <a:rPr lang="en-US" dirty="0" smtClean="0"/>
              <a:t>Graph doesn’t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2"/>
            <a:r>
              <a:rPr lang="en-US" dirty="0" smtClean="0"/>
              <a:t>So there aren’t parent/child relationships </a:t>
            </a:r>
          </a:p>
          <a:p>
            <a:pPr lvl="2"/>
            <a:r>
              <a:rPr lang="en-US" dirty="0" smtClean="0"/>
              <a:t>Just “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adjacency</a:t>
            </a:r>
            <a:r>
              <a:rPr lang="en-US" dirty="0" smtClean="0"/>
              <a:t>” relationships, i.e. whether two nodes are connected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61" idx="0"/>
          </p:cNvCxnSpPr>
          <p:nvPr/>
        </p:nvCxnSpPr>
        <p:spPr>
          <a:xfrm rot="10800000" flipV="1">
            <a:off x="5635336" y="2057400"/>
            <a:ext cx="160020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5" idx="3"/>
          </p:cNvCxnSpPr>
          <p:nvPr/>
        </p:nvCxnSpPr>
        <p:spPr>
          <a:xfrm flipV="1">
            <a:off x="6587836" y="2192104"/>
            <a:ext cx="703496" cy="1354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5" idx="5"/>
          </p:cNvCxnSpPr>
          <p:nvPr/>
        </p:nvCxnSpPr>
        <p:spPr>
          <a:xfrm flipH="1" flipV="1">
            <a:off x="7560740" y="2192104"/>
            <a:ext cx="551096" cy="136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10" idx="3"/>
          </p:cNvCxnSpPr>
          <p:nvPr/>
        </p:nvCxnSpPr>
        <p:spPr>
          <a:xfrm flipV="1">
            <a:off x="6044046" y="3871968"/>
            <a:ext cx="409086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0"/>
            <a:endCxn id="10" idx="5"/>
          </p:cNvCxnSpPr>
          <p:nvPr/>
        </p:nvCxnSpPr>
        <p:spPr>
          <a:xfrm flipH="1" flipV="1">
            <a:off x="6722540" y="3871968"/>
            <a:ext cx="412551" cy="1614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0"/>
            <a:endCxn id="9" idx="4"/>
          </p:cNvCxnSpPr>
          <p:nvPr/>
        </p:nvCxnSpPr>
        <p:spPr>
          <a:xfrm flipH="1" flipV="1">
            <a:off x="8111836" y="3934691"/>
            <a:ext cx="3464" cy="1551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  <a:endCxn id="78" idx="0"/>
          </p:cNvCxnSpPr>
          <p:nvPr/>
        </p:nvCxnSpPr>
        <p:spPr>
          <a:xfrm rot="10800000" flipV="1">
            <a:off x="5579540" y="3737264"/>
            <a:ext cx="817797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87" idx="0"/>
          </p:cNvCxnSpPr>
          <p:nvPr/>
        </p:nvCxnSpPr>
        <p:spPr>
          <a:xfrm rot="10800000" flipV="1">
            <a:off x="7432316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829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877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5940136" y="2895600"/>
            <a:ext cx="2036996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</p:cNvCxnSpPr>
          <p:nvPr/>
        </p:nvCxnSpPr>
        <p:spPr>
          <a:xfrm>
            <a:off x="5635336" y="2895600"/>
            <a:ext cx="85067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271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319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Elbow Connector 79"/>
          <p:cNvCxnSpPr>
            <a:stCxn id="79" idx="2"/>
            <a:endCxn id="7" idx="1"/>
          </p:cNvCxnSpPr>
          <p:nvPr/>
        </p:nvCxnSpPr>
        <p:spPr>
          <a:xfrm>
            <a:off x="5884339" y="4712732"/>
            <a:ext cx="1116048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1"/>
          </p:cNvCxnSpPr>
          <p:nvPr/>
        </p:nvCxnSpPr>
        <p:spPr>
          <a:xfrm>
            <a:off x="5579539" y="4712732"/>
            <a:ext cx="329803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79915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1"/>
          </p:cNvCxnSpPr>
          <p:nvPr/>
        </p:nvCxnSpPr>
        <p:spPr>
          <a:xfrm>
            <a:off x="7432315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1336" y="2558534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11336" y="4375666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application:</a:t>
            </a:r>
            <a:br>
              <a:rPr lang="en-US" sz="3600" dirty="0" smtClean="0"/>
            </a:br>
            <a:r>
              <a:rPr lang="en-US" sz="3600" dirty="0" smtClean="0"/>
              <a:t>topological sort</a:t>
            </a:r>
            <a:endParaRPr lang="en-US" sz="3600" dirty="0"/>
          </a:p>
        </p:txBody>
      </p: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9102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TopologicalVist</a:t>
            </a:r>
            <a:r>
              <a:rPr lang="en-US" dirty="0" smtClean="0"/>
              <a:t>(cook)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4" name="Oval 63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72400" y="442884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934200" y="554002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9" idx="7"/>
            <a:endCxn id="66" idx="3"/>
          </p:cNvCxnSpPr>
          <p:nvPr/>
        </p:nvCxnSpPr>
        <p:spPr>
          <a:xfrm flipV="1">
            <a:off x="7324445" y="481909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7"/>
            <a:endCxn id="64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5"/>
            <a:endCxn id="67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8418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4"/>
            <a:endCxn id="64" idx="0"/>
          </p:cNvCxnSpPr>
          <p:nvPr/>
        </p:nvCxnSpPr>
        <p:spPr>
          <a:xfrm>
            <a:off x="6934200" y="1299001"/>
            <a:ext cx="0" cy="758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66" idx="0"/>
          </p:cNvCxnSpPr>
          <p:nvPr/>
        </p:nvCxnSpPr>
        <p:spPr>
          <a:xfrm>
            <a:off x="8001000" y="3603978"/>
            <a:ext cx="0" cy="82486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69" idx="1"/>
          </p:cNvCxnSpPr>
          <p:nvPr/>
        </p:nvCxnSpPr>
        <p:spPr>
          <a:xfrm>
            <a:off x="6077266" y="3533422"/>
            <a:ext cx="923889" cy="2073555"/>
          </a:xfrm>
          <a:prstGeom prst="straightConnector1">
            <a:avLst/>
          </a:prstGeom>
          <a:ln w="95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40753" y="65713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4445" y="2057400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 ingredients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2362200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</a:t>
            </a:r>
          </a:p>
          <a:p>
            <a:r>
              <a:rPr lang="en-US" dirty="0" smtClean="0"/>
              <a:t>veggies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2645" y="28194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97593" y="3817159"/>
            <a:ext cx="69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Crack</a:t>
            </a:r>
          </a:p>
          <a:p>
            <a:r>
              <a:rPr lang="en-US" dirty="0" smtClean="0"/>
              <a:t>eggs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7169" y="6096000"/>
            <a:ext cx="162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ingredients</a:t>
            </a:r>
          </a:p>
          <a:p>
            <a:r>
              <a:rPr lang="en-US" dirty="0"/>
              <a:t>f</a:t>
            </a:r>
            <a:r>
              <a:rPr lang="en-US" dirty="0" smtClean="0"/>
              <a:t>rom fridge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5715000"/>
            <a:ext cx="58871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 list: get, chop, crack, whip,</a:t>
            </a:r>
          </a:p>
          <a:p>
            <a:r>
              <a:rPr lang="en-US" sz="3200" dirty="0" smtClean="0"/>
              <a:t>                     mix, cook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84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turns out to be useful to keep track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when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nodes are accessed</a:t>
            </a:r>
          </a:p>
          <a:p>
            <a:endParaRPr lang="en-US" dirty="0"/>
          </a:p>
          <a:p>
            <a:r>
              <a:rPr lang="en-US" dirty="0" smtClean="0"/>
              <a:t>We keep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counter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variable that acts as a kind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clock</a:t>
            </a:r>
          </a:p>
          <a:p>
            <a:pPr lvl="1"/>
            <a:r>
              <a:rPr lang="en-US" dirty="0" smtClean="0"/>
              <a:t>Increment it every time we call </a:t>
            </a:r>
            <a:r>
              <a:rPr lang="en-US" dirty="0" err="1" smtClean="0"/>
              <a:t>DFSVisit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Record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the value of the counter every time we</a:t>
            </a:r>
          </a:p>
          <a:p>
            <a:pPr lvl="1"/>
            <a:r>
              <a:rPr lang="en-US" dirty="0" smtClean="0"/>
              <a:t>Start a call to </a:t>
            </a:r>
            <a:r>
              <a:rPr lang="en-US" dirty="0" err="1" smtClean="0"/>
              <a:t>DFSVisit</a:t>
            </a:r>
            <a:endParaRPr lang="en-US" dirty="0" smtClean="0"/>
          </a:p>
          <a:p>
            <a:pPr lvl="1"/>
            <a:r>
              <a:rPr lang="en-US" dirty="0" smtClean="0"/>
              <a:t>End a call to </a:t>
            </a:r>
            <a:r>
              <a:rPr lang="en-US" dirty="0" err="1" smtClean="0"/>
              <a:t>DFSVisit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as long as we’re at it, we’ll also keep track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predecessor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As with the fancy version of breadth-first search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time = 0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node.discovered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time++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c.predecessor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node.finished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time++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b="1" dirty="0" smtClean="0"/>
              <a:t>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DFSVisit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Informally,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graph</a:t>
            </a:r>
            <a:r>
              <a:rPr lang="en-US" b="1" dirty="0" smtClean="0"/>
              <a:t> </a:t>
            </a:r>
            <a:r>
              <a:rPr lang="en-US" dirty="0" smtClean="0"/>
              <a:t>is a network of objects connected by lines or arrows</a:t>
            </a:r>
          </a:p>
          <a:p>
            <a:endParaRPr lang="en-US" dirty="0"/>
          </a:p>
          <a:p>
            <a:r>
              <a:rPr lang="en-US" dirty="0" smtClean="0"/>
              <a:t>The objects are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vertices </a:t>
            </a:r>
            <a:r>
              <a:rPr lang="en-US" dirty="0" smtClean="0"/>
              <a:t>and the lines are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edges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Graphs don’t have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special properties of trees</a:t>
            </a:r>
          </a:p>
          <a:p>
            <a:pPr lvl="1"/>
            <a:r>
              <a:rPr lang="en-US" dirty="0" smtClean="0"/>
              <a:t>Graph doesn’t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Nodes don’t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61" idx="0"/>
          </p:cNvCxnSpPr>
          <p:nvPr/>
        </p:nvCxnSpPr>
        <p:spPr>
          <a:xfrm rot="10800000" flipV="1">
            <a:off x="5635336" y="2057400"/>
            <a:ext cx="1600200" cy="533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  <a:endCxn id="78" idx="0"/>
          </p:cNvCxnSpPr>
          <p:nvPr/>
        </p:nvCxnSpPr>
        <p:spPr>
          <a:xfrm rot="10800000" flipV="1">
            <a:off x="5579540" y="3737264"/>
            <a:ext cx="817797" cy="67066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87" idx="0"/>
          </p:cNvCxnSpPr>
          <p:nvPr/>
        </p:nvCxnSpPr>
        <p:spPr>
          <a:xfrm rot="10800000" flipV="1">
            <a:off x="7432316" y="3744190"/>
            <a:ext cx="489021" cy="66374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1336" y="2558534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29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787736" y="25908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5940136" y="2895600"/>
            <a:ext cx="2036996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</p:cNvCxnSpPr>
          <p:nvPr/>
        </p:nvCxnSpPr>
        <p:spPr>
          <a:xfrm>
            <a:off x="5635336" y="2895600"/>
            <a:ext cx="85067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11336" y="4375666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4271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31939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Elbow Connector 79"/>
          <p:cNvCxnSpPr>
            <a:stCxn id="79" idx="2"/>
            <a:endCxn id="7" idx="1"/>
          </p:cNvCxnSpPr>
          <p:nvPr/>
        </p:nvCxnSpPr>
        <p:spPr>
          <a:xfrm>
            <a:off x="5884339" y="4712732"/>
            <a:ext cx="1116048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1"/>
          </p:cNvCxnSpPr>
          <p:nvPr/>
        </p:nvCxnSpPr>
        <p:spPr>
          <a:xfrm>
            <a:off x="5579539" y="4712732"/>
            <a:ext cx="329803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79915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1"/>
          </p:cNvCxnSpPr>
          <p:nvPr/>
        </p:nvCxnSpPr>
        <p:spPr>
          <a:xfrm>
            <a:off x="7432315" y="4712732"/>
            <a:ext cx="548281" cy="8294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b="1" dirty="0" smtClean="0"/>
              <a:t>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DFSVisit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92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b="1" dirty="0" smtClean="0"/>
              <a:t>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7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DFSVisit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55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87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b="1" dirty="0" smtClean="0"/>
              <a:t>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DFSVisit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Graphs don’t have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special properties of trees</a:t>
            </a:r>
          </a:p>
          <a:p>
            <a:pPr lvl="1"/>
            <a:r>
              <a:rPr lang="en-US" dirty="0" smtClean="0"/>
              <a:t>Graph doesn’t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Nodes don’t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4864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4"/>
            <a:endCxn id="61" idx="0"/>
          </p:cNvCxnSpPr>
          <p:nvPr/>
        </p:nvCxnSpPr>
        <p:spPr>
          <a:xfrm rot="16200000" flipH="1">
            <a:off x="7255080" y="2418855"/>
            <a:ext cx="342900" cy="9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4"/>
            <a:endCxn id="78" idx="0"/>
          </p:cNvCxnSpPr>
          <p:nvPr/>
        </p:nvCxnSpPr>
        <p:spPr>
          <a:xfrm rot="5400000">
            <a:off x="6347165" y="4167261"/>
            <a:ext cx="480168" cy="11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4"/>
            <a:endCxn id="87" idx="0"/>
          </p:cNvCxnSpPr>
          <p:nvPr/>
        </p:nvCxnSpPr>
        <p:spPr>
          <a:xfrm rot="16200000" flipH="1">
            <a:off x="7875804" y="4170722"/>
            <a:ext cx="473241" cy="1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2941" y="2558534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74625" y="2590800"/>
            <a:ext cx="609600" cy="304800"/>
            <a:chOff x="5482936" y="2590800"/>
            <a:chExt cx="609600" cy="304800"/>
          </a:xfrm>
        </p:grpSpPr>
        <p:sp>
          <p:nvSpPr>
            <p:cNvPr id="61" name="Rectangle 60"/>
            <p:cNvSpPr/>
            <p:nvPr/>
          </p:nvSpPr>
          <p:spPr>
            <a:xfrm>
              <a:off x="54829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77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7731825" y="2895600"/>
            <a:ext cx="245307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10" idx="0"/>
          </p:cNvCxnSpPr>
          <p:nvPr/>
        </p:nvCxnSpPr>
        <p:spPr>
          <a:xfrm flipH="1">
            <a:off x="6587836" y="2895600"/>
            <a:ext cx="839189" cy="651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82941" y="4375666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34262" y="4407932"/>
            <a:ext cx="609600" cy="304800"/>
            <a:chOff x="5427139" y="4407932"/>
            <a:chExt cx="609600" cy="304800"/>
          </a:xfrm>
        </p:grpSpPr>
        <p:sp>
          <p:nvSpPr>
            <p:cNvPr id="78" name="Rectangle 77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0" name="Elbow Connector 79"/>
          <p:cNvCxnSpPr>
            <a:stCxn id="79" idx="2"/>
            <a:endCxn id="7" idx="0"/>
          </p:cNvCxnSpPr>
          <p:nvPr/>
        </p:nvCxnSpPr>
        <p:spPr>
          <a:xfrm>
            <a:off x="6891462" y="4712732"/>
            <a:ext cx="243629" cy="7736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0"/>
          </p:cNvCxnSpPr>
          <p:nvPr/>
        </p:nvCxnSpPr>
        <p:spPr>
          <a:xfrm flipH="1">
            <a:off x="6044046" y="4712732"/>
            <a:ext cx="542616" cy="7736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960613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0"/>
          </p:cNvCxnSpPr>
          <p:nvPr/>
        </p:nvCxnSpPr>
        <p:spPr>
          <a:xfrm>
            <a:off x="8113013" y="4712732"/>
            <a:ext cx="2287" cy="7736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58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Timestamping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was called from 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was called from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 was called from 2</a:t>
            </a:r>
            <a:br>
              <a:rPr lang="en-US" dirty="0" smtClean="0"/>
            </a:br>
            <a:r>
              <a:rPr lang="en-US" sz="2700" dirty="0" smtClean="0"/>
              <a:t>(who still has an unvisited neighbor)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</a:t>
            </a:r>
            <a:r>
              <a:rPr lang="en-US" b="1" dirty="0" smtClean="0"/>
              <a:t>each unvisited </a:t>
            </a:r>
            <a:r>
              <a:rPr lang="en-US" b="1" dirty="0"/>
              <a:t>neighbor,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 c</a:t>
            </a:r>
            <a:r>
              <a:rPr lang="en-US" b="1" dirty="0"/>
              <a:t>, of </a:t>
            </a:r>
            <a:r>
              <a:rPr lang="en-US" b="1" dirty="0" smtClean="0"/>
              <a:t>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 was called from 2</a:t>
            </a:r>
            <a:br>
              <a:rPr lang="en-US" dirty="0" smtClean="0"/>
            </a:br>
            <a:r>
              <a:rPr lang="en-US" sz="2700" dirty="0" smtClean="0"/>
              <a:t>(who still has an unvisited neighbor)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b="1" dirty="0" smtClean="0"/>
              <a:t>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 was called from 2</a:t>
            </a:r>
            <a:br>
              <a:rPr lang="en-US" dirty="0" smtClean="0"/>
            </a:br>
            <a:r>
              <a:rPr lang="en-US" sz="2700" dirty="0" smtClean="0"/>
              <a:t>(who still has an unvisited neighbor)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DFSVisit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Graphs don’t have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special properties of trees</a:t>
            </a:r>
          </a:p>
          <a:p>
            <a:pPr lvl="1"/>
            <a:r>
              <a:rPr lang="en-US" dirty="0" smtClean="0"/>
              <a:t>Graph doesn’t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Nodes don’t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cycles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3340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3340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3340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4"/>
            <a:endCxn id="61" idx="0"/>
          </p:cNvCxnSpPr>
          <p:nvPr/>
        </p:nvCxnSpPr>
        <p:spPr>
          <a:xfrm rot="16200000" flipH="1">
            <a:off x="7255080" y="2418855"/>
            <a:ext cx="342900" cy="9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4"/>
            <a:endCxn id="78" idx="0"/>
          </p:cNvCxnSpPr>
          <p:nvPr/>
        </p:nvCxnSpPr>
        <p:spPr>
          <a:xfrm rot="5400000">
            <a:off x="6347165" y="4167261"/>
            <a:ext cx="480168" cy="11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4"/>
            <a:endCxn id="87" idx="0"/>
          </p:cNvCxnSpPr>
          <p:nvPr/>
        </p:nvCxnSpPr>
        <p:spPr>
          <a:xfrm rot="16200000" flipH="1">
            <a:off x="7875804" y="4170722"/>
            <a:ext cx="473241" cy="1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2941" y="2558534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74625" y="2590800"/>
            <a:ext cx="609600" cy="304800"/>
            <a:chOff x="5482936" y="2590800"/>
            <a:chExt cx="609600" cy="304800"/>
          </a:xfrm>
        </p:grpSpPr>
        <p:sp>
          <p:nvSpPr>
            <p:cNvPr id="61" name="Rectangle 60"/>
            <p:cNvSpPr/>
            <p:nvPr/>
          </p:nvSpPr>
          <p:spPr>
            <a:xfrm>
              <a:off x="54829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77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7731825" y="2895600"/>
            <a:ext cx="245307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10" idx="0"/>
          </p:cNvCxnSpPr>
          <p:nvPr/>
        </p:nvCxnSpPr>
        <p:spPr>
          <a:xfrm flipH="1">
            <a:off x="6587836" y="2895600"/>
            <a:ext cx="839189" cy="651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82941" y="4375666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34262" y="4407932"/>
            <a:ext cx="609600" cy="304800"/>
            <a:chOff x="5427139" y="4407932"/>
            <a:chExt cx="609600" cy="304800"/>
          </a:xfrm>
        </p:grpSpPr>
        <p:sp>
          <p:nvSpPr>
            <p:cNvPr id="78" name="Rectangle 77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0" name="Elbow Connector 79"/>
          <p:cNvCxnSpPr>
            <a:stCxn id="79" idx="2"/>
            <a:endCxn id="7" idx="0"/>
          </p:cNvCxnSpPr>
          <p:nvPr/>
        </p:nvCxnSpPr>
        <p:spPr>
          <a:xfrm>
            <a:off x="6891462" y="4712732"/>
            <a:ext cx="243629" cy="621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0"/>
          </p:cNvCxnSpPr>
          <p:nvPr/>
        </p:nvCxnSpPr>
        <p:spPr>
          <a:xfrm flipH="1">
            <a:off x="6044046" y="4712732"/>
            <a:ext cx="542616" cy="621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960613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0"/>
          </p:cNvCxnSpPr>
          <p:nvPr/>
        </p:nvCxnSpPr>
        <p:spPr>
          <a:xfrm>
            <a:off x="8113013" y="4712732"/>
            <a:ext cx="2287" cy="621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4"/>
            <a:endCxn id="34" idx="0"/>
          </p:cNvCxnSpPr>
          <p:nvPr/>
        </p:nvCxnSpPr>
        <p:spPr>
          <a:xfrm rot="16200000" flipH="1">
            <a:off x="5843732" y="5915314"/>
            <a:ext cx="401782" cy="11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892800" y="6116782"/>
            <a:ext cx="609600" cy="304800"/>
            <a:chOff x="5427139" y="4407932"/>
            <a:chExt cx="609600" cy="304800"/>
          </a:xfrm>
        </p:grpSpPr>
        <p:sp>
          <p:nvSpPr>
            <p:cNvPr id="34" name="Rectangle 33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7" name="Elbow Connector 79"/>
          <p:cNvCxnSpPr>
            <a:stCxn id="36" idx="2"/>
            <a:endCxn id="10" idx="6"/>
          </p:cNvCxnSpPr>
          <p:nvPr/>
        </p:nvCxnSpPr>
        <p:spPr>
          <a:xfrm rot="5400000" flipH="1" flipV="1">
            <a:off x="5222009" y="4865255"/>
            <a:ext cx="2684318" cy="428336"/>
          </a:xfrm>
          <a:prstGeom prst="bentConnector4">
            <a:avLst>
              <a:gd name="adj1" fmla="val -8516"/>
              <a:gd name="adj2" fmla="val 266038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80"/>
          <p:cNvCxnSpPr>
            <a:stCxn id="34" idx="2"/>
            <a:endCxn id="5" idx="2"/>
          </p:cNvCxnSpPr>
          <p:nvPr/>
        </p:nvCxnSpPr>
        <p:spPr>
          <a:xfrm rot="5400000" flipH="1" flipV="1">
            <a:off x="4458277" y="3644323"/>
            <a:ext cx="4364182" cy="1190336"/>
          </a:xfrm>
          <a:prstGeom prst="bentConnector4">
            <a:avLst>
              <a:gd name="adj1" fmla="val -5238"/>
              <a:gd name="adj2" fmla="val -99369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4"/>
            <a:endCxn id="41" idx="0"/>
          </p:cNvCxnSpPr>
          <p:nvPr/>
        </p:nvCxnSpPr>
        <p:spPr>
          <a:xfrm rot="5400000">
            <a:off x="7914409" y="5915891"/>
            <a:ext cx="40178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62900" y="6116782"/>
            <a:ext cx="609600" cy="304800"/>
            <a:chOff x="5427139" y="4407932"/>
            <a:chExt cx="609600" cy="304800"/>
          </a:xfrm>
        </p:grpSpPr>
        <p:sp>
          <p:nvSpPr>
            <p:cNvPr id="41" name="Rectangle 40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Elbow Connector 79"/>
          <p:cNvCxnSpPr>
            <a:stCxn id="42" idx="2"/>
            <a:endCxn id="5" idx="6"/>
          </p:cNvCxnSpPr>
          <p:nvPr/>
        </p:nvCxnSpPr>
        <p:spPr>
          <a:xfrm rot="5400000" flipH="1">
            <a:off x="5836227" y="3837709"/>
            <a:ext cx="4364182" cy="803564"/>
          </a:xfrm>
          <a:prstGeom prst="bentConnector4">
            <a:avLst>
              <a:gd name="adj1" fmla="val -5238"/>
              <a:gd name="adj2" fmla="val -51149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80"/>
          <p:cNvCxnSpPr>
            <a:stCxn id="41" idx="2"/>
            <a:endCxn id="9" idx="2"/>
          </p:cNvCxnSpPr>
          <p:nvPr/>
        </p:nvCxnSpPr>
        <p:spPr>
          <a:xfrm rot="5400000" flipH="1">
            <a:off x="6679622" y="4985905"/>
            <a:ext cx="2677391" cy="193964"/>
          </a:xfrm>
          <a:prstGeom prst="bentConnector4">
            <a:avLst>
              <a:gd name="adj1" fmla="val -8538"/>
              <a:gd name="adj2" fmla="val 217857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visit 4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b="1" dirty="0"/>
              <a:t>   mark node </a:t>
            </a:r>
            <a:r>
              <a:rPr lang="en-US" b="1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we visit 4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node.discovered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we visit 4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now we can finish off 2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1…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each node in graph</a:t>
            </a:r>
            <a:br>
              <a:rPr lang="en-US" dirty="0"/>
            </a:br>
            <a:r>
              <a:rPr lang="en-US" dirty="0"/>
              <a:t>        if node not visited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DFSVisit</a:t>
            </a:r>
            <a:r>
              <a:rPr lang="en-US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node.finished</a:t>
            </a:r>
            <a:r>
              <a:rPr lang="en-US" b="1" dirty="0" smtClean="0"/>
              <a:t> = time++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Graphs don’t have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special properties of trees</a:t>
            </a:r>
          </a:p>
          <a:p>
            <a:pPr lvl="1"/>
            <a:r>
              <a:rPr lang="en-US" dirty="0" smtClean="0"/>
              <a:t>Graph doesn’t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Nodes don’t have a distinguished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cycles</a:t>
            </a:r>
          </a:p>
          <a:p>
            <a:pPr lvl="1"/>
            <a:r>
              <a:rPr lang="en-US" dirty="0" smtClean="0"/>
              <a:t>Or other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complicated topologies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8669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924800" y="53340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44591" y="53340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53546" y="5334000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553691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97336" y="3546764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4"/>
            <a:endCxn id="61" idx="0"/>
          </p:cNvCxnSpPr>
          <p:nvPr/>
        </p:nvCxnSpPr>
        <p:spPr>
          <a:xfrm rot="16200000" flipH="1">
            <a:off x="7255080" y="2418855"/>
            <a:ext cx="342900" cy="9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4"/>
            <a:endCxn id="78" idx="0"/>
          </p:cNvCxnSpPr>
          <p:nvPr/>
        </p:nvCxnSpPr>
        <p:spPr>
          <a:xfrm rot="5400000">
            <a:off x="6347165" y="4167261"/>
            <a:ext cx="480168" cy="11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4"/>
            <a:endCxn id="87" idx="0"/>
          </p:cNvCxnSpPr>
          <p:nvPr/>
        </p:nvCxnSpPr>
        <p:spPr>
          <a:xfrm rot="16200000" flipH="1">
            <a:off x="7875804" y="4170722"/>
            <a:ext cx="473241" cy="1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2941" y="2558534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74625" y="2590800"/>
            <a:ext cx="609600" cy="304800"/>
            <a:chOff x="5482936" y="2590800"/>
            <a:chExt cx="609600" cy="304800"/>
          </a:xfrm>
        </p:grpSpPr>
        <p:sp>
          <p:nvSpPr>
            <p:cNvPr id="61" name="Rectangle 60"/>
            <p:cNvSpPr/>
            <p:nvPr/>
          </p:nvSpPr>
          <p:spPr>
            <a:xfrm>
              <a:off x="54829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77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Elbow Connector 67"/>
          <p:cNvCxnSpPr>
            <a:stCxn id="63" idx="2"/>
            <a:endCxn id="9" idx="1"/>
          </p:cNvCxnSpPr>
          <p:nvPr/>
        </p:nvCxnSpPr>
        <p:spPr>
          <a:xfrm>
            <a:off x="7731825" y="2895600"/>
            <a:ext cx="245307" cy="7138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2"/>
            <a:endCxn id="10" idx="0"/>
          </p:cNvCxnSpPr>
          <p:nvPr/>
        </p:nvCxnSpPr>
        <p:spPr>
          <a:xfrm flipH="1">
            <a:off x="6587836" y="2895600"/>
            <a:ext cx="839189" cy="651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82941" y="4375666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Adjacency</a:t>
            </a:r>
          </a:p>
          <a:p>
            <a:pPr algn="r"/>
            <a:r>
              <a:rPr lang="en-US" dirty="0" smtClean="0"/>
              <a:t>lists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34262" y="4407932"/>
            <a:ext cx="609600" cy="304800"/>
            <a:chOff x="5427139" y="4407932"/>
            <a:chExt cx="609600" cy="304800"/>
          </a:xfrm>
        </p:grpSpPr>
        <p:sp>
          <p:nvSpPr>
            <p:cNvPr id="78" name="Rectangle 77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0" name="Elbow Connector 79"/>
          <p:cNvCxnSpPr>
            <a:stCxn id="79" idx="2"/>
            <a:endCxn id="7" idx="0"/>
          </p:cNvCxnSpPr>
          <p:nvPr/>
        </p:nvCxnSpPr>
        <p:spPr>
          <a:xfrm>
            <a:off x="6891462" y="4712732"/>
            <a:ext cx="243629" cy="621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8" idx="0"/>
          </p:cNvCxnSpPr>
          <p:nvPr/>
        </p:nvCxnSpPr>
        <p:spPr>
          <a:xfrm flipH="1">
            <a:off x="6044046" y="4712732"/>
            <a:ext cx="542616" cy="621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960613" y="4407932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0"/>
          </p:cNvCxnSpPr>
          <p:nvPr/>
        </p:nvCxnSpPr>
        <p:spPr>
          <a:xfrm>
            <a:off x="8113013" y="4712732"/>
            <a:ext cx="2287" cy="6212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4"/>
            <a:endCxn id="34" idx="0"/>
          </p:cNvCxnSpPr>
          <p:nvPr/>
        </p:nvCxnSpPr>
        <p:spPr>
          <a:xfrm rot="16200000" flipH="1">
            <a:off x="5843732" y="5915314"/>
            <a:ext cx="401782" cy="11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892800" y="6116782"/>
            <a:ext cx="609600" cy="304800"/>
            <a:chOff x="5427139" y="4407932"/>
            <a:chExt cx="609600" cy="304800"/>
          </a:xfrm>
        </p:grpSpPr>
        <p:sp>
          <p:nvSpPr>
            <p:cNvPr id="34" name="Rectangle 33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7" name="Elbow Connector 79"/>
          <p:cNvCxnSpPr>
            <a:stCxn id="36" idx="2"/>
            <a:endCxn id="10" idx="6"/>
          </p:cNvCxnSpPr>
          <p:nvPr/>
        </p:nvCxnSpPr>
        <p:spPr>
          <a:xfrm rot="5400000" flipH="1" flipV="1">
            <a:off x="5222009" y="4865255"/>
            <a:ext cx="2684318" cy="428336"/>
          </a:xfrm>
          <a:prstGeom prst="bentConnector4">
            <a:avLst>
              <a:gd name="adj1" fmla="val -8516"/>
              <a:gd name="adj2" fmla="val 266038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80"/>
          <p:cNvCxnSpPr>
            <a:stCxn id="34" idx="2"/>
            <a:endCxn id="5" idx="2"/>
          </p:cNvCxnSpPr>
          <p:nvPr/>
        </p:nvCxnSpPr>
        <p:spPr>
          <a:xfrm rot="5400000" flipH="1" flipV="1">
            <a:off x="4458277" y="3644323"/>
            <a:ext cx="4364182" cy="1190336"/>
          </a:xfrm>
          <a:prstGeom prst="bentConnector4">
            <a:avLst>
              <a:gd name="adj1" fmla="val -5238"/>
              <a:gd name="adj2" fmla="val -99369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4"/>
            <a:endCxn id="41" idx="0"/>
          </p:cNvCxnSpPr>
          <p:nvPr/>
        </p:nvCxnSpPr>
        <p:spPr>
          <a:xfrm rot="5400000">
            <a:off x="7914409" y="5915891"/>
            <a:ext cx="40178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62900" y="6116782"/>
            <a:ext cx="609600" cy="304800"/>
            <a:chOff x="5427139" y="4407932"/>
            <a:chExt cx="609600" cy="304800"/>
          </a:xfrm>
        </p:grpSpPr>
        <p:sp>
          <p:nvSpPr>
            <p:cNvPr id="41" name="Rectangle 40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Elbow Connector 79"/>
          <p:cNvCxnSpPr>
            <a:stCxn id="42" idx="2"/>
            <a:endCxn id="5" idx="6"/>
          </p:cNvCxnSpPr>
          <p:nvPr/>
        </p:nvCxnSpPr>
        <p:spPr>
          <a:xfrm rot="5400000" flipH="1">
            <a:off x="5836227" y="3837709"/>
            <a:ext cx="4364182" cy="803564"/>
          </a:xfrm>
          <a:prstGeom prst="bentConnector4">
            <a:avLst>
              <a:gd name="adj1" fmla="val -5238"/>
              <a:gd name="adj2" fmla="val -51149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80"/>
          <p:cNvCxnSpPr>
            <a:stCxn id="41" idx="2"/>
            <a:endCxn id="9" idx="2"/>
          </p:cNvCxnSpPr>
          <p:nvPr/>
        </p:nvCxnSpPr>
        <p:spPr>
          <a:xfrm rot="5400000" flipH="1">
            <a:off x="6679622" y="4985905"/>
            <a:ext cx="2677391" cy="193964"/>
          </a:xfrm>
          <a:prstGeom prst="bentConnector4">
            <a:avLst>
              <a:gd name="adj1" fmla="val -8538"/>
              <a:gd name="adj2" fmla="val 217857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4"/>
            <a:endCxn id="46" idx="0"/>
          </p:cNvCxnSpPr>
          <p:nvPr/>
        </p:nvCxnSpPr>
        <p:spPr>
          <a:xfrm rot="16200000" flipH="1">
            <a:off x="6933045" y="5917045"/>
            <a:ext cx="406400" cy="23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85000" y="6121400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Elbow Connector 80"/>
          <p:cNvCxnSpPr>
            <a:stCxn id="46" idx="2"/>
            <a:endCxn id="8" idx="6"/>
          </p:cNvCxnSpPr>
          <p:nvPr/>
        </p:nvCxnSpPr>
        <p:spPr>
          <a:xfrm rot="5400000" flipH="1">
            <a:off x="6235123" y="5523923"/>
            <a:ext cx="901700" cy="902854"/>
          </a:xfrm>
          <a:prstGeom prst="bentConnector4">
            <a:avLst>
              <a:gd name="adj1" fmla="val -11267"/>
              <a:gd name="adj2" fmla="val 51407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00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6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then we do the rest …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DepthFirst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time =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for each node in graph</a:t>
            </a:r>
            <a:br>
              <a:rPr lang="en-US" b="1" dirty="0"/>
            </a:br>
            <a:r>
              <a:rPr lang="en-US" b="1" dirty="0"/>
              <a:t>        if node not visited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DFSVisit</a:t>
            </a:r>
            <a:r>
              <a:rPr lang="en-US" b="1" dirty="0"/>
              <a:t>(node)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DFSVisit</a:t>
            </a:r>
            <a:r>
              <a:rPr lang="en-US" dirty="0"/>
              <a:t>(node)</a:t>
            </a:r>
            <a:br>
              <a:rPr lang="en-US" dirty="0"/>
            </a:br>
            <a:r>
              <a:rPr lang="en-US" dirty="0"/>
              <a:t>   mark node </a:t>
            </a:r>
            <a:r>
              <a:rPr lang="en-US" dirty="0" smtClean="0"/>
              <a:t>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node.discovered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smtClean="0"/>
              <a:t>each unvisited </a:t>
            </a:r>
            <a:r>
              <a:rPr lang="en-US" dirty="0"/>
              <a:t>neighbor,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c</a:t>
            </a:r>
            <a:r>
              <a:rPr lang="en-US" dirty="0"/>
              <a:t>, of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c.predecessor</a:t>
            </a:r>
            <a:r>
              <a:rPr lang="en-US" dirty="0" smtClean="0"/>
              <a:t> =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DFSVisit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node.finished</a:t>
            </a:r>
            <a:r>
              <a:rPr lang="en-US" dirty="0" smtClean="0"/>
              <a:t> = time++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00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6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896" y="565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forest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again,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predecessor links form a tree</a:t>
            </a:r>
          </a:p>
          <a:p>
            <a:pPr lvl="1"/>
            <a:r>
              <a:rPr lang="en-US" dirty="0" smtClean="0"/>
              <a:t>Rooted at the point where the </a:t>
            </a:r>
            <a:r>
              <a:rPr lang="en-US" dirty="0" err="1" smtClean="0"/>
              <a:t>DFSVist</a:t>
            </a:r>
            <a:r>
              <a:rPr lang="en-US" dirty="0" smtClean="0"/>
              <a:t> was started</a:t>
            </a:r>
          </a:p>
          <a:p>
            <a:pPr lvl="1"/>
            <a:r>
              <a:rPr lang="en-US" dirty="0" smtClean="0"/>
              <a:t>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tree</a:t>
            </a:r>
          </a:p>
          <a:p>
            <a:endParaRPr lang="en-US" dirty="0"/>
          </a:p>
          <a:p>
            <a:r>
              <a:rPr lang="en-US" dirty="0" smtClean="0"/>
              <a:t>Except, technically there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several trees</a:t>
            </a:r>
          </a:p>
          <a:p>
            <a:pPr lvl="1"/>
            <a:r>
              <a:rPr lang="en-US" dirty="0" smtClean="0"/>
              <a:t>One for every connected component</a:t>
            </a:r>
          </a:p>
          <a:p>
            <a:endParaRPr lang="en-US" dirty="0"/>
          </a:p>
          <a:p>
            <a:r>
              <a:rPr lang="en-US" dirty="0" smtClean="0"/>
              <a:t>So this is 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forest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15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8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3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00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6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896" y="565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496" y="563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forest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again,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predecessor links form a tree</a:t>
            </a:r>
          </a:p>
          <a:p>
            <a:pPr lvl="1"/>
            <a:r>
              <a:rPr lang="en-US" dirty="0" smtClean="0"/>
              <a:t>Rooted at the point where the </a:t>
            </a:r>
            <a:r>
              <a:rPr lang="en-US" dirty="0" err="1" smtClean="0"/>
              <a:t>DFSVist</a:t>
            </a:r>
            <a:r>
              <a:rPr lang="en-US" dirty="0" smtClean="0"/>
              <a:t> was started</a:t>
            </a:r>
          </a:p>
          <a:p>
            <a:pPr lvl="1"/>
            <a:r>
              <a:rPr lang="en-US" dirty="0" smtClean="0"/>
              <a:t>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tree</a:t>
            </a:r>
          </a:p>
          <a:p>
            <a:endParaRPr lang="en-US" dirty="0"/>
          </a:p>
          <a:p>
            <a:r>
              <a:rPr lang="en-US" dirty="0" smtClean="0"/>
              <a:t>Except, technically there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several trees</a:t>
            </a:r>
          </a:p>
          <a:p>
            <a:pPr lvl="1"/>
            <a:r>
              <a:rPr lang="en-US" dirty="0" smtClean="0"/>
              <a:t>One for every connected component</a:t>
            </a:r>
          </a:p>
          <a:p>
            <a:endParaRPr lang="en-US" dirty="0"/>
          </a:p>
          <a:p>
            <a:r>
              <a:rPr lang="en-US" dirty="0" smtClean="0"/>
              <a:t>So this is 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forest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8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7"/>
            <a:endCxn id="18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1"/>
            <a:endCxn id="23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00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6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896" y="565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496" y="563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forest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Once again,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predecessor links form a tree</a:t>
            </a:r>
          </a:p>
          <a:p>
            <a:pPr lvl="1"/>
            <a:r>
              <a:rPr lang="en-US" dirty="0" smtClean="0"/>
              <a:t>Rooted at the point where the </a:t>
            </a:r>
            <a:r>
              <a:rPr lang="en-US" dirty="0" err="1" smtClean="0"/>
              <a:t>DFSVist</a:t>
            </a:r>
            <a:r>
              <a:rPr lang="en-US" dirty="0" smtClean="0"/>
              <a:t> was started</a:t>
            </a:r>
          </a:p>
          <a:p>
            <a:pPr lvl="1"/>
            <a:r>
              <a:rPr lang="en-US" dirty="0" smtClean="0"/>
              <a:t>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tree</a:t>
            </a:r>
          </a:p>
          <a:p>
            <a:endParaRPr lang="en-US" dirty="0"/>
          </a:p>
          <a:p>
            <a:r>
              <a:rPr lang="en-US" dirty="0" smtClean="0"/>
              <a:t>Except, technically there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several trees</a:t>
            </a:r>
          </a:p>
          <a:p>
            <a:pPr lvl="1"/>
            <a:r>
              <a:rPr lang="en-US" dirty="0" smtClean="0"/>
              <a:t>One for every connected component</a:t>
            </a:r>
          </a:p>
          <a:p>
            <a:endParaRPr lang="en-US" dirty="0"/>
          </a:p>
          <a:p>
            <a:r>
              <a:rPr lang="en-US" dirty="0" smtClean="0"/>
              <a:t>So this is called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depth-first forest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23994" y="2199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990600" y="280215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73051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0" y="280215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496727" y="549378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057400" y="549378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120762"/>
            <a:ext cx="411503" cy="439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447645" y="5120762"/>
            <a:ext cx="381244" cy="4399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380845" y="2589535"/>
            <a:ext cx="310104" cy="279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14239" y="2589535"/>
            <a:ext cx="338716" cy="2795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3994" y="14229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2594" y="1880136"/>
            <a:ext cx="0" cy="319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79833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558986" y="3352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6"/>
            <a:endCxn id="18" idx="1"/>
          </p:cNvCxnSpPr>
          <p:nvPr/>
        </p:nvCxnSpPr>
        <p:spPr>
          <a:xfrm>
            <a:off x="2016186" y="3581400"/>
            <a:ext cx="601669" cy="2838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380845" y="3192395"/>
            <a:ext cx="245096" cy="2273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47800" y="610338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3"/>
          </p:cNvCxnSpPr>
          <p:nvPr/>
        </p:nvCxnSpPr>
        <p:spPr>
          <a:xfrm flipH="1">
            <a:off x="1848048" y="5884027"/>
            <a:ext cx="276307" cy="2838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3596" y="61404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9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0486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89355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129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36714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14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4896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66800" y="6027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67296" y="6038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76896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4200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6496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896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depth-first forests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904" y="1600200"/>
            <a:ext cx="48390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any vertex v</a:t>
            </a:r>
          </a:p>
          <a:p>
            <a:pPr lvl="1"/>
            <a:r>
              <a:rPr lang="en-US" dirty="0" err="1" smtClean="0"/>
              <a:t>v.discovered</a:t>
            </a:r>
            <a:r>
              <a:rPr lang="en-US" dirty="0" smtClean="0"/>
              <a:t> &lt; </a:t>
            </a:r>
            <a:r>
              <a:rPr lang="en-US" dirty="0" err="1" smtClean="0"/>
              <a:t>v.finished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c is a child of p</a:t>
            </a:r>
          </a:p>
          <a:p>
            <a:pPr marL="457200" lvl="1" indent="0">
              <a:buNone/>
            </a:pPr>
            <a:r>
              <a:rPr lang="en-US" dirty="0" err="1" smtClean="0"/>
              <a:t>p.discovered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 </a:t>
            </a:r>
            <a:r>
              <a:rPr lang="en-US" dirty="0" err="1" smtClean="0"/>
              <a:t>c.discovered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&lt; </a:t>
            </a:r>
            <a:r>
              <a:rPr lang="en-US" dirty="0" err="1" smtClean="0"/>
              <a:t>c.finished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&lt; </a:t>
            </a:r>
            <a:r>
              <a:rPr lang="en-US" dirty="0" err="1" smtClean="0"/>
              <a:t>p.finished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3994" y="2199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990600" y="280215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761934" y="473051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0" y="280215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496727" y="549378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057400" y="549378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52179" y="5120762"/>
            <a:ext cx="411503" cy="439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447645" y="5120762"/>
            <a:ext cx="381244" cy="4399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380845" y="2589535"/>
            <a:ext cx="310104" cy="279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014239" y="2589535"/>
            <a:ext cx="338716" cy="27957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3994" y="14229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852594" y="1880136"/>
            <a:ext cx="0" cy="3191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50900" y="379833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1558986" y="3352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9" idx="6"/>
            <a:endCxn id="18" idx="1"/>
          </p:cNvCxnSpPr>
          <p:nvPr/>
        </p:nvCxnSpPr>
        <p:spPr>
          <a:xfrm>
            <a:off x="2016186" y="3581400"/>
            <a:ext cx="601669" cy="2838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9" idx="1"/>
          </p:cNvCxnSpPr>
          <p:nvPr/>
        </p:nvCxnSpPr>
        <p:spPr>
          <a:xfrm>
            <a:off x="1380845" y="3192395"/>
            <a:ext cx="245096" cy="2273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447800" y="610338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0" idx="3"/>
          </p:cNvCxnSpPr>
          <p:nvPr/>
        </p:nvCxnSpPr>
        <p:spPr>
          <a:xfrm flipH="1">
            <a:off x="1848048" y="5884027"/>
            <a:ext cx="276307" cy="28388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3596" y="61404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29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1196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16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200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9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0486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89355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129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36714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7400" y="114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14896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66800" y="6027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67296" y="6038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76896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24200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86200" y="5314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86496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0896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intervals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904" y="1600200"/>
            <a:ext cx="4839096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Definition:</a:t>
            </a:r>
            <a:br>
              <a:rPr lang="en-US" b="1" dirty="0" smtClean="0"/>
            </a:br>
            <a:r>
              <a:rPr lang="en-US" dirty="0" smtClean="0"/>
              <a:t>Let v be a vertex. 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time interval </a:t>
            </a:r>
            <a:r>
              <a:rPr lang="en-US" dirty="0" smtClean="0"/>
              <a:t>is the range of times </a:t>
            </a:r>
            <a:r>
              <a:rPr lang="en-US" dirty="0" err="1" smtClean="0"/>
              <a:t>v.discovered</a:t>
            </a:r>
            <a:r>
              <a:rPr lang="en-US" dirty="0" smtClean="0"/>
              <a:t> through </a:t>
            </a:r>
            <a:r>
              <a:rPr lang="en-US" dirty="0" err="1" smtClean="0"/>
              <a:t>v.finished</a:t>
            </a:r>
            <a:endParaRPr lang="en-US" dirty="0" smtClean="0"/>
          </a:p>
          <a:p>
            <a:pPr lvl="1"/>
            <a:r>
              <a:rPr lang="en-US" dirty="0" smtClean="0"/>
              <a:t>A.k.a.: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v.discovered</a:t>
            </a:r>
            <a:r>
              <a:rPr lang="en-US" dirty="0" smtClean="0"/>
              <a:t>, </a:t>
            </a:r>
            <a:r>
              <a:rPr lang="en-US" dirty="0" err="1" smtClean="0"/>
              <a:t>v.finished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A.k.a.: the set of times during which </a:t>
            </a:r>
            <a:r>
              <a:rPr lang="en-US" dirty="0" err="1" smtClean="0"/>
              <a:t>DFSVisit</a:t>
            </a:r>
            <a:r>
              <a:rPr lang="en-US" dirty="0" smtClean="0"/>
              <a:t>(v) was running</a:t>
            </a:r>
          </a:p>
        </p:txBody>
      </p:sp>
      <p:sp>
        <p:nvSpPr>
          <p:cNvPr id="51" name="Oval 50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53" idx="5"/>
            <a:endCxn id="55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7"/>
            <a:endCxn id="53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7"/>
            <a:endCxn id="51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7"/>
            <a:endCxn id="54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61" idx="4"/>
            <a:endCxn id="51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1"/>
            <a:endCxn id="61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65" idx="7"/>
            <a:endCxn id="64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5"/>
            <a:endCxn id="65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6"/>
            <a:endCxn id="64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56" idx="1"/>
            <a:endCxn id="69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2"/>
            <a:endCxn id="69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000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086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0896" y="565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Parenthesis theorem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904" y="1600200"/>
            <a:ext cx="48390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any vertices u and v,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one of the following </a:t>
            </a:r>
            <a:r>
              <a:rPr lang="en-US" dirty="0" smtClean="0"/>
              <a:t>three conditions must hold:</a:t>
            </a:r>
          </a:p>
          <a:p>
            <a:pPr lvl="1"/>
            <a:r>
              <a:rPr lang="en-US" dirty="0" smtClean="0"/>
              <a:t>Their intervals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disjoint</a:t>
            </a:r>
          </a:p>
          <a:p>
            <a:pPr lvl="1"/>
            <a:r>
              <a:rPr lang="en-US" dirty="0" smtClean="0"/>
              <a:t>u’s interval is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subset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v’s</a:t>
            </a:r>
          </a:p>
          <a:p>
            <a:pPr lvl="2"/>
            <a:r>
              <a:rPr lang="en-US" dirty="0" smtClean="0"/>
              <a:t>And so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 is a descendant of v </a:t>
            </a:r>
            <a:r>
              <a:rPr lang="en-US" dirty="0" smtClean="0"/>
              <a:t>in the depth-first forest</a:t>
            </a:r>
          </a:p>
          <a:p>
            <a:pPr lvl="1"/>
            <a:r>
              <a:rPr lang="en-US" dirty="0" smtClean="0"/>
              <a:t>v‘s interval is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subset </a:t>
            </a:r>
            <a:r>
              <a:rPr lang="en-US" dirty="0" smtClean="0"/>
              <a:t>of u’s</a:t>
            </a:r>
          </a:p>
          <a:p>
            <a:pPr lvl="2"/>
            <a:r>
              <a:rPr lang="en-US" dirty="0" smtClean="0"/>
              <a:t>And so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ancestor of v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695134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1066800" y="331830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2761934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3328812" y="19724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611423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1923734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57" name="Straight Arrow Connector 56"/>
          <p:cNvCxnSpPr>
            <a:stCxn id="53" idx="5"/>
            <a:endCxn id="55" idx="1"/>
          </p:cNvCxnSpPr>
          <p:nvPr/>
        </p:nvCxnSpPr>
        <p:spPr>
          <a:xfrm>
            <a:off x="3152179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7"/>
            <a:endCxn id="53" idx="3"/>
          </p:cNvCxnSpPr>
          <p:nvPr/>
        </p:nvCxnSpPr>
        <p:spPr>
          <a:xfrm flipV="1">
            <a:off x="2313979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7"/>
            <a:endCxn id="51" idx="3"/>
          </p:cNvCxnSpPr>
          <p:nvPr/>
        </p:nvCxnSpPr>
        <p:spPr>
          <a:xfrm flipV="1">
            <a:off x="1457045" y="2970535"/>
            <a:ext cx="305044" cy="4147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1" idx="7"/>
            <a:endCxn id="54" idx="3"/>
          </p:cNvCxnSpPr>
          <p:nvPr/>
        </p:nvCxnSpPr>
        <p:spPr>
          <a:xfrm flipV="1">
            <a:off x="2085379" y="2362735"/>
            <a:ext cx="1310388" cy="28451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629055" y="165153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61" idx="4"/>
            <a:endCxn id="51" idx="0"/>
          </p:cNvCxnSpPr>
          <p:nvPr/>
        </p:nvCxnSpPr>
        <p:spPr>
          <a:xfrm>
            <a:off x="1857655" y="2108736"/>
            <a:ext cx="66079" cy="47155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1"/>
            <a:endCxn id="61" idx="6"/>
          </p:cNvCxnSpPr>
          <p:nvPr/>
        </p:nvCxnSpPr>
        <p:spPr>
          <a:xfrm flipH="1" flipV="1">
            <a:off x="2086255" y="1880136"/>
            <a:ext cx="1309512" cy="15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550900" y="3276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1790700" y="403711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65" idx="7"/>
            <a:endCxn id="64" idx="3"/>
          </p:cNvCxnSpPr>
          <p:nvPr/>
        </p:nvCxnSpPr>
        <p:spPr>
          <a:xfrm flipV="1">
            <a:off x="2180945" y="3666845"/>
            <a:ext cx="436910" cy="437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5"/>
            <a:endCxn id="65" idx="1"/>
          </p:cNvCxnSpPr>
          <p:nvPr/>
        </p:nvCxnSpPr>
        <p:spPr>
          <a:xfrm>
            <a:off x="1457045" y="3708546"/>
            <a:ext cx="400610" cy="3955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6"/>
            <a:endCxn id="64" idx="1"/>
          </p:cNvCxnSpPr>
          <p:nvPr/>
        </p:nvCxnSpPr>
        <p:spPr>
          <a:xfrm>
            <a:off x="2152334" y="2808890"/>
            <a:ext cx="465521" cy="534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2954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56" idx="1"/>
            <a:endCxn id="69" idx="5"/>
          </p:cNvCxnSpPr>
          <p:nvPr/>
        </p:nvCxnSpPr>
        <p:spPr>
          <a:xfrm flipH="1" flipV="1">
            <a:off x="1685645" y="5343245"/>
            <a:ext cx="305044" cy="7866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2"/>
            <a:endCxn id="69" idx="6"/>
          </p:cNvCxnSpPr>
          <p:nvPr/>
        </p:nvCxnSpPr>
        <p:spPr>
          <a:xfrm flipH="1">
            <a:off x="1752600" y="5180335"/>
            <a:ext cx="1009334" cy="1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321196" y="499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572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82996" y="598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21196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47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44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50914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230091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71800" y="313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62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65555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1242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7338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212914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574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514600" y="4633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600200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528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38696" y="4724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400696" y="586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38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000896" y="594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086496" y="464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0896" y="565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Elementary graph algorithms</a:t>
            </a:r>
            <a:r>
              <a:rPr lang="en-US" dirty="0" smtClean="0"/>
              <a:t>” from CLR</a:t>
            </a:r>
          </a:p>
          <a:p>
            <a:pPr lvl="1"/>
            <a:r>
              <a:rPr lang="en-US" dirty="0" smtClean="0"/>
              <a:t>Fairly theoretical</a:t>
            </a:r>
          </a:p>
          <a:p>
            <a:pPr lvl="1"/>
            <a:r>
              <a:rPr lang="en-US" dirty="0" smtClean="0"/>
              <a:t>Read the proofs, but don’t stress out about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And we don’t think of it as being organized into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levels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6175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05600" y="47036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0200" y="23922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52370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304309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35606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4"/>
          </p:cNvCxnSpPr>
          <p:nvPr/>
        </p:nvCxnSpPr>
        <p:spPr>
          <a:xfrm rot="16200000" flipH="1">
            <a:off x="7255080" y="2169473"/>
            <a:ext cx="342900" cy="9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4"/>
          </p:cNvCxnSpPr>
          <p:nvPr/>
        </p:nvCxnSpPr>
        <p:spPr>
          <a:xfrm rot="5400000">
            <a:off x="4559929" y="4066815"/>
            <a:ext cx="251568" cy="11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4"/>
            <a:endCxn id="87" idx="0"/>
          </p:cNvCxnSpPr>
          <p:nvPr/>
        </p:nvCxnSpPr>
        <p:spPr>
          <a:xfrm rot="16200000" flipH="1">
            <a:off x="7984270" y="3812874"/>
            <a:ext cx="256309" cy="1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274625" y="2341418"/>
            <a:ext cx="609600" cy="304800"/>
            <a:chOff x="5482936" y="2590800"/>
            <a:chExt cx="609600" cy="304800"/>
          </a:xfrm>
        </p:grpSpPr>
        <p:sp>
          <p:nvSpPr>
            <p:cNvPr id="61" name="Rectangle 60"/>
            <p:cNvSpPr/>
            <p:nvPr/>
          </p:nvSpPr>
          <p:spPr>
            <a:xfrm>
              <a:off x="54829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77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Elbow Connector 67"/>
          <p:cNvCxnSpPr>
            <a:endCxn id="9" idx="0"/>
          </p:cNvCxnSpPr>
          <p:nvPr/>
        </p:nvCxnSpPr>
        <p:spPr>
          <a:xfrm rot="16200000" flipH="1">
            <a:off x="7592785" y="2785257"/>
            <a:ext cx="658091" cy="3800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10" idx="0"/>
          </p:cNvCxnSpPr>
          <p:nvPr/>
        </p:nvCxnSpPr>
        <p:spPr>
          <a:xfrm rot="5400000">
            <a:off x="5599463" y="1733056"/>
            <a:ext cx="914400" cy="2740725"/>
          </a:xfrm>
          <a:prstGeom prst="bentConnector3">
            <a:avLst>
              <a:gd name="adj1" fmla="val 34722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532726" y="4193186"/>
            <a:ext cx="609600" cy="304800"/>
            <a:chOff x="5427139" y="4407932"/>
            <a:chExt cx="609600" cy="304800"/>
          </a:xfrm>
        </p:grpSpPr>
        <p:sp>
          <p:nvSpPr>
            <p:cNvPr id="78" name="Rectangle 77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0" name="Elbow Connector 79"/>
          <p:cNvCxnSpPr>
            <a:endCxn id="7" idx="0"/>
          </p:cNvCxnSpPr>
          <p:nvPr/>
        </p:nvCxnSpPr>
        <p:spPr>
          <a:xfrm rot="5400000" flipH="1" flipV="1">
            <a:off x="4242429" y="3139715"/>
            <a:ext cx="2105768" cy="610774"/>
          </a:xfrm>
          <a:prstGeom prst="bentConnector5">
            <a:avLst>
              <a:gd name="adj1" fmla="val -10856"/>
              <a:gd name="adj2" fmla="val 46881"/>
              <a:gd name="adj3" fmla="val 11085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8" idx="0"/>
          </p:cNvCxnSpPr>
          <p:nvPr/>
        </p:nvCxnSpPr>
        <p:spPr>
          <a:xfrm rot="16200000" flipH="1">
            <a:off x="4925797" y="4257315"/>
            <a:ext cx="739032" cy="12203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960613" y="3941618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0"/>
          </p:cNvCxnSpPr>
          <p:nvPr/>
        </p:nvCxnSpPr>
        <p:spPr>
          <a:xfrm rot="5400000">
            <a:off x="7275957" y="3866562"/>
            <a:ext cx="457200" cy="12169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4"/>
          </p:cNvCxnSpPr>
          <p:nvPr/>
        </p:nvCxnSpPr>
        <p:spPr>
          <a:xfrm rot="16200000" flipH="1">
            <a:off x="5781386" y="5742132"/>
            <a:ext cx="249382" cy="11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54254" y="5867400"/>
            <a:ext cx="609600" cy="304800"/>
            <a:chOff x="5427139" y="4407932"/>
            <a:chExt cx="609600" cy="304800"/>
          </a:xfrm>
        </p:grpSpPr>
        <p:sp>
          <p:nvSpPr>
            <p:cNvPr id="34" name="Rectangle 33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7" name="Elbow Connector 79"/>
          <p:cNvCxnSpPr>
            <a:endCxn id="10" idx="2"/>
          </p:cNvCxnSpPr>
          <p:nvPr/>
        </p:nvCxnSpPr>
        <p:spPr>
          <a:xfrm rot="5400000" flipH="1">
            <a:off x="3990686" y="4256232"/>
            <a:ext cx="2421082" cy="1410854"/>
          </a:xfrm>
          <a:prstGeom prst="bentConnector4">
            <a:avLst>
              <a:gd name="adj1" fmla="val -9442"/>
              <a:gd name="adj2" fmla="val 116203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80"/>
          <p:cNvCxnSpPr>
            <a:endCxn id="5" idx="2"/>
          </p:cNvCxnSpPr>
          <p:nvPr/>
        </p:nvCxnSpPr>
        <p:spPr>
          <a:xfrm rot="5400000" flipH="1" flipV="1">
            <a:off x="4541404" y="3478068"/>
            <a:ext cx="4364182" cy="1024082"/>
          </a:xfrm>
          <a:prstGeom prst="bentConnector4">
            <a:avLst>
              <a:gd name="adj1" fmla="val -5238"/>
              <a:gd name="adj2" fmla="val 37599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4"/>
          </p:cNvCxnSpPr>
          <p:nvPr/>
        </p:nvCxnSpPr>
        <p:spPr>
          <a:xfrm rot="5400000">
            <a:off x="6743700" y="5237018"/>
            <a:ext cx="304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43700" y="5389418"/>
            <a:ext cx="609600" cy="304800"/>
            <a:chOff x="5427139" y="4407932"/>
            <a:chExt cx="609600" cy="304800"/>
          </a:xfrm>
        </p:grpSpPr>
        <p:sp>
          <p:nvSpPr>
            <p:cNvPr id="41" name="Rectangle 40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Elbow Connector 79"/>
          <p:cNvCxnSpPr>
            <a:endCxn id="5" idx="6"/>
          </p:cNvCxnSpPr>
          <p:nvPr/>
        </p:nvCxnSpPr>
        <p:spPr>
          <a:xfrm rot="5400000" flipH="1" flipV="1">
            <a:off x="5465618" y="3543300"/>
            <a:ext cx="3886200" cy="415636"/>
          </a:xfrm>
          <a:prstGeom prst="bentConnector4">
            <a:avLst>
              <a:gd name="adj1" fmla="val -17320"/>
              <a:gd name="adj2" fmla="val 356667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80"/>
          <p:cNvCxnSpPr>
            <a:endCxn id="9" idx="2"/>
          </p:cNvCxnSpPr>
          <p:nvPr/>
        </p:nvCxnSpPr>
        <p:spPr>
          <a:xfrm rot="5400000" flipH="1" flipV="1">
            <a:off x="6309013" y="4081896"/>
            <a:ext cx="2199409" cy="1025236"/>
          </a:xfrm>
          <a:prstGeom prst="bentConnector4">
            <a:avLst>
              <a:gd name="adj1" fmla="val -10394"/>
              <a:gd name="adj2" fmla="val 57432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4"/>
            <a:endCxn id="46" idx="0"/>
          </p:cNvCxnSpPr>
          <p:nvPr/>
        </p:nvCxnSpPr>
        <p:spPr>
          <a:xfrm rot="16200000" flipH="1">
            <a:off x="5398654" y="2975263"/>
            <a:ext cx="406400" cy="23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50609" y="3179618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Elbow Connector 80"/>
          <p:cNvCxnSpPr>
            <a:stCxn id="46" idx="2"/>
            <a:endCxn id="8" idx="6"/>
          </p:cNvCxnSpPr>
          <p:nvPr/>
        </p:nvCxnSpPr>
        <p:spPr>
          <a:xfrm rot="16200000" flipH="1">
            <a:off x="4877954" y="4209472"/>
            <a:ext cx="1943100" cy="492991"/>
          </a:xfrm>
          <a:prstGeom prst="bentConnector4">
            <a:avLst>
              <a:gd name="adj1" fmla="val 45098"/>
              <a:gd name="adj2" fmla="val 14637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78700" y="642261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Same graph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54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representation</a:t>
            </a:r>
            <a:r>
              <a:rPr lang="en-US" baseline="0" dirty="0" smtClean="0"/>
              <a:t>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And we don’t think of it as being organized into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levels</a:t>
            </a:r>
          </a:p>
          <a:p>
            <a:endParaRPr lang="en-US" dirty="0"/>
          </a:p>
          <a:p>
            <a:r>
              <a:rPr lang="en-US" dirty="0" smtClean="0"/>
              <a:t>But we otherwise tend to represent them very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similarly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to trees</a:t>
            </a:r>
          </a:p>
        </p:txBody>
      </p:sp>
      <p:sp>
        <p:nvSpPr>
          <p:cNvPr id="5" name="Oval 4"/>
          <p:cNvSpPr/>
          <p:nvPr/>
        </p:nvSpPr>
        <p:spPr>
          <a:xfrm>
            <a:off x="7235536" y="16175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05600" y="47036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0200" y="23922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52370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1336" y="3304309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95800" y="3560618"/>
            <a:ext cx="381000" cy="381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4"/>
          </p:cNvCxnSpPr>
          <p:nvPr/>
        </p:nvCxnSpPr>
        <p:spPr>
          <a:xfrm rot="16200000" flipH="1">
            <a:off x="7255080" y="2169473"/>
            <a:ext cx="342900" cy="9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4"/>
          </p:cNvCxnSpPr>
          <p:nvPr/>
        </p:nvCxnSpPr>
        <p:spPr>
          <a:xfrm rot="5400000">
            <a:off x="4559929" y="4066815"/>
            <a:ext cx="251568" cy="11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4"/>
            <a:endCxn id="87" idx="0"/>
          </p:cNvCxnSpPr>
          <p:nvPr/>
        </p:nvCxnSpPr>
        <p:spPr>
          <a:xfrm rot="16200000" flipH="1">
            <a:off x="7984270" y="3812874"/>
            <a:ext cx="256309" cy="1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274625" y="2341418"/>
            <a:ext cx="609600" cy="304800"/>
            <a:chOff x="5482936" y="2590800"/>
            <a:chExt cx="609600" cy="304800"/>
          </a:xfrm>
        </p:grpSpPr>
        <p:sp>
          <p:nvSpPr>
            <p:cNvPr id="61" name="Rectangle 60"/>
            <p:cNvSpPr/>
            <p:nvPr/>
          </p:nvSpPr>
          <p:spPr>
            <a:xfrm>
              <a:off x="54829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7736" y="2590800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Elbow Connector 67"/>
          <p:cNvCxnSpPr>
            <a:endCxn id="9" idx="0"/>
          </p:cNvCxnSpPr>
          <p:nvPr/>
        </p:nvCxnSpPr>
        <p:spPr>
          <a:xfrm rot="16200000" flipH="1">
            <a:off x="7592785" y="2785257"/>
            <a:ext cx="658091" cy="3800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10" idx="0"/>
          </p:cNvCxnSpPr>
          <p:nvPr/>
        </p:nvCxnSpPr>
        <p:spPr>
          <a:xfrm rot="5400000">
            <a:off x="5599463" y="1733056"/>
            <a:ext cx="914400" cy="2740725"/>
          </a:xfrm>
          <a:prstGeom prst="bentConnector3">
            <a:avLst>
              <a:gd name="adj1" fmla="val 34722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532726" y="4193186"/>
            <a:ext cx="609600" cy="304800"/>
            <a:chOff x="5427139" y="4407932"/>
            <a:chExt cx="609600" cy="304800"/>
          </a:xfrm>
        </p:grpSpPr>
        <p:sp>
          <p:nvSpPr>
            <p:cNvPr id="78" name="Rectangle 77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0" name="Elbow Connector 79"/>
          <p:cNvCxnSpPr>
            <a:endCxn id="7" idx="0"/>
          </p:cNvCxnSpPr>
          <p:nvPr/>
        </p:nvCxnSpPr>
        <p:spPr>
          <a:xfrm rot="5400000" flipH="1" flipV="1">
            <a:off x="4242429" y="3139715"/>
            <a:ext cx="2105768" cy="610774"/>
          </a:xfrm>
          <a:prstGeom prst="bentConnector5">
            <a:avLst>
              <a:gd name="adj1" fmla="val -10856"/>
              <a:gd name="adj2" fmla="val 46881"/>
              <a:gd name="adj3" fmla="val 11085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8" idx="0"/>
          </p:cNvCxnSpPr>
          <p:nvPr/>
        </p:nvCxnSpPr>
        <p:spPr>
          <a:xfrm rot="16200000" flipH="1">
            <a:off x="4925797" y="4257315"/>
            <a:ext cx="739032" cy="12203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960613" y="3941618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Elbow Connector 80"/>
          <p:cNvCxnSpPr>
            <a:stCxn id="87" idx="2"/>
            <a:endCxn id="6" idx="0"/>
          </p:cNvCxnSpPr>
          <p:nvPr/>
        </p:nvCxnSpPr>
        <p:spPr>
          <a:xfrm rot="5400000">
            <a:off x="7275957" y="3866562"/>
            <a:ext cx="457200" cy="12169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4"/>
          </p:cNvCxnSpPr>
          <p:nvPr/>
        </p:nvCxnSpPr>
        <p:spPr>
          <a:xfrm rot="16200000" flipH="1">
            <a:off x="5781386" y="5742132"/>
            <a:ext cx="249382" cy="11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54254" y="5867400"/>
            <a:ext cx="609600" cy="304800"/>
            <a:chOff x="5427139" y="4407932"/>
            <a:chExt cx="609600" cy="304800"/>
          </a:xfrm>
        </p:grpSpPr>
        <p:sp>
          <p:nvSpPr>
            <p:cNvPr id="34" name="Rectangle 33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7" name="Elbow Connector 79"/>
          <p:cNvCxnSpPr>
            <a:endCxn id="10" idx="2"/>
          </p:cNvCxnSpPr>
          <p:nvPr/>
        </p:nvCxnSpPr>
        <p:spPr>
          <a:xfrm rot="5400000" flipH="1">
            <a:off x="3990686" y="4256232"/>
            <a:ext cx="2421082" cy="1410854"/>
          </a:xfrm>
          <a:prstGeom prst="bentConnector4">
            <a:avLst>
              <a:gd name="adj1" fmla="val -9442"/>
              <a:gd name="adj2" fmla="val 116203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80"/>
          <p:cNvCxnSpPr>
            <a:endCxn id="5" idx="2"/>
          </p:cNvCxnSpPr>
          <p:nvPr/>
        </p:nvCxnSpPr>
        <p:spPr>
          <a:xfrm rot="5400000" flipH="1" flipV="1">
            <a:off x="4541404" y="3478068"/>
            <a:ext cx="4364182" cy="1024082"/>
          </a:xfrm>
          <a:prstGeom prst="bentConnector4">
            <a:avLst>
              <a:gd name="adj1" fmla="val -5238"/>
              <a:gd name="adj2" fmla="val 37599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4"/>
          </p:cNvCxnSpPr>
          <p:nvPr/>
        </p:nvCxnSpPr>
        <p:spPr>
          <a:xfrm rot="5400000">
            <a:off x="6743700" y="5237018"/>
            <a:ext cx="304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43700" y="5389418"/>
            <a:ext cx="609600" cy="304800"/>
            <a:chOff x="5427139" y="4407932"/>
            <a:chExt cx="609600" cy="304800"/>
          </a:xfrm>
        </p:grpSpPr>
        <p:sp>
          <p:nvSpPr>
            <p:cNvPr id="41" name="Rectangle 40"/>
            <p:cNvSpPr/>
            <p:nvPr/>
          </p:nvSpPr>
          <p:spPr>
            <a:xfrm>
              <a:off x="54271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31939" y="4407932"/>
              <a:ext cx="3048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Elbow Connector 79"/>
          <p:cNvCxnSpPr>
            <a:endCxn id="5" idx="6"/>
          </p:cNvCxnSpPr>
          <p:nvPr/>
        </p:nvCxnSpPr>
        <p:spPr>
          <a:xfrm rot="5400000" flipH="1" flipV="1">
            <a:off x="5465618" y="3543300"/>
            <a:ext cx="3886200" cy="415636"/>
          </a:xfrm>
          <a:prstGeom prst="bentConnector4">
            <a:avLst>
              <a:gd name="adj1" fmla="val -17320"/>
              <a:gd name="adj2" fmla="val 356667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80"/>
          <p:cNvCxnSpPr>
            <a:endCxn id="9" idx="2"/>
          </p:cNvCxnSpPr>
          <p:nvPr/>
        </p:nvCxnSpPr>
        <p:spPr>
          <a:xfrm rot="5400000" flipH="1" flipV="1">
            <a:off x="6309013" y="4081896"/>
            <a:ext cx="2199409" cy="1025236"/>
          </a:xfrm>
          <a:prstGeom prst="bentConnector4">
            <a:avLst>
              <a:gd name="adj1" fmla="val -10394"/>
              <a:gd name="adj2" fmla="val 57432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4"/>
            <a:endCxn id="46" idx="0"/>
          </p:cNvCxnSpPr>
          <p:nvPr/>
        </p:nvCxnSpPr>
        <p:spPr>
          <a:xfrm rot="16200000" flipH="1">
            <a:off x="5398654" y="2975263"/>
            <a:ext cx="406400" cy="23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450609" y="3179618"/>
            <a:ext cx="304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Elbow Connector 80"/>
          <p:cNvCxnSpPr>
            <a:stCxn id="46" idx="2"/>
            <a:endCxn id="8" idx="6"/>
          </p:cNvCxnSpPr>
          <p:nvPr/>
        </p:nvCxnSpPr>
        <p:spPr>
          <a:xfrm rot="16200000" flipH="1">
            <a:off x="4877954" y="4209472"/>
            <a:ext cx="1943100" cy="492991"/>
          </a:xfrm>
          <a:prstGeom prst="bentConnector4">
            <a:avLst>
              <a:gd name="adj1" fmla="val 45098"/>
              <a:gd name="adj2" fmla="val 14637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78700" y="642261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Same graph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276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the most part, graph representations should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pretty obvious</a:t>
            </a:r>
          </a:p>
          <a:p>
            <a:pPr lvl="1"/>
            <a:r>
              <a:rPr lang="en-US" dirty="0" smtClean="0"/>
              <a:t>Each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 lists the nodes its connected to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adjacency 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Linked lists </a:t>
            </a:r>
            <a:r>
              <a:rPr lang="en-US" dirty="0" smtClean="0"/>
              <a:t>are often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GraphNode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AdjListCell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first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AdjListCell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GraphNode</a:t>
            </a:r>
            <a:r>
              <a:rPr lang="en-US" dirty="0" smtClean="0"/>
              <a:t> node;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AdjListCell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next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6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the most part, graph representations should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pretty obvious</a:t>
            </a:r>
          </a:p>
          <a:p>
            <a:pPr lvl="1"/>
            <a:r>
              <a:rPr lang="en-US" dirty="0" smtClean="0"/>
              <a:t>Each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node lists the nodes its connected to</a:t>
            </a:r>
          </a:p>
          <a:p>
            <a:pPr lvl="1"/>
            <a:endParaRPr lang="en-US" dirty="0"/>
          </a:p>
          <a:p>
            <a:r>
              <a:rPr lang="en-US" dirty="0" smtClean="0"/>
              <a:t>This is called 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adjacency 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Linked lists </a:t>
            </a:r>
            <a:r>
              <a:rPr lang="en-US" dirty="0" smtClean="0"/>
              <a:t>are often used</a:t>
            </a:r>
          </a:p>
          <a:p>
            <a:pPr lvl="1"/>
            <a:r>
              <a:rPr lang="en-US" dirty="0" smtClean="0"/>
              <a:t>But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arrays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or any other sequence representation can be used for the adjacency lists themselves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GraphNode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GraphNode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[ ] </a:t>
            </a:r>
            <a:r>
              <a:rPr lang="en-US" dirty="0" smtClean="0"/>
              <a:t>adjacent;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9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adjacency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CLR book uses a specific graph representation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Number all the nodes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Array of adjacency lists</a:t>
            </a:r>
            <a:r>
              <a:rPr lang="en-US" dirty="0" smtClean="0"/>
              <a:t>, indexed by node number</a:t>
            </a:r>
          </a:p>
          <a:p>
            <a:pPr lvl="1"/>
            <a:endParaRPr lang="en-US" dirty="0"/>
          </a:p>
          <a:p>
            <a:r>
              <a:rPr lang="en-US" dirty="0" smtClean="0"/>
              <a:t>Adjacency list of node i is stored in </a:t>
            </a:r>
            <a:r>
              <a:rPr lang="en-US" dirty="0" err="1" smtClean="0"/>
              <a:t>adj</a:t>
            </a:r>
            <a:r>
              <a:rPr lang="en-US" dirty="0" smtClean="0"/>
              <a:t>[i]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smtClean="0"/>
              <a:t>Graph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AdjListCell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[]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adj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/>
              <a:t>AdjListCell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nodeNumber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AdjListCell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next;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1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Adjacency matrix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Finally, we can store the edges for a graph in a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matrix</a:t>
                </a:r>
              </a:p>
              <a:p>
                <a:pPr lvl="1"/>
                <a:r>
                  <a:rPr lang="en-US" dirty="0" smtClean="0"/>
                  <a:t>Again,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number the nodes</a:t>
                </a:r>
                <a:endParaRPr lang="en-US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Define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the rule:</a:t>
                </a:r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i="1" dirty="0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 dirty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edge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from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to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j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953000" y="1828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248400" y="15240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975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9342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391400" y="1981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5" idx="7"/>
            <a:endCxn id="6" idx="2"/>
          </p:cNvCxnSpPr>
          <p:nvPr/>
        </p:nvCxnSpPr>
        <p:spPr>
          <a:xfrm flipV="1">
            <a:off x="5343245" y="1752600"/>
            <a:ext cx="905155" cy="143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5787745" y="1914245"/>
            <a:ext cx="527610" cy="1276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9" idx="3"/>
          </p:cNvCxnSpPr>
          <p:nvPr/>
        </p:nvCxnSpPr>
        <p:spPr>
          <a:xfrm flipV="1">
            <a:off x="7162800" y="2371445"/>
            <a:ext cx="295555" cy="752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6" idx="6"/>
          </p:cNvCxnSpPr>
          <p:nvPr/>
        </p:nvCxnSpPr>
        <p:spPr>
          <a:xfrm flipH="1" flipV="1">
            <a:off x="6705600" y="1752600"/>
            <a:ext cx="752755" cy="295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8" idx="0"/>
          </p:cNvCxnSpPr>
          <p:nvPr/>
        </p:nvCxnSpPr>
        <p:spPr>
          <a:xfrm>
            <a:off x="6638645" y="1914245"/>
            <a:ext cx="524155" cy="1209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9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Formally, a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directed graph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(or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digraph</a:t>
                </a:r>
                <a:r>
                  <a:rPr lang="en-US" dirty="0" smtClean="0"/>
                  <a:t>) is a pair,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the set of vertices of the graph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⊆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the set of edges of the graph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has an edge (arrow)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7200" y="6172200"/>
            <a:ext cx="62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you can also think of a digraph as a relation on the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Adjacency matrix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Adjacency matrices are especially good for representing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dense</a:t>
            </a:r>
            <a:r>
              <a:rPr lang="en-US" b="1" dirty="0" smtClean="0"/>
              <a:t> </a:t>
            </a:r>
            <a:r>
              <a:rPr lang="en-US" dirty="0" smtClean="0"/>
              <a:t>graphs</a:t>
            </a:r>
          </a:p>
          <a:p>
            <a:pPr lvl="1"/>
            <a:r>
              <a:rPr lang="en-US" sz="2000" dirty="0" smtClean="0"/>
              <a:t>Graphs in which most nodes have edges to most other nodes</a:t>
            </a:r>
          </a:p>
        </p:txBody>
      </p:sp>
      <p:sp>
        <p:nvSpPr>
          <p:cNvPr id="5" name="Oval 4"/>
          <p:cNvSpPr/>
          <p:nvPr/>
        </p:nvSpPr>
        <p:spPr>
          <a:xfrm>
            <a:off x="4953000" y="1828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248400" y="15240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975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9342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391400" y="1981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5" idx="7"/>
            <a:endCxn id="6" idx="2"/>
          </p:cNvCxnSpPr>
          <p:nvPr/>
        </p:nvCxnSpPr>
        <p:spPr>
          <a:xfrm flipV="1">
            <a:off x="5343245" y="1752600"/>
            <a:ext cx="905155" cy="143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5787745" y="1914245"/>
            <a:ext cx="527610" cy="1276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9" idx="3"/>
          </p:cNvCxnSpPr>
          <p:nvPr/>
        </p:nvCxnSpPr>
        <p:spPr>
          <a:xfrm flipV="1">
            <a:off x="7162800" y="2371445"/>
            <a:ext cx="295555" cy="752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6" idx="6"/>
          </p:cNvCxnSpPr>
          <p:nvPr/>
        </p:nvCxnSpPr>
        <p:spPr>
          <a:xfrm flipH="1" flipV="1">
            <a:off x="6705600" y="1752600"/>
            <a:ext cx="752755" cy="295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8" idx="0"/>
          </p:cNvCxnSpPr>
          <p:nvPr/>
        </p:nvCxnSpPr>
        <p:spPr>
          <a:xfrm>
            <a:off x="6638645" y="1914245"/>
            <a:ext cx="524155" cy="1209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96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267200" cy="2133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Recall that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undirected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graphs don’t distinguish between</a:t>
            </a:r>
          </a:p>
          <a:p>
            <a:pPr lvl="1"/>
            <a:r>
              <a:rPr lang="en-US" dirty="0" smtClean="0"/>
              <a:t>An edge from a to b, and</a:t>
            </a:r>
          </a:p>
          <a:p>
            <a:pPr lvl="1"/>
            <a:r>
              <a:rPr lang="en-US" dirty="0" smtClean="0"/>
              <a:t>An edge from b to a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0" y="1828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248400" y="15240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975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9342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391400" y="1981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7"/>
            <a:endCxn id="6" idx="2"/>
          </p:cNvCxnSpPr>
          <p:nvPr/>
        </p:nvCxnSpPr>
        <p:spPr>
          <a:xfrm flipV="1">
            <a:off x="5343245" y="1752600"/>
            <a:ext cx="905155" cy="143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787745" y="1914245"/>
            <a:ext cx="527610" cy="1276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9" idx="3"/>
          </p:cNvCxnSpPr>
          <p:nvPr/>
        </p:nvCxnSpPr>
        <p:spPr>
          <a:xfrm flipV="1">
            <a:off x="7162800" y="2371445"/>
            <a:ext cx="295555" cy="752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6" idx="6"/>
          </p:cNvCxnSpPr>
          <p:nvPr/>
        </p:nvCxnSpPr>
        <p:spPr>
          <a:xfrm flipH="1" flipV="1">
            <a:off x="6705600" y="1752600"/>
            <a:ext cx="752755" cy="295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0"/>
          </p:cNvCxnSpPr>
          <p:nvPr/>
        </p:nvCxnSpPr>
        <p:spPr>
          <a:xfrm>
            <a:off x="6638645" y="1914245"/>
            <a:ext cx="524155" cy="1209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0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36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These are easily handled by both representations</a:t>
            </a:r>
          </a:p>
          <a:p>
            <a:pPr lvl="1"/>
            <a:r>
              <a:rPr lang="en-US" dirty="0" smtClean="0"/>
              <a:t>Adjacency lists: link a to b but also link b to a</a:t>
            </a:r>
          </a:p>
          <a:p>
            <a:pPr lvl="1"/>
            <a:r>
              <a:rPr lang="en-US" dirty="0" smtClean="0"/>
              <a:t>Adjacency matrix: matrix is just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symmetric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0" y="1828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248400" y="15240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975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9342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391400" y="1981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7"/>
            <a:endCxn id="6" idx="2"/>
          </p:cNvCxnSpPr>
          <p:nvPr/>
        </p:nvCxnSpPr>
        <p:spPr>
          <a:xfrm flipV="1">
            <a:off x="5343245" y="1752600"/>
            <a:ext cx="905155" cy="143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787745" y="1914245"/>
            <a:ext cx="527610" cy="1276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9" idx="3"/>
          </p:cNvCxnSpPr>
          <p:nvPr/>
        </p:nvCxnSpPr>
        <p:spPr>
          <a:xfrm flipV="1">
            <a:off x="7162800" y="2371445"/>
            <a:ext cx="295555" cy="752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6" idx="6"/>
          </p:cNvCxnSpPr>
          <p:nvPr/>
        </p:nvCxnSpPr>
        <p:spPr>
          <a:xfrm flipH="1" flipV="1">
            <a:off x="6705600" y="1752600"/>
            <a:ext cx="752755" cy="295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0"/>
          </p:cNvCxnSpPr>
          <p:nvPr/>
        </p:nvCxnSpPr>
        <p:spPr>
          <a:xfrm>
            <a:off x="6638645" y="1914245"/>
            <a:ext cx="524155" cy="1209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14400" y="4114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45720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4400" y="50292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5486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4400" y="5943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574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3"/>
            <a:endCxn id="25" idx="1"/>
          </p:cNvCxnSpPr>
          <p:nvPr/>
        </p:nvCxnSpPr>
        <p:spPr>
          <a:xfrm>
            <a:off x="1371600" y="4343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526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574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432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622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338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386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528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7244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292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3434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526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74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71600" y="525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7432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80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362200" y="525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7526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4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71600" y="5715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432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62200" y="5715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526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574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371600" y="6172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93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Edges are labeled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numerical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values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(weights)</a:t>
            </a:r>
          </a:p>
          <a:p>
            <a:pPr lvl="1"/>
            <a:r>
              <a:rPr lang="en-US" dirty="0" smtClean="0"/>
              <a:t>Usually represents some kind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distance or abstract “cost”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0" y="1828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248400" y="15240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975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9342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391400" y="1981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7"/>
            <a:endCxn id="6" idx="2"/>
          </p:cNvCxnSpPr>
          <p:nvPr/>
        </p:nvCxnSpPr>
        <p:spPr>
          <a:xfrm flipV="1">
            <a:off x="5343245" y="1752600"/>
            <a:ext cx="905155" cy="143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787745" y="1914245"/>
            <a:ext cx="527610" cy="1276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9" idx="3"/>
          </p:cNvCxnSpPr>
          <p:nvPr/>
        </p:nvCxnSpPr>
        <p:spPr>
          <a:xfrm flipV="1">
            <a:off x="7162800" y="2371445"/>
            <a:ext cx="295555" cy="752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6" idx="6"/>
          </p:cNvCxnSpPr>
          <p:nvPr/>
        </p:nvCxnSpPr>
        <p:spPr>
          <a:xfrm flipH="1" flipV="1">
            <a:off x="6705600" y="1752600"/>
            <a:ext cx="752755" cy="295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0"/>
          </p:cNvCxnSpPr>
          <p:nvPr/>
        </p:nvCxnSpPr>
        <p:spPr>
          <a:xfrm>
            <a:off x="6638645" y="1914245"/>
            <a:ext cx="524155" cy="1209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1371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617666" y="23853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477000" y="23218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464705" y="26543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8197" y="1371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38600"/>
                <a:ext cx="3733800" cy="24488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914400" y="4114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14400" y="45720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14400" y="50292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914400" y="5486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14400" y="5943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7526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574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8" idx="3"/>
            <a:endCxn id="83" idx="1"/>
          </p:cNvCxnSpPr>
          <p:nvPr/>
        </p:nvCxnSpPr>
        <p:spPr>
          <a:xfrm>
            <a:off x="1371600" y="4343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7526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74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3716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7432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3622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338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386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3528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7244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2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434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7526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0574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371600" y="525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7432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0480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362200" y="525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7526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574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371600" y="5715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7432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480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362200" y="5715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7526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574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371600" y="6172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59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weighted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038600" cy="236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Adjacency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lists</a:t>
                </a:r>
              </a:p>
              <a:p>
                <a:pPr lvl="1"/>
                <a:r>
                  <a:rPr lang="en-US" dirty="0" smtClean="0"/>
                  <a:t>Just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add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another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field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to the list cells to hold the weight</a:t>
                </a:r>
              </a:p>
              <a:p>
                <a:r>
                  <a:rPr lang="en-US" dirty="0" smtClean="0"/>
                  <a:t>Adjacency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matrix</a:t>
                </a:r>
              </a:p>
              <a:p>
                <a:pPr lvl="1"/>
                <a:r>
                  <a:rPr lang="en-US" dirty="0" smtClean="0"/>
                  <a:t>Use the weight as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matrix entry</a:t>
                </a:r>
              </a:p>
              <a:p>
                <a:pPr lvl="1"/>
                <a:r>
                  <a:rPr lang="en-US" dirty="0" smtClean="0"/>
                  <a:t>Or 0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) for non-adjacent nodes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038600" cy="2362200"/>
              </a:xfrm>
              <a:blipFill rotWithShape="1">
                <a:blip r:embed="rId2"/>
                <a:stretch>
                  <a:fillRect l="-1659" t="-4134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953000" y="18288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6248400" y="15240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3975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934200" y="3124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391400" y="198120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7"/>
            <a:endCxn id="6" idx="2"/>
          </p:cNvCxnSpPr>
          <p:nvPr/>
        </p:nvCxnSpPr>
        <p:spPr>
          <a:xfrm flipV="1">
            <a:off x="5343245" y="1752600"/>
            <a:ext cx="905155" cy="1431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5787745" y="1914245"/>
            <a:ext cx="527610" cy="1276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9" idx="3"/>
          </p:cNvCxnSpPr>
          <p:nvPr/>
        </p:nvCxnSpPr>
        <p:spPr>
          <a:xfrm flipV="1">
            <a:off x="7162800" y="2371445"/>
            <a:ext cx="295555" cy="7527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  <a:endCxn id="6" idx="6"/>
          </p:cNvCxnSpPr>
          <p:nvPr/>
        </p:nvCxnSpPr>
        <p:spPr>
          <a:xfrm flipH="1" flipV="1">
            <a:off x="6705600" y="1752600"/>
            <a:ext cx="752755" cy="295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0"/>
          </p:cNvCxnSpPr>
          <p:nvPr/>
        </p:nvCxnSpPr>
        <p:spPr>
          <a:xfrm>
            <a:off x="6638645" y="1914245"/>
            <a:ext cx="524155" cy="1209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26100" y="4038600"/>
                <a:ext cx="2235200" cy="2448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4038600"/>
                <a:ext cx="2235200" cy="24488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14400" y="4114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45720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4400" y="50292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5486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14400" y="5943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22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3"/>
            <a:endCxn id="25" idx="1"/>
          </p:cNvCxnSpPr>
          <p:nvPr/>
        </p:nvCxnSpPr>
        <p:spPr>
          <a:xfrm>
            <a:off x="1371600" y="4343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526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2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480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576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6670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434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30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624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44" idx="1"/>
          </p:cNvCxnSpPr>
          <p:nvPr/>
        </p:nvCxnSpPr>
        <p:spPr>
          <a:xfrm flipH="1">
            <a:off x="4572000" y="4800600"/>
            <a:ext cx="685800" cy="533400"/>
          </a:xfrm>
          <a:prstGeom prst="bentConnector5">
            <a:avLst>
              <a:gd name="adj1" fmla="val -33333"/>
              <a:gd name="adj2" fmla="val 50000"/>
              <a:gd name="adj3" fmla="val 13333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526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74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71600" y="525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480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76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667000" y="52578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7526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622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371600" y="5715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0480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576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667000" y="5715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526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622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371600" y="6172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1371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617666" y="23853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477000" y="23218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464705" y="26543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8197" y="1371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2057400" y="41910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572000" y="5181600"/>
            <a:ext cx="914400" cy="304800"/>
            <a:chOff x="4724400" y="4648200"/>
            <a:chExt cx="914400" cy="304800"/>
          </a:xfrm>
        </p:grpSpPr>
        <p:sp>
          <p:nvSpPr>
            <p:cNvPr id="44" name="Rectangle 43"/>
            <p:cNvSpPr/>
            <p:nvPr/>
          </p:nvSpPr>
          <p:spPr>
            <a:xfrm>
              <a:off x="4724400" y="46482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34000" y="46482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/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9200" y="4648200"/>
              <a:ext cx="3048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057400" y="6019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528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400" y="5562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528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62200" y="5105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82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528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57400" y="46482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418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2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 4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undirected graph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is the same except that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is a set of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two-element subsets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rather than a set of pairs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}∈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has an edge (line)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Undirected graphs don’t distinguish between an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an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Hence they’re drawn with lines rather than arrows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810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6172200"/>
            <a:ext cx="827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you can also think of an undirected graph as a symmetric relation on the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6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tree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child c of node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just a subset of the vertices and/or 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Pseudocode: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BreadthFirst(root)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q.Enqueue(root)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6211" y="5621292"/>
            <a:ext cx="3581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Will this code work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for a general graph?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Pseudocode: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</a:t>
            </a:r>
            <a:r>
              <a:rPr lang="en-US" b="1" dirty="0" smtClean="0"/>
              <a:t>neighbor</a:t>
            </a:r>
            <a:r>
              <a:rPr lang="en-US" dirty="0" smtClean="0"/>
              <a:t> c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6211" y="5621292"/>
            <a:ext cx="3581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Well, first, there are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no children </a:t>
            </a:r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</a:rPr>
              <a:t>per se</a:t>
            </a:r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Pseudocode: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</a:t>
            </a:r>
            <a:r>
              <a:rPr lang="en-US" b="1" dirty="0" smtClean="0"/>
              <a:t>neighbor</a:t>
            </a:r>
            <a:r>
              <a:rPr lang="en-US" dirty="0" smtClean="0"/>
              <a:t> c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6211" y="5181600"/>
            <a:ext cx="3519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What happens if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we just change it to</a:t>
            </a: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eighbor?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q.Enqueue</a:t>
            </a:r>
            <a:r>
              <a:rPr lang="en-US" b="1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2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neighbor c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 3 4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neighbor c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uh oh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1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 4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just a subset of the vertices and/or 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 4 1 1 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for each neighbor c</a:t>
            </a:r>
            <a:br>
              <a:rPr lang="en-US" b="1" dirty="0" smtClean="0"/>
            </a:br>
            <a:r>
              <a:rPr lang="en-US" b="1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not going to end well ...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93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actually,</a:t>
            </a:r>
            <a:br>
              <a:rPr lang="en-US" dirty="0" smtClean="0"/>
            </a:br>
            <a:r>
              <a:rPr lang="en-US" dirty="0" smtClean="0"/>
              <a:t>it’s not going to end at all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6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Pseudocode: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child c of node</a:t>
            </a:r>
            <a:br>
              <a:rPr lang="en-US" dirty="0" smtClean="0"/>
            </a:br>
            <a:r>
              <a:rPr lang="en-US" dirty="0" smtClean="0"/>
              <a:t>         q.Enqueue(c)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66211" y="5621292"/>
            <a:ext cx="37894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We need to keep</a:t>
            </a:r>
          </a:p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from revisiting nodes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Pseudocode: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if c not visited already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q.Enqueue</a:t>
            </a:r>
            <a:r>
              <a:rPr lang="en-US" b="1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2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just a subset of the vertices and/or 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 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for each child c of node</a:t>
            </a:r>
          </a:p>
          <a:p>
            <a:pPr marL="0" indent="0">
              <a:buNone/>
            </a:pPr>
            <a:r>
              <a:rPr lang="en-US" dirty="0" smtClean="0"/>
              <a:t>         if c not visited already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6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dirty="0" smtClean="0"/>
              <a:t> 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node = </a:t>
            </a:r>
            <a:r>
              <a:rPr lang="en-US" b="1" dirty="0" err="1" smtClean="0"/>
              <a:t>q.Dequeue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      for each child c of node</a:t>
            </a:r>
          </a:p>
          <a:p>
            <a:pPr marL="0" indent="0">
              <a:buNone/>
            </a:pPr>
            <a:r>
              <a:rPr lang="en-US" b="1" dirty="0" smtClean="0"/>
              <a:t>         if c not visited already</a:t>
            </a:r>
            <a:br>
              <a:rPr lang="en-US" b="1" dirty="0" smtClean="0"/>
            </a:br>
            <a:r>
              <a:rPr lang="en-US" b="1" dirty="0" smtClean="0"/>
              <a:t>            </a:t>
            </a:r>
            <a:r>
              <a:rPr lang="en-US" b="1" dirty="0" err="1" smtClean="0"/>
              <a:t>q.Enqueue</a:t>
            </a:r>
            <a:r>
              <a:rPr lang="en-US" b="1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mark c visited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Breadth-first </a:t>
            </a:r>
            <a:r>
              <a:rPr lang="en-US" b="1" i="1" dirty="0" smtClean="0"/>
              <a:t>graph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Tracking which </a:t>
            </a:r>
            <a:r>
              <a:rPr lang="en-US" dirty="0" smtClean="0"/>
              <a:t>nodes have been visited is sufficient to fix the problem</a:t>
            </a:r>
          </a:p>
          <a:p>
            <a:endParaRPr lang="en-US" dirty="0"/>
          </a:p>
          <a:p>
            <a:r>
              <a:rPr lang="en-US" dirty="0" smtClean="0"/>
              <a:t>Great!  How do we keep track of which nodes have been visited</a:t>
            </a:r>
            <a:endParaRPr lang="en-US" dirty="0"/>
          </a:p>
          <a:p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2" idx="5"/>
            <a:endCxn id="24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7"/>
            <a:endCxn id="22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7"/>
            <a:endCxn id="20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5"/>
            <a:endCxn id="23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31" name="Straight Connector 30"/>
          <p:cNvCxnSpPr>
            <a:stCxn id="30" idx="4"/>
            <a:endCxn id="20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4"/>
            <a:endCxn id="22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30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subgraph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just a subset of the vertices and/or edges of some other graph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Visit information in the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solution is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 a field </a:t>
            </a:r>
            <a:r>
              <a:rPr lang="en-US" dirty="0" smtClean="0"/>
              <a:t>to the node structure</a:t>
            </a:r>
          </a:p>
          <a:p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efficient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You need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know in advance </a:t>
            </a:r>
            <a:r>
              <a:rPr lang="en-US" dirty="0" smtClean="0"/>
              <a:t>that you’ll be walking the graph</a:t>
            </a:r>
          </a:p>
          <a:p>
            <a:pPr lvl="1"/>
            <a:r>
              <a:rPr lang="en-US" dirty="0" smtClean="0"/>
              <a:t>Doesn’t work well if you’re using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someone else’s graph implementation</a:t>
            </a:r>
          </a:p>
          <a:p>
            <a:pPr lvl="1"/>
            <a:r>
              <a:rPr lang="en-US" dirty="0" smtClean="0"/>
              <a:t>Uses memory even when you aren’t walking the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/>
              <a:t>GraphNode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GraphNode</a:t>
            </a:r>
            <a:r>
              <a:rPr lang="en-US" dirty="0"/>
              <a:t>[ ] adjacent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bool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visited = false;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node.visited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true;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9575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array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separate array</a:t>
            </a:r>
          </a:p>
          <a:p>
            <a:pPr lvl="1"/>
            <a:r>
              <a:rPr lang="en-US" dirty="0" smtClean="0"/>
              <a:t>Indexed by node number</a:t>
            </a:r>
          </a:p>
          <a:p>
            <a:pPr lvl="1"/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Fast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deallocate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the array when it’s not being used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nodes to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numbered</a:t>
            </a:r>
          </a:p>
          <a:p>
            <a:pPr lvl="2"/>
            <a:r>
              <a:rPr lang="en-US" dirty="0" smtClean="0"/>
              <a:t>But you often do that for other reasons anyway.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500" b="1" dirty="0" err="1" smtClean="0">
                <a:solidFill>
                  <a:schemeClr val="accent6">
                    <a:lumMod val="50000"/>
                  </a:schemeClr>
                </a:solidFill>
              </a:rPr>
              <a:t>bool</a:t>
            </a:r>
            <a:r>
              <a:rPr lang="en-US" sz="3500" b="1" dirty="0" smtClean="0">
                <a:solidFill>
                  <a:schemeClr val="accent6">
                    <a:lumMod val="50000"/>
                  </a:schemeClr>
                </a:solidFill>
              </a:rPr>
              <a:t>[ ] visited</a:t>
            </a:r>
            <a:r>
              <a:rPr lang="en-US" sz="3500" b="1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sz="2600" b="1" dirty="0"/>
              <a:t>visited[</a:t>
            </a:r>
            <a:r>
              <a:rPr lang="en-US" sz="2600" b="1" dirty="0" err="1"/>
              <a:t>node.number</a:t>
            </a:r>
            <a:r>
              <a:rPr lang="en-US" sz="2600" b="1" dirty="0"/>
              <a:t>] = true;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8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table</a:t>
            </a:r>
            <a:br>
              <a:rPr lang="en-US" dirty="0" smtClean="0"/>
            </a:br>
            <a:r>
              <a:rPr lang="en-US" dirty="0" smtClean="0"/>
              <a:t>(or other dictionary structure)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nothing else, you can use a hash table</a:t>
            </a:r>
          </a:p>
          <a:p>
            <a:pPr lvl="1"/>
            <a:r>
              <a:rPr lang="en-US" dirty="0" smtClean="0"/>
              <a:t>Use nodes as keys</a:t>
            </a:r>
          </a:p>
          <a:p>
            <a:pPr lvl="1"/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Easy</a:t>
            </a:r>
          </a:p>
          <a:p>
            <a:pPr lvl="1"/>
            <a:r>
              <a:rPr lang="en-US" dirty="0" smtClean="0"/>
              <a:t>Works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any node structure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Slower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than other approaches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Hashtable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visited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= new </a:t>
            </a:r>
            <a:r>
              <a:rPr lang="en-US" dirty="0" err="1" smtClean="0"/>
              <a:t>Hashtable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visited.Store</a:t>
            </a:r>
            <a:r>
              <a:rPr lang="en-US" b="1" dirty="0" smtClean="0"/>
              <a:t>(node, true);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671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Breadth-first walks are often called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breadth-first search</a:t>
            </a:r>
            <a:r>
              <a:rPr lang="en-US" dirty="0" smtClean="0"/>
              <a:t>es</a:t>
            </a:r>
          </a:p>
          <a:p>
            <a:endParaRPr lang="en-US" dirty="0" smtClean="0"/>
          </a:p>
          <a:p>
            <a:r>
              <a:rPr lang="en-US" dirty="0" smtClean="0"/>
              <a:t>The CLR book defines 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fancier version of BFS</a:t>
            </a:r>
          </a:p>
          <a:p>
            <a:r>
              <a:rPr lang="en-US" dirty="0" smtClean="0"/>
              <a:t>It tracks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additional information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Distances</a:t>
            </a:r>
            <a:r>
              <a:rPr lang="en-US" b="1" dirty="0" smtClean="0"/>
              <a:t> </a:t>
            </a:r>
            <a:r>
              <a:rPr lang="en-US" dirty="0" smtClean="0"/>
              <a:t>of nodes from the start node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Predecessors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of nodes in the walk</a:t>
            </a:r>
          </a:p>
          <a:p>
            <a:pPr lvl="2"/>
            <a:r>
              <a:rPr lang="en-US" dirty="0" smtClean="0"/>
              <a:t>Which of its neighbors was searched first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start.distance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start.predecessor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c.distance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node.distance+1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c.predecessor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2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vertices linked by an edge are said to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adjacent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137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05600" y="2057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8666" y="307622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4445" y="4267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314677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2445" y="56388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48400" y="5181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5"/>
            <a:endCxn id="11" idx="0"/>
          </p:cNvCxnSpPr>
          <p:nvPr/>
        </p:nvCxnSpPr>
        <p:spPr>
          <a:xfrm>
            <a:off x="7304690" y="4657445"/>
            <a:ext cx="346355" cy="9813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5"/>
          </p:cNvCxnSpPr>
          <p:nvPr/>
        </p:nvCxnSpPr>
        <p:spPr>
          <a:xfrm flipH="1" flipV="1">
            <a:off x="6638645" y="5571845"/>
            <a:ext cx="783800" cy="2955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7"/>
            <a:endCxn id="9" idx="3"/>
          </p:cNvCxnSpPr>
          <p:nvPr/>
        </p:nvCxnSpPr>
        <p:spPr>
          <a:xfrm flipV="1">
            <a:off x="6638645" y="4657445"/>
            <a:ext cx="342755" cy="5911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7" idx="1"/>
          </p:cNvCxnSpPr>
          <p:nvPr/>
        </p:nvCxnSpPr>
        <p:spPr>
          <a:xfrm>
            <a:off x="5715000" y="1600200"/>
            <a:ext cx="1057555" cy="5241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7"/>
            <a:endCxn id="7" idx="3"/>
          </p:cNvCxnSpPr>
          <p:nvPr/>
        </p:nvCxnSpPr>
        <p:spPr>
          <a:xfrm flipV="1">
            <a:off x="6238911" y="2447645"/>
            <a:ext cx="533644" cy="6955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1"/>
          </p:cNvCxnSpPr>
          <p:nvPr/>
        </p:nvCxnSpPr>
        <p:spPr>
          <a:xfrm>
            <a:off x="7095845" y="244764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4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3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6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55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2722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55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2722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55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2722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Queue: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BreadthFirstSearch</a:t>
            </a:r>
            <a:r>
              <a:rPr lang="en-US" dirty="0" smtClean="0"/>
              <a:t>(start)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q = empty queue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q.Enqueue</a:t>
            </a:r>
            <a:r>
              <a:rPr lang="en-US" dirty="0" smtClean="0"/>
              <a:t>(start)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start.distance</a:t>
            </a:r>
            <a:r>
              <a:rPr lang="en-US" b="1" dirty="0" smtClean="0"/>
              <a:t> = 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start.predecessor</a:t>
            </a:r>
            <a:r>
              <a:rPr lang="en-US" b="1" dirty="0" smtClean="0"/>
              <a:t> = null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mark start visited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q not empty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= q.Dequeue()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each neighbor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c not visited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q.Enqueue</a:t>
            </a:r>
            <a:r>
              <a:rPr lang="en-US" dirty="0" smtClean="0"/>
              <a:t>(c)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c.distance</a:t>
            </a:r>
            <a:r>
              <a:rPr lang="en-US" b="1" dirty="0" smtClean="0"/>
              <a:t> = node.distance+1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b="1" dirty="0" err="1" smtClean="0"/>
              <a:t>c.predecessor</a:t>
            </a:r>
            <a:r>
              <a:rPr lang="en-US" b="1" dirty="0" smtClean="0"/>
              <a:t> = node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}</a:t>
            </a:r>
            <a:br>
              <a:rPr lang="en-US" dirty="0" smtClean="0"/>
            </a:b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55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2722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Breadth-first search (from CLR)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419600" cy="12086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Notice</a:t>
            </a:r>
          </a:p>
          <a:p>
            <a:r>
              <a:rPr lang="en-US" dirty="0" smtClean="0"/>
              <a:t>Every node is labeled with its distance from the start node</a:t>
            </a:r>
          </a:p>
        </p:txBody>
      </p:sp>
      <p:sp>
        <p:nvSpPr>
          <p:cNvPr id="5" name="Oval 4"/>
          <p:cNvSpPr/>
          <p:nvPr/>
        </p:nvSpPr>
        <p:spPr>
          <a:xfrm>
            <a:off x="1741311" y="258029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84377" y="35991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808111" y="495173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808111" y="366966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36576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69911" y="6062912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3198356" y="5341980"/>
            <a:ext cx="526199" cy="82097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2360156" y="5341980"/>
            <a:ext cx="514910" cy="7878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1274622" y="2970535"/>
            <a:ext cx="533644" cy="695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2131556" y="2970535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41311" y="1364691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5" idx="4"/>
            <a:endCxn id="5" idx="0"/>
          </p:cNvCxnSpPr>
          <p:nvPr/>
        </p:nvCxnSpPr>
        <p:spPr>
          <a:xfrm>
            <a:off x="1969911" y="1821891"/>
            <a:ext cx="0" cy="75839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0"/>
          </p:cNvCxnSpPr>
          <p:nvPr/>
        </p:nvCxnSpPr>
        <p:spPr>
          <a:xfrm>
            <a:off x="3036711" y="4126868"/>
            <a:ext cx="0" cy="82486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0"/>
            <a:endCxn id="15" idx="5"/>
          </p:cNvCxnSpPr>
          <p:nvPr/>
        </p:nvCxnSpPr>
        <p:spPr>
          <a:xfrm flipH="1" flipV="1">
            <a:off x="2131556" y="1754936"/>
            <a:ext cx="905155" cy="19147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577" y="136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6943" y="233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6768" y="364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27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9125" y="476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55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42722" y="569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8672</TotalTime>
  <Words>9323</Words>
  <Application>Microsoft Office PowerPoint</Application>
  <PresentationFormat>On-screen Show (4:3)</PresentationFormat>
  <Paragraphs>4784</Paragraphs>
  <Slides>239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239</vt:i4>
      </vt:variant>
    </vt:vector>
  </HeadingPairs>
  <TitlesOfParts>
    <vt:vector size="240" baseType="lpstr">
      <vt:lpstr>Office Theme</vt:lpstr>
      <vt:lpstr>Lecture 12 Graphs and graph search</vt:lpstr>
      <vt:lpstr>Graphs</vt:lpstr>
      <vt:lpstr>Graphs</vt:lpstr>
      <vt:lpstr>Graphs</vt:lpstr>
      <vt:lpstr>Subgraphs</vt:lpstr>
      <vt:lpstr>Subgraphs</vt:lpstr>
      <vt:lpstr>Subgraphs</vt:lpstr>
      <vt:lpstr>Subgraphs</vt:lpstr>
      <vt:lpstr>Connectivity</vt:lpstr>
      <vt:lpstr>Paths</vt:lpstr>
      <vt:lpstr>Connectivity</vt:lpstr>
      <vt:lpstr>Connected components</vt:lpstr>
      <vt:lpstr>Connected components</vt:lpstr>
      <vt:lpstr>Cycles</vt:lpstr>
      <vt:lpstr>Cycles</vt:lpstr>
      <vt:lpstr>Trees</vt:lpstr>
      <vt:lpstr>General representation of trees</vt:lpstr>
      <vt:lpstr>General representation of graphs</vt:lpstr>
      <vt:lpstr>General representation of graphs</vt:lpstr>
      <vt:lpstr>General representation of graphs</vt:lpstr>
      <vt:lpstr>General representation of graphs</vt:lpstr>
      <vt:lpstr>General representation of graphs</vt:lpstr>
      <vt:lpstr>General representation of graphs</vt:lpstr>
      <vt:lpstr>General representation of graphs</vt:lpstr>
      <vt:lpstr>General representation of graphs</vt:lpstr>
      <vt:lpstr>Adjacency list representation</vt:lpstr>
      <vt:lpstr>Adjacency list representation</vt:lpstr>
      <vt:lpstr>Array of adjacency lists</vt:lpstr>
      <vt:lpstr>Adjacency matrix representation</vt:lpstr>
      <vt:lpstr>Adjacency matrix representation</vt:lpstr>
      <vt:lpstr>Undirected graphs</vt:lpstr>
      <vt:lpstr>Undirected graphs</vt:lpstr>
      <vt:lpstr>Weighted graphs</vt:lpstr>
      <vt:lpstr>Representing weighted graphs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tree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uh oh …</vt:lpstr>
      <vt:lpstr>Breadth-first graph walk</vt:lpstr>
      <vt:lpstr>Breadth-first graph walk</vt:lpstr>
      <vt:lpstr>this is not going to end well ...</vt:lpstr>
      <vt:lpstr>actually, it’s not going to end at all …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Breadth-first graph walk</vt:lpstr>
      <vt:lpstr>Visit information in the nodes</vt:lpstr>
      <vt:lpstr>Parallel array structure</vt:lpstr>
      <vt:lpstr>Hash table (or other dictionary structure)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Breadth-first search (from CLR)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Foster to Quincy: Route planning for the El</vt:lpstr>
      <vt:lpstr>Complexity analysis How many times does each line run?</vt:lpstr>
      <vt:lpstr>Complexity analysis How many times does each line run?</vt:lpstr>
      <vt:lpstr>Complexity analysis How many times does each line run?</vt:lpstr>
      <vt:lpstr>Complexity analysis How many times does each line run?</vt:lpstr>
      <vt:lpstr>BFS algorithm in the books</vt:lpstr>
      <vt:lpstr>The actual code</vt:lpstr>
      <vt:lpstr>Depth-first search of a tree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Depth-first search of a graph</vt:lpstr>
      <vt:lpstr>Analysis: how many times are these lines run?</vt:lpstr>
      <vt:lpstr>Analysis</vt:lpstr>
      <vt:lpstr>Analysis</vt:lpstr>
      <vt:lpstr>Analysis: O(V+E) time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connected component analysis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Example application: topological sort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Timestamping nodes</vt:lpstr>
      <vt:lpstr>What’s next?</vt:lpstr>
      <vt:lpstr>Timestamping nodes</vt:lpstr>
      <vt:lpstr>What’s next?</vt:lpstr>
      <vt:lpstr>8 was called from 9</vt:lpstr>
      <vt:lpstr>9 was called from 3</vt:lpstr>
      <vt:lpstr>3 was called from 2 (who still has an unvisited neighbor)</vt:lpstr>
      <vt:lpstr>3 was called from 2 (who still has an unvisited neighbor)</vt:lpstr>
      <vt:lpstr>3 was called from 2 (who still has an unvisited neighbor)</vt:lpstr>
      <vt:lpstr>So now we visit 4</vt:lpstr>
      <vt:lpstr>So now we visit 4</vt:lpstr>
      <vt:lpstr>So now we visit 4</vt:lpstr>
      <vt:lpstr>And now we can finish off 2</vt:lpstr>
      <vt:lpstr>And 1…</vt:lpstr>
      <vt:lpstr>And then we do the rest …</vt:lpstr>
      <vt:lpstr>And then we do the rest …</vt:lpstr>
      <vt:lpstr>And then we do the rest …</vt:lpstr>
      <vt:lpstr>And then we do the rest …</vt:lpstr>
      <vt:lpstr>And then we do the rest …</vt:lpstr>
      <vt:lpstr>And then we do the rest …</vt:lpstr>
      <vt:lpstr>And then we do the rest …</vt:lpstr>
      <vt:lpstr>And then we do the rest …</vt:lpstr>
      <vt:lpstr>Depth-first forest</vt:lpstr>
      <vt:lpstr>Depth-first forest</vt:lpstr>
      <vt:lpstr>Depth-first forest</vt:lpstr>
      <vt:lpstr>Properties of depth-first forests</vt:lpstr>
      <vt:lpstr>Time intervals</vt:lpstr>
      <vt:lpstr>Parenthesis theorem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</cp:lastModifiedBy>
  <cp:revision>580</cp:revision>
  <cp:lastPrinted>2010-05-17T15:57:14Z</cp:lastPrinted>
  <dcterms:created xsi:type="dcterms:W3CDTF">2010-03-27T22:31:10Z</dcterms:created>
  <dcterms:modified xsi:type="dcterms:W3CDTF">2015-05-11T17:15:02Z</dcterms:modified>
</cp:coreProperties>
</file>