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2"/>
  </p:notesMasterIdLst>
  <p:sldIdLst>
    <p:sldId id="256" r:id="rId2"/>
    <p:sldId id="329" r:id="rId3"/>
    <p:sldId id="330" r:id="rId4"/>
    <p:sldId id="331" r:id="rId5"/>
    <p:sldId id="332" r:id="rId6"/>
    <p:sldId id="333" r:id="rId7"/>
    <p:sldId id="267" r:id="rId8"/>
    <p:sldId id="315" r:id="rId9"/>
    <p:sldId id="268" r:id="rId10"/>
    <p:sldId id="301" r:id="rId11"/>
    <p:sldId id="278" r:id="rId12"/>
    <p:sldId id="277" r:id="rId13"/>
    <p:sldId id="275" r:id="rId14"/>
    <p:sldId id="271" r:id="rId15"/>
    <p:sldId id="303" r:id="rId16"/>
    <p:sldId id="298" r:id="rId17"/>
    <p:sldId id="274" r:id="rId18"/>
    <p:sldId id="306" r:id="rId19"/>
    <p:sldId id="318" r:id="rId20"/>
    <p:sldId id="302" r:id="rId21"/>
    <p:sldId id="305" r:id="rId22"/>
    <p:sldId id="269" r:id="rId23"/>
    <p:sldId id="316" r:id="rId24"/>
    <p:sldId id="336" r:id="rId25"/>
    <p:sldId id="337" r:id="rId26"/>
    <p:sldId id="273" r:id="rId27"/>
    <p:sldId id="276" r:id="rId28"/>
    <p:sldId id="270" r:id="rId29"/>
    <p:sldId id="283" r:id="rId30"/>
    <p:sldId id="307" r:id="rId31"/>
    <p:sldId id="32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1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0" autoAdjust="0"/>
    <p:restoredTop sz="86376" autoAdjust="0"/>
  </p:normalViewPr>
  <p:slideViewPr>
    <p:cSldViewPr>
      <p:cViewPr varScale="1">
        <p:scale>
          <a:sx n="89" d="100"/>
          <a:sy n="89" d="100"/>
        </p:scale>
        <p:origin x="615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31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B8BAC-AD12-41E9-8B58-CF3C8610650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72F60-FBF2-46DB-9CC1-71AF7836E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7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72F60-FBF2-46DB-9CC1-71AF7836E50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3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6200"/>
            <a:ext cx="7772400" cy="147002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6400800" cy="762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8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0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7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0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0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1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otenay" pitchFamily="2" charset="0"/>
              </a:defRPr>
            </a:lvl1pPr>
          </a:lstStyle>
          <a:p>
            <a:fld id="{78F7F9AA-A437-4C1D-B7A7-132C663DC277}" type="datetimeFigureOut">
              <a:rPr lang="en-US" smtClean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otenay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otenay" pitchFamily="2" charset="0"/>
              </a:defRPr>
            </a:lvl1pPr>
          </a:lstStyle>
          <a:p>
            <a:fld id="{54A6550D-5249-4695-AA6F-4029ECE97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1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Kootenay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Kootenay" pitchFamily="2" charset="0"/>
                <a:ea typeface="Verdana" pitchFamily="34" charset="0"/>
                <a:cs typeface="Verdana" pitchFamily="34" charset="0"/>
              </a:rPr>
              <a:t>Lecture 2</a:t>
            </a:r>
            <a:br>
              <a:rPr lang="en-US" dirty="0" smtClean="0">
                <a:latin typeface="Kootenay" pitchFamily="2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Kootenay" pitchFamily="2" charset="0"/>
                <a:ea typeface="Verdana" pitchFamily="34" charset="0"/>
                <a:cs typeface="Verdana" pitchFamily="34" charset="0"/>
              </a:rPr>
              <a:t>Introduction to the C# language</a:t>
            </a:r>
            <a:endParaRPr lang="en-US" dirty="0">
              <a:latin typeface="Kootenay" pitchFamily="2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otenay" pitchFamily="2" charset="0"/>
              </a:rPr>
              <a:t>EECS-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214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Kooten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3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Things that are slightly different in C#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7924800" cy="76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You can safely ignore anything in light gray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Like C++, but spelled in </a:t>
            </a:r>
            <a:r>
              <a:rPr lang="en-US" b="1" dirty="0" smtClean="0">
                <a:solidFill>
                  <a:srgbClr val="984807"/>
                </a:solidFill>
              </a:rPr>
              <a:t>lowercase</a:t>
            </a:r>
            <a:endParaRPr lang="en-US" dirty="0" smtClean="0"/>
          </a:p>
          <a:p>
            <a:r>
              <a:rPr lang="en-US" dirty="0" smtClean="0"/>
              <a:t>Means a null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8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bool</a:t>
            </a:r>
            <a:r>
              <a:rPr lang="en-US" dirty="0" smtClean="0"/>
              <a:t> and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bool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Like C++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However, can’t use numbers and pointers as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booleans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(number)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becomes: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if (number!=0)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(reference)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becomes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if (reference!=null)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Mostly like C++</a:t>
            </a:r>
            <a:endParaRPr lang="en-US" dirty="0"/>
          </a:p>
          <a:p>
            <a:r>
              <a:rPr lang="en-US" dirty="0" smtClean="0"/>
              <a:t>But can use strings in switch statements</a:t>
            </a:r>
            <a:endParaRPr lang="en-US" dirty="0"/>
          </a:p>
          <a:p>
            <a:r>
              <a:rPr lang="en-US" b="1" dirty="0">
                <a:solidFill>
                  <a:srgbClr val="984807"/>
                </a:solidFill>
              </a:rPr>
              <a:t>No char * </a:t>
            </a:r>
            <a:r>
              <a:rPr lang="en-US" dirty="0" smtClean="0"/>
              <a:t>variables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Strings are immutable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Can’t say</a:t>
            </a:r>
          </a:p>
          <a:p>
            <a:pPr lvl="2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mystring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[5] = ‘c’;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Strings and chars are full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unicode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9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Mostly like C++, but</a:t>
            </a:r>
          </a:p>
          <a:p>
            <a:pPr lvl="1"/>
            <a:r>
              <a:rPr lang="en-US" dirty="0" smtClean="0"/>
              <a:t>Say:</a:t>
            </a:r>
          </a:p>
          <a:p>
            <a:pPr lvl="2"/>
            <a:r>
              <a:rPr lang="en-US" b="1" dirty="0" err="1" smtClean="0">
                <a:solidFill>
                  <a:srgbClr val="984807"/>
                </a:solidFill>
              </a:rPr>
              <a:t>int</a:t>
            </a:r>
            <a:r>
              <a:rPr lang="en-US" b="1" dirty="0" smtClean="0">
                <a:solidFill>
                  <a:srgbClr val="984807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b="1" dirty="0" smtClean="0">
                <a:solidFill>
                  <a:srgbClr val="984807"/>
                </a:solidFill>
              </a:rPr>
              <a:t> </a:t>
            </a:r>
            <a:r>
              <a:rPr lang="en-US" dirty="0" smtClean="0"/>
              <a:t>a;</a:t>
            </a:r>
          </a:p>
          <a:p>
            <a:pPr lvl="1"/>
            <a:r>
              <a:rPr lang="en-US" dirty="0" smtClean="0"/>
              <a:t>Instead of:</a:t>
            </a:r>
          </a:p>
          <a:p>
            <a:pPr lvl="2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 smtClean="0"/>
              <a:t>And say: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dirty="0" smtClean="0"/>
              <a:t> a = </a:t>
            </a:r>
            <a:r>
              <a:rPr lang="en-US" b="1" dirty="0" smtClean="0">
                <a:solidFill>
                  <a:srgbClr val="984807"/>
                </a:solidFill>
              </a:rPr>
              <a:t>new </a:t>
            </a:r>
            <a:r>
              <a:rPr lang="en-US" b="1" dirty="0" err="1" smtClean="0">
                <a:solidFill>
                  <a:srgbClr val="984807"/>
                </a:solidFill>
              </a:rPr>
              <a:t>int</a:t>
            </a:r>
            <a:r>
              <a:rPr lang="en-US" b="1" dirty="0" smtClean="0">
                <a:solidFill>
                  <a:srgbClr val="984807"/>
                </a:solidFill>
              </a:rPr>
              <a:t>[5]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Rather than: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a[5];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ask an array for its length:</a:t>
            </a:r>
          </a:p>
          <a:p>
            <a:pPr lvl="1"/>
            <a:r>
              <a:rPr lang="en-US" b="1" dirty="0" err="1" smtClean="0">
                <a:solidFill>
                  <a:srgbClr val="984807"/>
                </a:solidFill>
              </a:rPr>
              <a:t>a.Length</a:t>
            </a:r>
            <a:endParaRPr lang="en-US" b="1" dirty="0" smtClean="0">
              <a:solidFill>
                <a:srgbClr val="984807"/>
              </a:solidFill>
            </a:endParaRPr>
          </a:p>
          <a:p>
            <a:endParaRPr lang="en-US" dirty="0"/>
          </a:p>
          <a:p>
            <a:r>
              <a:rPr lang="en-US" dirty="0" smtClean="0"/>
              <a:t>Array references are </a:t>
            </a:r>
            <a:r>
              <a:rPr lang="en-US" b="1" dirty="0" smtClean="0">
                <a:solidFill>
                  <a:srgbClr val="984807"/>
                </a:solidFill>
              </a:rPr>
              <a:t>checked at run-time</a:t>
            </a:r>
          </a:p>
          <a:p>
            <a:pPr lvl="1"/>
            <a:r>
              <a:rPr lang="en-US" dirty="0" smtClean="0"/>
              <a:t>a[i] will throw an exception if i&lt;0 or </a:t>
            </a:r>
            <a:r>
              <a:rPr lang="en-US" dirty="0" err="1" smtClean="0"/>
              <a:t>i</a:t>
            </a:r>
            <a:r>
              <a:rPr lang="en-US" dirty="0" smtClean="0"/>
              <a:t>&gt;=</a:t>
            </a:r>
            <a:r>
              <a:rPr lang="en-US" dirty="0" err="1" smtClean="0"/>
              <a:t>a.Length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No buffer overflow attacks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vs. override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C++</a:t>
            </a:r>
          </a:p>
          <a:p>
            <a:pPr marL="0" indent="0">
              <a:buNone/>
            </a:pPr>
            <a:r>
              <a:rPr lang="en-US" dirty="0" smtClean="0"/>
              <a:t>class Parent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public: </a:t>
            </a:r>
            <a:r>
              <a:rPr lang="en-US" b="1" dirty="0" smtClean="0">
                <a:solidFill>
                  <a:srgbClr val="C00000"/>
                </a:solidFill>
              </a:rPr>
              <a:t>virtual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void M()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{ …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Child : Parent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public: virtual void M()</a:t>
            </a:r>
            <a:br>
              <a:rPr lang="en-US" dirty="0" smtClean="0"/>
            </a:br>
            <a:r>
              <a:rPr lang="en-US" dirty="0" smtClean="0"/>
              <a:t>   { …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dirty="0"/>
              <a:t>#</a:t>
            </a:r>
          </a:p>
          <a:p>
            <a:pPr marL="0" indent="0">
              <a:buNone/>
            </a:pPr>
            <a:r>
              <a:rPr lang="en-US" dirty="0"/>
              <a:t>class Parent {</a:t>
            </a:r>
          </a:p>
          <a:p>
            <a:pPr marL="0" indent="0">
              <a:buNone/>
            </a:pPr>
            <a:r>
              <a:rPr lang="en-US" dirty="0"/>
              <a:t>   public </a:t>
            </a:r>
            <a:r>
              <a:rPr lang="en-US" b="1" dirty="0">
                <a:solidFill>
                  <a:srgbClr val="C00000"/>
                </a:solidFill>
              </a:rPr>
              <a:t>virtual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void M()</a:t>
            </a:r>
          </a:p>
          <a:p>
            <a:pPr marL="0" indent="0">
              <a:buNone/>
            </a:pPr>
            <a:r>
              <a:rPr lang="en-US" dirty="0"/>
              <a:t>   { …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Child : Parent {</a:t>
            </a:r>
          </a:p>
          <a:p>
            <a:pPr marL="0" indent="0">
              <a:buNone/>
            </a:pPr>
            <a:r>
              <a:rPr lang="en-US" dirty="0"/>
              <a:t>   public </a:t>
            </a:r>
            <a:r>
              <a:rPr lang="en-US" dirty="0" smtClean="0"/>
              <a:t>override void </a:t>
            </a:r>
            <a:r>
              <a:rPr lang="en-US" dirty="0"/>
              <a:t>M()</a:t>
            </a:r>
            <a:br>
              <a:rPr lang="en-US" dirty="0"/>
            </a:br>
            <a:r>
              <a:rPr lang="en-US" dirty="0"/>
              <a:t>   { … }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6019800"/>
            <a:ext cx="7196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“virtual” introduces a new virtual function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46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vs. override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C++</a:t>
            </a:r>
          </a:p>
          <a:p>
            <a:pPr marL="0" indent="0">
              <a:buNone/>
            </a:pPr>
            <a:r>
              <a:rPr lang="en-US" dirty="0" smtClean="0"/>
              <a:t>class Parent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public: virtual void M()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{ …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Child : Parent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public: </a:t>
            </a:r>
            <a:r>
              <a:rPr lang="en-US" b="1" dirty="0" smtClean="0">
                <a:solidFill>
                  <a:srgbClr val="C00000"/>
                </a:solidFill>
              </a:rPr>
              <a:t>virtual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void M()</a:t>
            </a:r>
            <a:br>
              <a:rPr lang="en-US" dirty="0" smtClean="0"/>
            </a:br>
            <a:r>
              <a:rPr lang="en-US" dirty="0" smtClean="0"/>
              <a:t>   { …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dirty="0"/>
              <a:t>#</a:t>
            </a:r>
          </a:p>
          <a:p>
            <a:pPr marL="0" indent="0">
              <a:buNone/>
            </a:pPr>
            <a:r>
              <a:rPr lang="en-US" dirty="0"/>
              <a:t>class Parent {</a:t>
            </a:r>
          </a:p>
          <a:p>
            <a:pPr marL="0" indent="0">
              <a:buNone/>
            </a:pPr>
            <a:r>
              <a:rPr lang="en-US" dirty="0"/>
              <a:t>   public virtual void M()</a:t>
            </a:r>
          </a:p>
          <a:p>
            <a:pPr marL="0" indent="0">
              <a:buNone/>
            </a:pPr>
            <a:r>
              <a:rPr lang="en-US" dirty="0"/>
              <a:t>   { …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Child : Parent {</a:t>
            </a:r>
          </a:p>
          <a:p>
            <a:pPr marL="0" indent="0">
              <a:buNone/>
            </a:pPr>
            <a:r>
              <a:rPr lang="en-US" dirty="0"/>
              <a:t>   public </a:t>
            </a:r>
            <a:r>
              <a:rPr lang="en-US" b="1" dirty="0" smtClean="0">
                <a:solidFill>
                  <a:srgbClr val="C00000"/>
                </a:solidFill>
              </a:rPr>
              <a:t>override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void </a:t>
            </a:r>
            <a:r>
              <a:rPr lang="en-US" dirty="0"/>
              <a:t>M()</a:t>
            </a:r>
            <a:br>
              <a:rPr lang="en-US" dirty="0"/>
            </a:br>
            <a:r>
              <a:rPr lang="en-US" dirty="0"/>
              <a:t>   { … }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715000"/>
            <a:ext cx="56172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“override” means a new method</a:t>
            </a:r>
            <a:br>
              <a:rPr lang="en-US" sz="3200" dirty="0" smtClean="0"/>
            </a:br>
            <a:r>
              <a:rPr lang="en-US" sz="3200" dirty="0" smtClean="0"/>
              <a:t> for an existing virtual function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980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 err="1" smtClean="0"/>
              <a:t>int</a:t>
            </a:r>
            <a:r>
              <a:rPr lang="en-US" sz="3200" dirty="0" smtClean="0"/>
              <a:t> and float are mostly what we’ll use in class</a:t>
            </a:r>
          </a:p>
          <a:p>
            <a:endParaRPr lang="en-US" sz="3200" dirty="0"/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However there are lots of others too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Exotic sizes: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sbyte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long, short, double long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Unsigned numbers: byte,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uint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ulong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ushort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double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ulong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Higher precision floating point: double, decimal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One gotcha to remember:</a:t>
            </a:r>
          </a:p>
          <a:p>
            <a:pPr lvl="1"/>
            <a:r>
              <a:rPr lang="en-US" dirty="0" smtClean="0"/>
              <a:t>7.5 means a double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7.5f means a float</a:t>
            </a:r>
          </a:p>
          <a:p>
            <a:pPr lvl="1"/>
            <a:endParaRPr lang="en-US" dirty="0"/>
          </a:p>
          <a:p>
            <a:r>
              <a:rPr lang="en-US" dirty="0" smtClean="0"/>
              <a:t>So:</a:t>
            </a:r>
          </a:p>
          <a:p>
            <a:pPr lvl="1"/>
            <a:r>
              <a:rPr lang="en-US" dirty="0" smtClean="0"/>
              <a:t>float x = 7.5;</a:t>
            </a:r>
          </a:p>
          <a:p>
            <a:r>
              <a:rPr lang="en-US" dirty="0" smtClean="0"/>
              <a:t>Gives a compiler warning.  It wants to see:</a:t>
            </a:r>
          </a:p>
          <a:p>
            <a:pPr lvl="1"/>
            <a:r>
              <a:rPr lang="en-US" dirty="0" smtClean="0"/>
              <a:t>float x = 7.5f;</a:t>
            </a:r>
          </a:p>
          <a:p>
            <a:endParaRPr lang="en-US" dirty="0" smtClean="0"/>
          </a:p>
          <a:p>
            <a:r>
              <a:rPr lang="en-US" dirty="0" smtClean="0"/>
              <a:t>C++ works this way too, but you might not have used floats before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We have to use them because graphics cards don’t do double-precision arithmetic</a:t>
            </a:r>
          </a:p>
        </p:txBody>
      </p:sp>
    </p:spTree>
    <p:extLst>
      <p:ext uri="{BB962C8B-B14F-4D97-AF65-F5344CB8AC3E}">
        <p14:creationId xmlns:p14="http://schemas.microsoft.com/office/powerpoint/2010/main" val="305527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  <a:r>
              <a:rPr lang="en-US" baseline="0" dirty="0" smtClean="0"/>
              <a:t> class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>
                <a:solidFill>
                  <a:srgbClr val="984807"/>
                </a:solidFill>
              </a:rPr>
              <a:t>Single inheritance</a:t>
            </a:r>
          </a:p>
          <a:p>
            <a:pPr lvl="1"/>
            <a:r>
              <a:rPr lang="en-US" dirty="0" smtClean="0"/>
              <a:t>Can’t have two parent classes at once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Although we’ll talk about interfaces, which give you a lot of the functionality of multiple inheritance</a:t>
            </a:r>
          </a:p>
          <a:p>
            <a:endParaRPr lang="en-US" dirty="0" smtClean="0"/>
          </a:p>
          <a:p>
            <a:r>
              <a:rPr lang="en-US" dirty="0" smtClean="0"/>
              <a:t>Refer to other constructors using </a:t>
            </a:r>
            <a:r>
              <a:rPr lang="en-US" b="1" dirty="0" smtClean="0">
                <a:solidFill>
                  <a:srgbClr val="984807"/>
                </a:solidFill>
              </a:rPr>
              <a:t>this</a:t>
            </a:r>
            <a:r>
              <a:rPr lang="en-US" dirty="0" smtClean="0">
                <a:solidFill>
                  <a:srgbClr val="984807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984807"/>
                </a:solidFill>
              </a:rPr>
              <a:t>base</a:t>
            </a:r>
            <a:r>
              <a:rPr lang="en-US" dirty="0" smtClean="0"/>
              <a:t>, rather than by name</a:t>
            </a:r>
          </a:p>
          <a:p>
            <a:pPr lvl="1"/>
            <a:r>
              <a:rPr lang="en-US" baseline="0" dirty="0" smtClean="0"/>
              <a:t>E.g. in code on right</a:t>
            </a:r>
          </a:p>
          <a:p>
            <a:pPr lvl="2"/>
            <a:r>
              <a:rPr lang="en-US" baseline="0" dirty="0" smtClean="0"/>
              <a:t>base(x) instead of Parent(x)</a:t>
            </a:r>
          </a:p>
          <a:p>
            <a:pPr lvl="2"/>
            <a:r>
              <a:rPr lang="en-US" dirty="0" smtClean="0"/>
              <a:t>this(0) instead of Child(0)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No private inheritance</a:t>
            </a:r>
          </a:p>
          <a:p>
            <a:r>
              <a:rPr lang="en-US" baseline="0" dirty="0" smtClean="0">
                <a:solidFill>
                  <a:schemeClr val="bg1">
                    <a:lumMod val="65000"/>
                  </a:schemeClr>
                </a:solidFill>
              </a:rPr>
              <a:t>No friend classes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Parent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public Parent(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{ …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…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smtClean="0"/>
              <a:t>Child : Parent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public Child(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solidFill>
                  <a:srgbClr val="C00000"/>
                </a:solidFill>
              </a:rPr>
              <a:t>: base(x)</a:t>
            </a:r>
            <a:r>
              <a:rPr lang="en-US" dirty="0" smtClean="0"/>
              <a:t>  // Call Parent’s constructor</a:t>
            </a:r>
            <a:br>
              <a:rPr lang="en-US" dirty="0" smtClean="0"/>
            </a:br>
            <a:r>
              <a:rPr lang="en-US" dirty="0" smtClean="0"/>
              <a:t>   { … }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public Child()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solidFill>
                  <a:srgbClr val="C00000"/>
                </a:solidFill>
              </a:rPr>
              <a:t>: this(0)</a:t>
            </a:r>
            <a:r>
              <a:rPr lang="en-US" dirty="0" smtClean="0"/>
              <a:t>   // </a:t>
            </a:r>
            <a:r>
              <a:rPr lang="en-US" sz="2200" dirty="0" smtClean="0"/>
              <a:t>Call Child’s other constructor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{ …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485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Math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Remember that everything has to be in a class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 there are no global procedures, only methods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 you have to put things like sin and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into a bogus class whose only purpose in like is to hold sin and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won’t use them much, but you may read them in my code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Math.Sin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(x)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Math.Cos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(x)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Math.Abs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(x)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Math.Min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x,y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Math.Max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x,y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Math.Log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(x)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Etc.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8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versus value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 declaration makes a “reference type”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Allocated on heap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Garbage collected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 contain any kind of data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Always passed by reference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declaration makes a “value type”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Always passed by value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Stored on stack or in-line in another object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 doesn’t need GC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 only contain numbers,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booleans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and other value types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Nullable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types</a:t>
            </a:r>
          </a:p>
          <a:p>
            <a:pPr lvl="1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 means an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that can also be null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1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(“%d %s”, “test”, 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81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features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All types are subtypes of </a:t>
            </a:r>
            <a:r>
              <a:rPr lang="en-US" b="1" dirty="0" smtClean="0">
                <a:solidFill>
                  <a:srgbClr val="984807"/>
                </a:solidFill>
              </a:rPr>
              <a:t>object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 pointers</a:t>
            </a:r>
          </a:p>
          <a:p>
            <a:pPr lvl="1"/>
            <a:r>
              <a:rPr lang="en-US" dirty="0" smtClean="0"/>
              <a:t>Everything</a:t>
            </a:r>
          </a:p>
          <a:p>
            <a:endParaRPr lang="en-US" dirty="0" smtClean="0"/>
          </a:p>
          <a:p>
            <a:r>
              <a:rPr lang="en-US" dirty="0" smtClean="0"/>
              <a:t>So if you declare a variable to be of type object, you can </a:t>
            </a:r>
            <a:r>
              <a:rPr lang="en-US" b="1" dirty="0" smtClean="0">
                <a:solidFill>
                  <a:srgbClr val="984807"/>
                </a:solidFill>
              </a:rPr>
              <a:t>store </a:t>
            </a:r>
            <a:r>
              <a:rPr lang="en-US" b="1" i="1" dirty="0" smtClean="0">
                <a:solidFill>
                  <a:srgbClr val="984807"/>
                </a:solidFill>
              </a:rPr>
              <a:t>any  </a:t>
            </a:r>
            <a:r>
              <a:rPr lang="en-US" b="1" dirty="0" smtClean="0">
                <a:solidFill>
                  <a:srgbClr val="984807"/>
                </a:solidFill>
              </a:rPr>
              <a:t>data in it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This is different than Java because in Java: no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/Integer distinction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oreach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Lets you easily iterate through a collection of objects</a:t>
            </a:r>
          </a:p>
          <a:p>
            <a:endParaRPr lang="en-US" dirty="0"/>
          </a:p>
          <a:p>
            <a:r>
              <a:rPr lang="en-US" dirty="0" smtClean="0"/>
              <a:t>Works with </a:t>
            </a:r>
            <a:r>
              <a:rPr lang="en-US" b="1" dirty="0" smtClean="0">
                <a:solidFill>
                  <a:srgbClr val="984807"/>
                </a:solidFill>
              </a:rPr>
              <a:t>arrays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984807"/>
                </a:solidFill>
              </a:rPr>
              <a:t>lists</a:t>
            </a:r>
            <a:r>
              <a:rPr lang="en-US" dirty="0" smtClean="0"/>
              <a:t>, virtually any </a:t>
            </a:r>
            <a:r>
              <a:rPr lang="en-US" b="1" dirty="0" smtClean="0">
                <a:solidFill>
                  <a:srgbClr val="984807"/>
                </a:solidFill>
              </a:rPr>
              <a:t>collection class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Note: can say “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” instead of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type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Example</a:t>
            </a:r>
            <a:br>
              <a:rPr lang="en-US" b="1" dirty="0"/>
            </a:br>
            <a:r>
              <a:rPr lang="en-US" b="1" dirty="0"/>
              <a:t>(summing elements of an array):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sum=0;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n in array)</a:t>
            </a:r>
          </a:p>
          <a:p>
            <a:pPr marL="0" indent="0">
              <a:buNone/>
            </a:pPr>
            <a:r>
              <a:rPr lang="en-US" dirty="0"/>
              <a:t>   sum += n;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General syntax</a:t>
            </a:r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(</a:t>
            </a:r>
            <a:r>
              <a:rPr lang="en-US" i="1" dirty="0" smtClean="0"/>
              <a:t>type </a:t>
            </a:r>
            <a:r>
              <a:rPr lang="en-US" i="1" dirty="0" err="1" smtClean="0"/>
              <a:t>var</a:t>
            </a:r>
            <a:r>
              <a:rPr lang="en-US" i="1" dirty="0" smtClean="0"/>
              <a:t> </a:t>
            </a:r>
            <a:r>
              <a:rPr lang="en-US" dirty="0" smtClean="0"/>
              <a:t>in </a:t>
            </a:r>
            <a:r>
              <a:rPr lang="en-US" i="1" dirty="0" smtClean="0"/>
              <a:t>collection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i="1" dirty="0" smtClean="0"/>
              <a:t>statement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i="1" dirty="0"/>
              <a:t>type </a:t>
            </a:r>
            <a:r>
              <a:rPr lang="en-US" i="1" dirty="0" err="1"/>
              <a:t>var</a:t>
            </a:r>
            <a:r>
              <a:rPr lang="en-US" i="1" dirty="0"/>
              <a:t> </a:t>
            </a:r>
            <a:r>
              <a:rPr lang="en-US" dirty="0"/>
              <a:t>in </a:t>
            </a:r>
            <a:r>
              <a:rPr lang="en-US" i="1" dirty="0"/>
              <a:t>collection</a:t>
            </a:r>
            <a:r>
              <a:rPr lang="en-US" dirty="0" smtClean="0"/>
              <a:t>) {</a:t>
            </a:r>
            <a:endParaRPr lang="en-US" dirty="0"/>
          </a:p>
          <a:p>
            <a:pPr marL="400050" lvl="1" indent="0">
              <a:buNone/>
            </a:pPr>
            <a:r>
              <a:rPr lang="en-US" i="1" dirty="0" smtClean="0"/>
              <a:t>statement;</a:t>
            </a:r>
          </a:p>
          <a:p>
            <a:pPr marL="400050" lvl="1" indent="0">
              <a:buNone/>
            </a:pPr>
            <a:r>
              <a:rPr lang="en-US" i="1" dirty="0"/>
              <a:t>statement;</a:t>
            </a:r>
          </a:p>
          <a:p>
            <a:pPr marL="400050" lvl="1" indent="0">
              <a:buNone/>
            </a:pPr>
            <a:r>
              <a:rPr lang="en-US" i="1" dirty="0" smtClean="0"/>
              <a:t>…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8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Let you define members of classes that </a:t>
            </a:r>
            <a:r>
              <a:rPr lang="en-US" b="1" dirty="0" smtClean="0">
                <a:solidFill>
                  <a:srgbClr val="984807"/>
                </a:solidFill>
              </a:rPr>
              <a:t>look like fields</a:t>
            </a:r>
          </a:p>
          <a:p>
            <a:r>
              <a:rPr lang="en-US" dirty="0" smtClean="0"/>
              <a:t>But </a:t>
            </a:r>
            <a:r>
              <a:rPr lang="en-US" b="1" dirty="0" smtClean="0">
                <a:solidFill>
                  <a:srgbClr val="984807"/>
                </a:solidFill>
              </a:rPr>
              <a:t>call methods</a:t>
            </a:r>
            <a:r>
              <a:rPr lang="en-US" dirty="0" smtClean="0"/>
              <a:t> (code) when you read them and write them</a:t>
            </a:r>
          </a:p>
          <a:p>
            <a:endParaRPr lang="en-US" dirty="0"/>
          </a:p>
          <a:p>
            <a:r>
              <a:rPr lang="en-US" dirty="0" smtClean="0"/>
              <a:t>Does the equivalent of </a:t>
            </a:r>
            <a:r>
              <a:rPr lang="en-US" b="1" dirty="0" err="1" smtClean="0">
                <a:solidFill>
                  <a:srgbClr val="984807"/>
                </a:solidFill>
              </a:rPr>
              <a:t>accessor</a:t>
            </a:r>
            <a:r>
              <a:rPr lang="en-US" b="1" dirty="0" smtClean="0">
                <a:solidFill>
                  <a:srgbClr val="984807"/>
                </a:solidFill>
              </a:rPr>
              <a:t> methods </a:t>
            </a:r>
            <a:r>
              <a:rPr lang="en-US" dirty="0" smtClean="0"/>
              <a:t>in C++, but cleaner</a:t>
            </a:r>
          </a:p>
          <a:p>
            <a:endParaRPr lang="en-US" dirty="0"/>
          </a:p>
          <a:p>
            <a:r>
              <a:rPr lang="en-US" dirty="0" smtClean="0"/>
              <a:t>Get and set </a:t>
            </a:r>
            <a:r>
              <a:rPr lang="en-US" b="1" dirty="0" smtClean="0">
                <a:solidFill>
                  <a:srgbClr val="984807"/>
                </a:solidFill>
              </a:rPr>
              <a:t>code can be left blank </a:t>
            </a:r>
            <a:r>
              <a:rPr lang="en-US" dirty="0" smtClean="0"/>
              <a:t>if you just want the property to behave like a normal field.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MyProperty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get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… </a:t>
            </a:r>
            <a:r>
              <a:rPr lang="en-US" i="1" dirty="0" smtClean="0"/>
              <a:t>code to get value 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set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… </a:t>
            </a:r>
            <a:r>
              <a:rPr lang="en-US" i="1" dirty="0" smtClean="0"/>
              <a:t>code to change value 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Now you can use </a:t>
            </a:r>
            <a:r>
              <a:rPr lang="en-US" dirty="0" err="1" smtClean="0"/>
              <a:t>MyProperty</a:t>
            </a:r>
            <a:r>
              <a:rPr lang="en-US" dirty="0" smtClean="0"/>
              <a:t> as if it were a field</a:t>
            </a:r>
          </a:p>
          <a:p>
            <a:r>
              <a:rPr lang="en-US" dirty="0" err="1" smtClean="0"/>
              <a:t>MyProperty</a:t>
            </a:r>
            <a:r>
              <a:rPr lang="en-US" dirty="0" smtClean="0"/>
              <a:t> = </a:t>
            </a:r>
            <a:r>
              <a:rPr lang="en-US" dirty="0" err="1" smtClean="0"/>
              <a:t>MyProperty</a:t>
            </a:r>
            <a:r>
              <a:rPr lang="en-US" dirty="0" smtClean="0"/>
              <a:t> + 1;</a:t>
            </a:r>
          </a:p>
        </p:txBody>
      </p:sp>
    </p:spTree>
    <p:extLst>
      <p:ext uri="{BB962C8B-B14F-4D97-AF65-F5344CB8AC3E}">
        <p14:creationId xmlns:p14="http://schemas.microsoft.com/office/powerpoint/2010/main" val="242363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 often want to give clients</a:t>
            </a:r>
          </a:p>
          <a:p>
            <a:pPr lvl="1"/>
            <a:r>
              <a:rPr lang="en-US" b="1" dirty="0" smtClean="0">
                <a:solidFill>
                  <a:srgbClr val="984807"/>
                </a:solidFill>
              </a:rPr>
              <a:t>Access to the values </a:t>
            </a:r>
            <a:r>
              <a:rPr lang="en-US" dirty="0" smtClean="0"/>
              <a:t>of fields</a:t>
            </a:r>
          </a:p>
          <a:p>
            <a:pPr lvl="1"/>
            <a:r>
              <a:rPr lang="en-US" b="1" dirty="0" smtClean="0">
                <a:solidFill>
                  <a:srgbClr val="984807"/>
                </a:solidFill>
              </a:rPr>
              <a:t>Without the ability to change them</a:t>
            </a:r>
          </a:p>
          <a:p>
            <a:pPr lvl="1"/>
            <a:endParaRPr lang="en-US" dirty="0"/>
          </a:p>
          <a:p>
            <a:r>
              <a:rPr lang="en-US" dirty="0" smtClean="0"/>
              <a:t>We can do that with properties by</a:t>
            </a:r>
          </a:p>
          <a:p>
            <a:pPr lvl="1"/>
            <a:r>
              <a:rPr lang="en-US" dirty="0" smtClean="0"/>
              <a:t>Keeping the field private</a:t>
            </a:r>
          </a:p>
          <a:p>
            <a:pPr lvl="1"/>
            <a:r>
              <a:rPr lang="en-US" dirty="0" smtClean="0"/>
              <a:t>Making a property public</a:t>
            </a:r>
          </a:p>
          <a:p>
            <a:pPr lvl="1"/>
            <a:r>
              <a:rPr lang="en-US" dirty="0" smtClean="0"/>
              <a:t>But not giving it a set method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private </a:t>
            </a:r>
            <a:r>
              <a:rPr lang="en-US" dirty="0" err="1"/>
              <a:t>TreeNode</a:t>
            </a:r>
            <a:r>
              <a:rPr lang="en-US" dirty="0"/>
              <a:t> parent;</a:t>
            </a:r>
          </a:p>
          <a:p>
            <a:pPr marL="0" indent="0">
              <a:buNone/>
            </a:pPr>
            <a:r>
              <a:rPr lang="en-US" dirty="0"/>
              <a:t>   private List&lt;</a:t>
            </a:r>
            <a:r>
              <a:rPr lang="en-US" dirty="0" err="1"/>
              <a:t>TreeNode</a:t>
            </a:r>
            <a:r>
              <a:rPr lang="en-US" dirty="0"/>
              <a:t>&gt;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children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public </a:t>
            </a:r>
            <a:r>
              <a:rPr lang="en-US" dirty="0" err="1"/>
              <a:t>TreeNode</a:t>
            </a:r>
            <a:r>
              <a:rPr lang="en-US" dirty="0"/>
              <a:t> Parent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get </a:t>
            </a:r>
            <a:r>
              <a:rPr lang="en-US" dirty="0"/>
              <a:t>{ return parent; }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…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0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>
            <a:normAutofit fontScale="47500" lnSpcReduction="20000"/>
          </a:bodyPr>
          <a:lstStyle/>
          <a:p>
            <a:r>
              <a:rPr lang="en-US" sz="4400" dirty="0" smtClean="0"/>
              <a:t>We might want to let the client set the field</a:t>
            </a:r>
          </a:p>
          <a:p>
            <a:pPr marL="0" indent="0">
              <a:buNone/>
            </a:pPr>
            <a:endParaRPr lang="en-US" sz="4400" dirty="0"/>
          </a:p>
          <a:p>
            <a:r>
              <a:rPr lang="en-US" sz="4400" dirty="0" smtClean="0"/>
              <a:t>But then we have to worry about them</a:t>
            </a:r>
          </a:p>
          <a:p>
            <a:pPr lvl="1"/>
            <a:r>
              <a:rPr lang="en-US" sz="4000" dirty="0" smtClean="0"/>
              <a:t>Setting the parent field </a:t>
            </a:r>
          </a:p>
          <a:p>
            <a:pPr lvl="1"/>
            <a:r>
              <a:rPr lang="en-US" sz="4000" dirty="0" smtClean="0"/>
              <a:t>Without updating the parent’s children fields</a:t>
            </a:r>
          </a:p>
          <a:p>
            <a:pPr lvl="1"/>
            <a:endParaRPr lang="en-US" sz="4000" dirty="0"/>
          </a:p>
          <a:p>
            <a:r>
              <a:rPr lang="en-US" sz="4400" dirty="0" smtClean="0"/>
              <a:t>We can fix that by giving them a set method that updates the children fields automatically</a:t>
            </a:r>
          </a:p>
          <a:p>
            <a:pPr lvl="1"/>
            <a:r>
              <a:rPr lang="en-US" sz="4000" dirty="0" smtClean="0"/>
              <a:t>Client doesn’t even have to know there is a children field</a:t>
            </a:r>
          </a:p>
          <a:p>
            <a:pPr lvl="1"/>
            <a:r>
              <a:rPr lang="en-US" sz="4000" dirty="0" smtClean="0"/>
              <a:t>Much less that it’s a list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5105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private </a:t>
            </a:r>
            <a:r>
              <a:rPr lang="en-US" dirty="0" err="1"/>
              <a:t>TreeNode</a:t>
            </a:r>
            <a:r>
              <a:rPr lang="en-US" dirty="0"/>
              <a:t> parent;</a:t>
            </a:r>
          </a:p>
          <a:p>
            <a:pPr marL="0" indent="0">
              <a:buNone/>
            </a:pPr>
            <a:r>
              <a:rPr lang="en-US" dirty="0"/>
              <a:t>   private List&lt;</a:t>
            </a:r>
            <a:r>
              <a:rPr lang="en-US" dirty="0" err="1"/>
              <a:t>TreeNode</a:t>
            </a:r>
            <a:r>
              <a:rPr lang="en-US" dirty="0"/>
              <a:t>&gt; children;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public </a:t>
            </a:r>
            <a:r>
              <a:rPr lang="en-US" dirty="0" err="1"/>
              <a:t>TreeNode</a:t>
            </a:r>
            <a:r>
              <a:rPr lang="en-US" dirty="0"/>
              <a:t> Parent {</a:t>
            </a:r>
          </a:p>
          <a:p>
            <a:pPr marL="0" indent="0">
              <a:buNone/>
            </a:pPr>
            <a:r>
              <a:rPr lang="en-US" dirty="0" smtClean="0"/>
              <a:t>      get </a:t>
            </a:r>
            <a:r>
              <a:rPr lang="en-US" dirty="0"/>
              <a:t>{ return parent;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// Set method gets called with the </a:t>
            </a:r>
            <a:r>
              <a:rPr lang="en-US" dirty="0" smtClean="0"/>
              <a:t>new</a:t>
            </a:r>
            <a:br>
              <a:rPr lang="en-US" dirty="0" smtClean="0"/>
            </a:br>
            <a:r>
              <a:rPr lang="en-US" dirty="0" smtClean="0"/>
              <a:t>      //  </a:t>
            </a:r>
            <a:r>
              <a:rPr lang="en-US" dirty="0"/>
              <a:t>value in the variable </a:t>
            </a:r>
            <a:r>
              <a:rPr lang="en-US" b="1" dirty="0"/>
              <a:t>value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set {</a:t>
            </a:r>
          </a:p>
          <a:p>
            <a:pPr marL="0" indent="0">
              <a:buNone/>
            </a:pPr>
            <a:r>
              <a:rPr lang="en-US" dirty="0"/>
              <a:t>          // Remove it from the previous </a:t>
            </a:r>
            <a:r>
              <a:rPr lang="en-US" dirty="0" smtClean="0"/>
              <a:t>parent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if (parent!=null)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 err="1" smtClean="0"/>
              <a:t>parent.children.Remove</a:t>
            </a:r>
            <a:r>
              <a:rPr lang="en-US" dirty="0" smtClean="0"/>
              <a:t>(this</a:t>
            </a:r>
            <a:r>
              <a:rPr lang="en-US" dirty="0"/>
              <a:t>);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         // Add it to the new parent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value.children.Add</a:t>
            </a:r>
            <a:r>
              <a:rPr lang="en-US" dirty="0"/>
              <a:t>(this);</a:t>
            </a:r>
            <a:br>
              <a:rPr lang="en-US" dirty="0"/>
            </a:br>
            <a:r>
              <a:rPr lang="en-US" dirty="0"/>
              <a:t>          parent = value;</a:t>
            </a:r>
            <a:br>
              <a:rPr lang="en-US" dirty="0"/>
            </a:br>
            <a:r>
              <a:rPr lang="en-US" dirty="0"/>
              <a:t>      }</a:t>
            </a:r>
            <a:br>
              <a:rPr lang="en-US" dirty="0"/>
            </a:b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…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C++</a:t>
            </a:r>
          </a:p>
          <a:p>
            <a:pPr marL="0" indent="0">
              <a:buNone/>
            </a:pPr>
            <a:r>
              <a:rPr lang="en-US" dirty="0" smtClean="0"/>
              <a:t>class A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m_x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GetX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return </a:t>
            </a:r>
            <a:r>
              <a:rPr lang="en-US" dirty="0" err="1" smtClean="0"/>
              <a:t>m_x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private void </a:t>
            </a:r>
            <a:r>
              <a:rPr lang="en-US" dirty="0" err="1" smtClean="0"/>
              <a:t>SetX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v)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m_x</a:t>
            </a:r>
            <a:r>
              <a:rPr lang="en-US" dirty="0" smtClean="0"/>
              <a:t> = v;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C#</a:t>
            </a:r>
          </a:p>
          <a:p>
            <a:pPr marL="0" indent="0">
              <a:buNone/>
            </a:pPr>
            <a:r>
              <a:rPr lang="en-US" dirty="0" smtClean="0"/>
              <a:t>class A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m_x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public </a:t>
            </a:r>
            <a:r>
              <a:rPr lang="en-US" dirty="0" err="1" smtClean="0"/>
              <a:t>int</a:t>
            </a:r>
            <a:r>
              <a:rPr lang="en-US" dirty="0" smtClean="0"/>
              <a:t> X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get { return </a:t>
            </a:r>
            <a:r>
              <a:rPr lang="en-US" dirty="0" err="1" smtClean="0"/>
              <a:t>m_x</a:t>
            </a:r>
            <a:r>
              <a:rPr lang="en-US" dirty="0" smtClean="0"/>
              <a:t>;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private set</a:t>
            </a:r>
            <a:br>
              <a:rPr lang="en-US" dirty="0" smtClean="0"/>
            </a:br>
            <a:r>
              <a:rPr lang="en-US" dirty="0" smtClean="0"/>
              <a:t>           { </a:t>
            </a:r>
            <a:r>
              <a:rPr lang="en-US" dirty="0" err="1" smtClean="0"/>
              <a:t>m_x</a:t>
            </a:r>
            <a:r>
              <a:rPr lang="en-US" dirty="0" smtClean="0"/>
              <a:t> = value;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 just:</a:t>
            </a:r>
          </a:p>
          <a:p>
            <a:pPr marL="0" indent="0">
              <a:buNone/>
            </a:pPr>
            <a:r>
              <a:rPr lang="en-US" dirty="0" smtClean="0"/>
              <a:t>Class A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public </a:t>
            </a:r>
            <a:r>
              <a:rPr lang="en-US" dirty="0" err="1" smtClean="0"/>
              <a:t>int</a:t>
            </a:r>
            <a:r>
              <a:rPr lang="en-US" dirty="0" smtClean="0"/>
              <a:t> X</a:t>
            </a:r>
          </a:p>
          <a:p>
            <a:pPr marL="0" indent="0">
              <a:buNone/>
            </a:pPr>
            <a:r>
              <a:rPr lang="en-US" dirty="0" smtClean="0"/>
              <a:t>          { get; private set;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60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Run-time type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984807"/>
                </a:solidFill>
              </a:rPr>
              <a:t>Type casts </a:t>
            </a:r>
            <a:r>
              <a:rPr lang="en-US" dirty="0" smtClean="0"/>
              <a:t>like (</a:t>
            </a:r>
            <a:r>
              <a:rPr lang="en-US" dirty="0" err="1" smtClean="0"/>
              <a:t>int</a:t>
            </a:r>
            <a:r>
              <a:rPr lang="en-US" dirty="0" smtClean="0"/>
              <a:t>)x are </a:t>
            </a:r>
            <a:r>
              <a:rPr lang="en-US" b="1" dirty="0" smtClean="0">
                <a:solidFill>
                  <a:srgbClr val="984807"/>
                </a:solidFill>
              </a:rPr>
              <a:t>checked automatically </a:t>
            </a:r>
            <a:r>
              <a:rPr lang="en-US" dirty="0" smtClean="0"/>
              <a:t>at run time</a:t>
            </a:r>
          </a:p>
          <a:p>
            <a:pPr lvl="1"/>
            <a:r>
              <a:rPr lang="en-US" dirty="0" smtClean="0"/>
              <a:t>An exception is thrown if x isn’t an </a:t>
            </a:r>
            <a:r>
              <a:rPr lang="en-US" dirty="0" err="1" smtClean="0"/>
              <a:t>int</a:t>
            </a:r>
            <a:endParaRPr lang="en-US" dirty="0"/>
          </a:p>
          <a:p>
            <a:pPr lvl="1"/>
            <a:r>
              <a:rPr lang="en-US" dirty="0" smtClean="0"/>
              <a:t>(or whatever you’re casting it to)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984807"/>
                </a:solidFill>
              </a:rPr>
              <a:t>is</a:t>
            </a:r>
            <a:r>
              <a:rPr lang="en-US" b="1" dirty="0" smtClean="0"/>
              <a:t> </a:t>
            </a:r>
            <a:r>
              <a:rPr lang="en-US" dirty="0" smtClean="0"/>
              <a:t>operator</a:t>
            </a:r>
          </a:p>
          <a:p>
            <a:pPr lvl="1"/>
            <a:r>
              <a:rPr lang="en-US" dirty="0" smtClean="0"/>
              <a:t>Lets you check in advance whether a cast would work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if (x is string)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DoSomething</a:t>
            </a:r>
            <a:r>
              <a:rPr lang="en-US" dirty="0" smtClean="0"/>
              <a:t>((string)x);</a:t>
            </a:r>
            <a:br>
              <a:rPr lang="en-US" dirty="0" smtClean="0"/>
            </a:br>
            <a:r>
              <a:rPr lang="en-US" dirty="0" smtClean="0"/>
              <a:t>else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DoSomethingElse</a:t>
            </a:r>
            <a:r>
              <a:rPr lang="en-US" dirty="0" smtClean="0"/>
              <a:t>();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operator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Like C++’s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dynamic_cast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value cast to new type if possible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 null otherwise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Example: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 s = x as string;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(s!=null)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DoSomething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(s);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else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DoSomethingElse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0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Like a class but</a:t>
            </a:r>
          </a:p>
          <a:p>
            <a:pPr lvl="1"/>
            <a:r>
              <a:rPr lang="en-US" dirty="0" smtClean="0"/>
              <a:t>Only includes </a:t>
            </a:r>
            <a:r>
              <a:rPr lang="en-US" b="1" dirty="0" smtClean="0">
                <a:solidFill>
                  <a:srgbClr val="984807"/>
                </a:solidFill>
              </a:rPr>
              <a:t>methods</a:t>
            </a:r>
            <a:r>
              <a:rPr lang="en-US" dirty="0" smtClean="0">
                <a:solidFill>
                  <a:srgbClr val="984807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984807"/>
                </a:solidFill>
              </a:rPr>
              <a:t>properties</a:t>
            </a:r>
          </a:p>
          <a:p>
            <a:pPr lvl="2"/>
            <a:r>
              <a:rPr lang="en-US" dirty="0" smtClean="0"/>
              <a:t>And a few other things we’ll talk about later</a:t>
            </a:r>
          </a:p>
          <a:p>
            <a:pPr lvl="2"/>
            <a:r>
              <a:rPr lang="en-US" dirty="0" smtClean="0"/>
              <a:t>No fields</a:t>
            </a:r>
          </a:p>
          <a:p>
            <a:pPr lvl="1"/>
            <a:r>
              <a:rPr lang="en-US" dirty="0" smtClean="0"/>
              <a:t>Abstract</a:t>
            </a:r>
          </a:p>
          <a:p>
            <a:pPr lvl="2"/>
            <a:r>
              <a:rPr lang="en-US" dirty="0" smtClean="0"/>
              <a:t>All methods are virtual</a:t>
            </a:r>
          </a:p>
          <a:p>
            <a:pPr lvl="2"/>
            <a:r>
              <a:rPr lang="en-US" b="1" dirty="0" smtClean="0">
                <a:solidFill>
                  <a:srgbClr val="984807"/>
                </a:solidFill>
              </a:rPr>
              <a:t>Doesn’t provide code </a:t>
            </a:r>
            <a:r>
              <a:rPr lang="en-US" dirty="0" smtClean="0"/>
              <a:t>for any methods</a:t>
            </a:r>
          </a:p>
          <a:p>
            <a:endParaRPr lang="en-US" dirty="0" smtClean="0"/>
          </a:p>
          <a:p>
            <a:r>
              <a:rPr lang="en-US" dirty="0" smtClean="0"/>
              <a:t>We’ll talk more about these shortly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nterface </a:t>
            </a:r>
            <a:r>
              <a:rPr lang="en-US" dirty="0" err="1" smtClean="0"/>
              <a:t>IStack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IsEmpty</a:t>
            </a:r>
            <a:r>
              <a:rPr lang="en-US" dirty="0" smtClean="0"/>
              <a:t> { get;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void Push(object x);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object Pop();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AStack</a:t>
            </a:r>
            <a:r>
              <a:rPr lang="en-US" dirty="0" smtClean="0"/>
              <a:t> : </a:t>
            </a:r>
            <a:r>
              <a:rPr lang="en-US" dirty="0" err="1" smtClean="0"/>
              <a:t>IStack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IStack.Pop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 … </a:t>
            </a:r>
            <a:r>
              <a:rPr lang="en-US" i="1" dirty="0" smtClean="0"/>
              <a:t>code</a:t>
            </a:r>
            <a:r>
              <a:rPr lang="en-US" dirty="0" smtClean="0"/>
              <a:t> …</a:t>
            </a:r>
            <a:br>
              <a:rPr lang="en-US" dirty="0" smtClean="0"/>
            </a:b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… </a:t>
            </a:r>
            <a:r>
              <a:rPr lang="en-US" i="1" dirty="0" smtClean="0"/>
              <a:t>code</a:t>
            </a:r>
            <a:r>
              <a:rPr lang="en-US" dirty="0" smtClean="0"/>
              <a:t> </a:t>
            </a:r>
            <a:r>
              <a:rPr lang="en-US" i="1" dirty="0" smtClean="0"/>
              <a:t>for Push, etc. 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79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Like </a:t>
            </a:r>
            <a:r>
              <a:rPr lang="en-US" b="1" dirty="0" smtClean="0">
                <a:solidFill>
                  <a:srgbClr val="984807"/>
                </a:solidFill>
              </a:rPr>
              <a:t>C++ templates</a:t>
            </a:r>
            <a:r>
              <a:rPr lang="en-US" dirty="0" smtClean="0"/>
              <a:t>, but simpler (and more limited)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984807"/>
                </a:solidFill>
              </a:rPr>
              <a:t>Classes</a:t>
            </a:r>
            <a:r>
              <a:rPr lang="en-US" dirty="0" smtClean="0">
                <a:solidFill>
                  <a:srgbClr val="984807"/>
                </a:solidFill>
              </a:rPr>
              <a:t> </a:t>
            </a:r>
            <a:r>
              <a:rPr lang="en-US" dirty="0" smtClean="0"/>
              <a:t>that are </a:t>
            </a:r>
            <a:r>
              <a:rPr lang="en-US" b="1" dirty="0" smtClean="0">
                <a:solidFill>
                  <a:srgbClr val="984807"/>
                </a:solidFill>
              </a:rPr>
              <a:t>parameterized</a:t>
            </a:r>
            <a:r>
              <a:rPr lang="en-US" dirty="0" smtClean="0">
                <a:solidFill>
                  <a:srgbClr val="984807"/>
                </a:solidFill>
              </a:rPr>
              <a:t> </a:t>
            </a:r>
            <a:r>
              <a:rPr lang="en-US" dirty="0" smtClean="0"/>
              <a:t>by other </a:t>
            </a:r>
            <a:r>
              <a:rPr lang="en-US" b="1" dirty="0" smtClean="0">
                <a:solidFill>
                  <a:srgbClr val="984807"/>
                </a:solidFill>
              </a:rPr>
              <a:t>types</a:t>
            </a:r>
          </a:p>
          <a:p>
            <a:endParaRPr lang="en-US" dirty="0"/>
          </a:p>
          <a:p>
            <a:r>
              <a:rPr lang="en-US" dirty="0" smtClean="0"/>
              <a:t>Take one or more type parameters enclosed in </a:t>
            </a:r>
            <a:r>
              <a:rPr lang="en-US" b="1" dirty="0" smtClean="0">
                <a:solidFill>
                  <a:srgbClr val="984807"/>
                </a:solidFill>
              </a:rPr>
              <a:t>&lt;&gt; brackets</a:t>
            </a:r>
          </a:p>
          <a:p>
            <a:endParaRPr lang="en-US" dirty="0"/>
          </a:p>
          <a:p>
            <a:r>
              <a:rPr lang="en-US" dirty="0" smtClean="0"/>
              <a:t>Again, we’ll see more examples of this later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List&lt;T&gt; type</a:t>
            </a:r>
          </a:p>
          <a:p>
            <a:pPr lvl="1"/>
            <a:r>
              <a:rPr lang="en-US" dirty="0" smtClean="0"/>
              <a:t>A generic list of type T</a:t>
            </a:r>
          </a:p>
          <a:p>
            <a:pPr lvl="1"/>
            <a:r>
              <a:rPr lang="en-US" dirty="0" smtClean="0"/>
              <a:t>List&lt;</a:t>
            </a:r>
            <a:r>
              <a:rPr lang="en-US" dirty="0" err="1" smtClean="0"/>
              <a:t>int</a:t>
            </a:r>
            <a:r>
              <a:rPr lang="en-US" dirty="0" smtClean="0"/>
              <a:t>&gt; is a list of integers</a:t>
            </a:r>
          </a:p>
          <a:p>
            <a:pPr lvl="1"/>
            <a:r>
              <a:rPr lang="en-US" dirty="0" smtClean="0"/>
              <a:t>List&lt;</a:t>
            </a:r>
            <a:r>
              <a:rPr lang="en-US" dirty="0" err="1" smtClean="0"/>
              <a:t>bool</a:t>
            </a:r>
            <a:r>
              <a:rPr lang="en-US" dirty="0" smtClean="0"/>
              <a:t>&gt; is a list of </a:t>
            </a:r>
            <a:r>
              <a:rPr lang="en-US" dirty="0" err="1" smtClean="0"/>
              <a:t>booleans</a:t>
            </a:r>
            <a:endParaRPr lang="en-US" dirty="0" smtClean="0"/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(“%d %s”, “test”, 1);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C++ isn’t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type safe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68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That’s everything you need to know for the moment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Hello world program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36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C++ and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0385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300" b="1" dirty="0" smtClean="0">
                <a:solidFill>
                  <a:srgbClr val="C00000"/>
                </a:solidFill>
              </a:rPr>
              <a:t>C++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"Hello World!"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&lt;&lt; 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300" dirty="0" smtClean="0">
                <a:solidFill>
                  <a:srgbClr val="C00000"/>
                </a:solidFill>
              </a:rPr>
              <a:t>C#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/>
              <a:t>System;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Hello2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public static void Main()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sz="1300" dirty="0"/>
              <a:t>"Hello, World!"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906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C++ and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429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#include &lt;</a:t>
            </a:r>
            <a:r>
              <a:rPr lang="en-US" b="1" dirty="0" err="1">
                <a:solidFill>
                  <a:srgbClr val="C00000"/>
                </a:solidFill>
              </a:rPr>
              <a:t>iostream</a:t>
            </a:r>
            <a:r>
              <a:rPr lang="en-US" b="1" dirty="0">
                <a:solidFill>
                  <a:srgbClr val="C0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"Hello World!"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&lt;&lt; 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Hello2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public static void Main()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sz="1300" dirty="0"/>
              <a:t>"Hello, World!"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257800"/>
            <a:ext cx="78318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C# doesn’t have include files (yay!)</a:t>
            </a:r>
          </a:p>
          <a:p>
            <a:r>
              <a:rPr lang="en-US" sz="2800" dirty="0" smtClean="0"/>
              <a:t>You just write one file and the compiler figures it out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344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C++ and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429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using namespace </a:t>
            </a:r>
            <a:r>
              <a:rPr lang="en-US" b="1" dirty="0" err="1">
                <a:solidFill>
                  <a:srgbClr val="C00000"/>
                </a:solidFill>
              </a:rPr>
              <a:t>std</a:t>
            </a:r>
            <a:r>
              <a:rPr lang="en-US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"Hello World!"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&lt;&lt; 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using System;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Hello2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public static void Main()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sz="1300" dirty="0"/>
              <a:t>"Hello, World!"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257800"/>
            <a:ext cx="82323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you do still use using directives to tell the</a:t>
            </a:r>
          </a:p>
          <a:p>
            <a:r>
              <a:rPr lang="en-US" sz="2800" dirty="0" smtClean="0"/>
              <a:t>system which code libraries you’re using and which you</a:t>
            </a:r>
          </a:p>
          <a:p>
            <a:r>
              <a:rPr lang="en-US" sz="2800" dirty="0" smtClean="0"/>
              <a:t>aren‘t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250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C++ and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33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"Hello World!"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&lt;&lt; 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namespace Hello {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public </a:t>
            </a:r>
            <a:r>
              <a:rPr lang="en-US" dirty="0"/>
              <a:t>class Hello2</a:t>
            </a:r>
          </a:p>
          <a:p>
            <a:pPr marL="0" indent="0">
              <a:buNone/>
            </a:pPr>
            <a:r>
              <a:rPr lang="en-US" dirty="0" smtClean="0"/>
              <a:t>  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public </a:t>
            </a:r>
            <a:r>
              <a:rPr lang="en-US" dirty="0"/>
              <a:t>static void Main()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 </a:t>
            </a:r>
            <a:r>
              <a:rPr lang="en-US" dirty="0" err="1" smtClean="0"/>
              <a:t>Console.WriteLine</a:t>
            </a:r>
            <a:r>
              <a:rPr lang="en-US" dirty="0"/>
              <a:t>(</a:t>
            </a:r>
            <a:r>
              <a:rPr lang="en-US" sz="1300" dirty="0"/>
              <a:t>"Hello, World!"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751493"/>
            <a:ext cx="82735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Also, in practice, you generally have a declaration to tell</a:t>
            </a:r>
          </a:p>
          <a:p>
            <a:r>
              <a:rPr lang="en-US" sz="2800" dirty="0" smtClean="0"/>
              <a:t>the compiler what namespace to add code to</a:t>
            </a:r>
          </a:p>
        </p:txBody>
      </p:sp>
    </p:spTree>
    <p:extLst>
      <p:ext uri="{BB962C8B-B14F-4D97-AF65-F5344CB8AC3E}">
        <p14:creationId xmlns:p14="http://schemas.microsoft.com/office/powerpoint/2010/main" val="9373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C++ and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33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"Hello World!"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&lt;&lt; 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Hello {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public </a:t>
            </a:r>
            <a:r>
              <a:rPr lang="en-US" b="1" dirty="0">
                <a:solidFill>
                  <a:srgbClr val="C00000"/>
                </a:solidFill>
              </a:rPr>
              <a:t>class Hello2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{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public </a:t>
            </a:r>
            <a:r>
              <a:rPr lang="en-US" dirty="0"/>
              <a:t>static void Main()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 </a:t>
            </a:r>
            <a:r>
              <a:rPr lang="en-US" dirty="0" err="1" smtClean="0"/>
              <a:t>Console.WriteLine</a:t>
            </a:r>
            <a:r>
              <a:rPr lang="en-US" dirty="0"/>
              <a:t>(</a:t>
            </a:r>
            <a:r>
              <a:rPr lang="en-US" sz="1300" dirty="0"/>
              <a:t>"Hello, World!"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751493"/>
            <a:ext cx="7890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 C# (and Java), code is required to be part of a class</a:t>
            </a:r>
          </a:p>
        </p:txBody>
      </p:sp>
    </p:spTree>
    <p:extLst>
      <p:ext uri="{BB962C8B-B14F-4D97-AF65-F5344CB8AC3E}">
        <p14:creationId xmlns:p14="http://schemas.microsoft.com/office/powerpoint/2010/main" val="253175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C++ and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33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"Hello World!"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&lt;&lt; 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Hello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public </a:t>
            </a:r>
            <a:r>
              <a:rPr lang="en-US" dirty="0"/>
              <a:t>class Hello2</a:t>
            </a:r>
          </a:p>
          <a:p>
            <a:pPr marL="0" indent="0">
              <a:buNone/>
            </a:pPr>
            <a:r>
              <a:rPr lang="en-US" dirty="0" smtClean="0"/>
              <a:t>  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</a:t>
            </a:r>
            <a:r>
              <a:rPr lang="en-US" b="1" dirty="0" smtClean="0">
                <a:solidFill>
                  <a:srgbClr val="C00000"/>
                </a:solidFill>
              </a:rPr>
              <a:t>public </a:t>
            </a:r>
            <a:r>
              <a:rPr lang="en-US" b="1" dirty="0">
                <a:solidFill>
                  <a:srgbClr val="C00000"/>
                </a:solidFill>
              </a:rPr>
              <a:t>static void Main()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 </a:t>
            </a:r>
            <a:r>
              <a:rPr lang="en-US" b="1" dirty="0" smtClean="0">
                <a:solidFill>
                  <a:srgbClr val="C00000"/>
                </a:solidFill>
              </a:rPr>
              <a:t>   {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 </a:t>
            </a:r>
            <a:r>
              <a:rPr lang="en-US" dirty="0" err="1" smtClean="0"/>
              <a:t>Console.WriteLine</a:t>
            </a:r>
            <a:r>
              <a:rPr lang="en-US" dirty="0"/>
              <a:t>(</a:t>
            </a:r>
            <a:r>
              <a:rPr lang="en-US" sz="1300" dirty="0"/>
              <a:t>"Hello, World!"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 </a:t>
            </a:r>
            <a:r>
              <a:rPr lang="en-US" b="1" dirty="0" smtClean="0">
                <a:solidFill>
                  <a:srgbClr val="C00000"/>
                </a:solidFill>
              </a:rPr>
              <a:t>   }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751493"/>
            <a:ext cx="8206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 the main routine becomes a static method of a class</a:t>
            </a:r>
          </a:p>
        </p:txBody>
      </p:sp>
    </p:spTree>
    <p:extLst>
      <p:ext uri="{BB962C8B-B14F-4D97-AF65-F5344CB8AC3E}">
        <p14:creationId xmlns:p14="http://schemas.microsoft.com/office/powerpoint/2010/main" val="350151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C++ and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33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 err="1">
                <a:solidFill>
                  <a:srgbClr val="C00000"/>
                </a:solidFill>
              </a:rPr>
              <a:t>cout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&lt;&lt; "Hello World!"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&lt;&lt; 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Hello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public </a:t>
            </a:r>
            <a:r>
              <a:rPr lang="en-US" dirty="0"/>
              <a:t>class Hello2</a:t>
            </a:r>
          </a:p>
          <a:p>
            <a:pPr marL="0" indent="0">
              <a:buNone/>
            </a:pPr>
            <a:r>
              <a:rPr lang="en-US" dirty="0" smtClean="0"/>
              <a:t>  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public </a:t>
            </a:r>
            <a:r>
              <a:rPr lang="en-US" dirty="0"/>
              <a:t>static void Main()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Console</a:t>
            </a:r>
            <a:r>
              <a:rPr lang="en-US" dirty="0" err="1" smtClean="0"/>
              <a:t>.WriteLine</a:t>
            </a:r>
            <a:r>
              <a:rPr lang="en-US" dirty="0"/>
              <a:t>(</a:t>
            </a:r>
            <a:r>
              <a:rPr lang="en-US" sz="1300" dirty="0"/>
              <a:t>"Hello, World!"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751493"/>
            <a:ext cx="7773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Cout</a:t>
            </a:r>
            <a:r>
              <a:rPr lang="en-US" sz="2800" dirty="0" smtClean="0"/>
              <a:t> and </a:t>
            </a:r>
            <a:r>
              <a:rPr lang="en-US" sz="2800" dirty="0" err="1" smtClean="0"/>
              <a:t>cin</a:t>
            </a:r>
            <a:r>
              <a:rPr lang="en-US" sz="2800" dirty="0" smtClean="0"/>
              <a:t> are subsumed by a class called Console</a:t>
            </a:r>
          </a:p>
        </p:txBody>
      </p:sp>
    </p:spTree>
    <p:extLst>
      <p:ext uri="{BB962C8B-B14F-4D97-AF65-F5344CB8AC3E}">
        <p14:creationId xmlns:p14="http://schemas.microsoft.com/office/powerpoint/2010/main" val="17755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C++ and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33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&lt;&lt; "Hello World!" 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          &lt;&lt; </a:t>
            </a:r>
            <a:r>
              <a:rPr lang="en-US" b="1" dirty="0" err="1">
                <a:solidFill>
                  <a:srgbClr val="C00000"/>
                </a:solidFill>
              </a:rPr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Hello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public </a:t>
            </a:r>
            <a:r>
              <a:rPr lang="en-US" dirty="0"/>
              <a:t>class Hello2</a:t>
            </a:r>
          </a:p>
          <a:p>
            <a:pPr marL="0" indent="0">
              <a:buNone/>
            </a:pPr>
            <a:r>
              <a:rPr lang="en-US" dirty="0" smtClean="0"/>
              <a:t>  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public </a:t>
            </a:r>
            <a:r>
              <a:rPr lang="en-US" dirty="0"/>
              <a:t>static void Main()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 </a:t>
            </a:r>
            <a:r>
              <a:rPr lang="en-US" dirty="0" err="1" smtClean="0"/>
              <a:t>Console</a:t>
            </a:r>
            <a:r>
              <a:rPr lang="en-US" b="1" dirty="0" err="1" smtClean="0">
                <a:solidFill>
                  <a:srgbClr val="C00000"/>
                </a:solidFill>
              </a:rPr>
              <a:t>.WriteLine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sz="1300" b="1" dirty="0">
                <a:solidFill>
                  <a:srgbClr val="C00000"/>
                </a:solidFill>
              </a:rPr>
              <a:t>"Hello, World!"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751493"/>
            <a:ext cx="77635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And for whatever reason, I/O is treated as a method</a:t>
            </a:r>
          </a:p>
          <a:p>
            <a:r>
              <a:rPr lang="en-US" sz="2800" dirty="0" smtClean="0"/>
              <a:t>rather than overloading the &lt;&lt; and &gt;&gt; operators</a:t>
            </a:r>
          </a:p>
        </p:txBody>
      </p:sp>
    </p:spTree>
    <p:extLst>
      <p:ext uri="{BB962C8B-B14F-4D97-AF65-F5344CB8AC3E}">
        <p14:creationId xmlns:p14="http://schemas.microsoft.com/office/powerpoint/2010/main" val="19927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test()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x = 7;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return &amp;x;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257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features</a:t>
            </a:r>
            <a:br>
              <a:rPr lang="en-US" dirty="0" smtClean="0"/>
            </a:br>
            <a:r>
              <a:rPr lang="en-US" dirty="0" smtClean="0"/>
              <a:t>   we’ll talk about later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Delegates</a:t>
            </a:r>
          </a:p>
          <a:p>
            <a:pPr lvl="1"/>
            <a:r>
              <a:rPr lang="en-US" dirty="0" smtClean="0"/>
              <a:t>Fancy sounding name for a </a:t>
            </a:r>
            <a:r>
              <a:rPr lang="en-US" b="1" dirty="0" smtClean="0">
                <a:solidFill>
                  <a:srgbClr val="984807"/>
                </a:solidFill>
              </a:rPr>
              <a:t>pointer to a method</a:t>
            </a:r>
          </a:p>
          <a:p>
            <a:pPr lvl="0"/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984807"/>
                </a:solidFill>
              </a:rPr>
              <a:t>list of delegates </a:t>
            </a:r>
            <a:r>
              <a:rPr lang="en-US" dirty="0" smtClean="0"/>
              <a:t>to call when something happens</a:t>
            </a:r>
          </a:p>
          <a:p>
            <a:pPr lvl="0"/>
            <a:r>
              <a:rPr lang="en-US" dirty="0" smtClean="0"/>
              <a:t>Reflection</a:t>
            </a:r>
          </a:p>
          <a:p>
            <a:pPr lvl="1"/>
            <a:r>
              <a:rPr lang="en-US" dirty="0" smtClean="0"/>
              <a:t>Lets you </a:t>
            </a:r>
            <a:r>
              <a:rPr lang="en-US" b="1" dirty="0" smtClean="0">
                <a:solidFill>
                  <a:srgbClr val="984807"/>
                </a:solidFill>
              </a:rPr>
              <a:t>ask any object what its fields and methods are</a:t>
            </a:r>
            <a:r>
              <a:rPr lang="en-US" dirty="0" smtClean="0"/>
              <a:t> and access them by name</a:t>
            </a:r>
          </a:p>
          <a:p>
            <a:pPr lvl="0"/>
            <a:r>
              <a:rPr lang="en-US" dirty="0" smtClean="0"/>
              <a:t>Assertions</a:t>
            </a:r>
          </a:p>
          <a:p>
            <a:pPr lvl="1"/>
            <a:r>
              <a:rPr lang="en-US" dirty="0" smtClean="0"/>
              <a:t>Important </a:t>
            </a:r>
            <a:r>
              <a:rPr lang="en-US" b="1" dirty="0" smtClean="0">
                <a:solidFill>
                  <a:srgbClr val="984807"/>
                </a:solidFill>
              </a:rPr>
              <a:t>debugging</a:t>
            </a:r>
            <a:r>
              <a:rPr lang="en-US" dirty="0" smtClean="0">
                <a:solidFill>
                  <a:srgbClr val="984807"/>
                </a:solidFill>
              </a:rPr>
              <a:t> </a:t>
            </a:r>
            <a:r>
              <a:rPr lang="en-US" dirty="0" smtClean="0"/>
              <a:t>tool</a:t>
            </a:r>
          </a:p>
          <a:p>
            <a:pPr lvl="0"/>
            <a:r>
              <a:rPr lang="en-US" dirty="0" smtClean="0"/>
              <a:t>Lambda expressions</a:t>
            </a:r>
          </a:p>
          <a:p>
            <a:pPr lvl="1"/>
            <a:r>
              <a:rPr lang="en-US" dirty="0" smtClean="0"/>
              <a:t>A la 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5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test()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x = 7;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return &amp;x;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C++ isn’t </a:t>
            </a:r>
            <a:r>
              <a:rPr lang="en-US" b="1" dirty="0" smtClean="0">
                <a:solidFill>
                  <a:srgbClr val="984807"/>
                </a:solidFill>
              </a:rPr>
              <a:t>memory safe</a:t>
            </a:r>
            <a:endParaRPr lang="en-US" b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31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class A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virtual void foo() {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A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virtual void foo()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x = 7;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test(A a)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a.foo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B </a:t>
            </a:r>
            <a:r>
              <a:rPr lang="en-US" dirty="0" err="1" smtClean="0"/>
              <a:t>testObject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test(</a:t>
            </a:r>
            <a:r>
              <a:rPr lang="en-US" dirty="0" err="1" smtClean="0"/>
              <a:t>testObject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52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best things about C#</a:t>
            </a:r>
            <a:br>
              <a:rPr lang="en-US" dirty="0" smtClean="0"/>
            </a:br>
            <a:r>
              <a:rPr lang="en-US" dirty="0" smtClean="0"/>
              <a:t>are what it doesn’t 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No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explicit memory management</a:t>
            </a:r>
          </a:p>
          <a:p>
            <a:r>
              <a:rPr lang="en-US" dirty="0" smtClean="0"/>
              <a:t>No destructors</a:t>
            </a:r>
          </a:p>
          <a:p>
            <a:r>
              <a:rPr lang="en-US" dirty="0" smtClean="0"/>
              <a:t>No delete operator</a:t>
            </a:r>
          </a:p>
          <a:p>
            <a:r>
              <a:rPr lang="en-US" dirty="0" smtClean="0"/>
              <a:t>No memory leaks</a:t>
            </a:r>
          </a:p>
          <a:p>
            <a:r>
              <a:rPr lang="en-US" dirty="0" smtClean="0"/>
              <a:t>Just allocate objects and let the system worry about them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No </a:t>
            </a:r>
            <a:r>
              <a:rPr lang="en-US" b="1" dirty="0" smtClean="0">
                <a:solidFill>
                  <a:srgbClr val="984807"/>
                </a:solidFill>
              </a:rPr>
              <a:t>include files</a:t>
            </a:r>
          </a:p>
          <a:p>
            <a:r>
              <a:rPr lang="en-US" dirty="0" smtClean="0"/>
              <a:t>One source file with both interface and implementation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No </a:t>
            </a:r>
            <a:r>
              <a:rPr lang="en-US" b="1" dirty="0" smtClean="0">
                <a:solidFill>
                  <a:srgbClr val="984807"/>
                </a:solidFill>
              </a:rPr>
              <a:t>explicit pointers</a:t>
            </a:r>
          </a:p>
          <a:p>
            <a:r>
              <a:rPr lang="en-US" dirty="0" smtClean="0"/>
              <a:t>No *, -&gt;, or &amp;</a:t>
            </a:r>
          </a:p>
          <a:p>
            <a:r>
              <a:rPr lang="en-US" dirty="0" smtClean="0"/>
              <a:t>No pointer arithmetic</a:t>
            </a:r>
          </a:p>
          <a:p>
            <a:r>
              <a:rPr lang="en-US" dirty="0" smtClean="0"/>
              <a:t>(Mostly) no worrying about reference versus value parameters</a:t>
            </a:r>
          </a:p>
          <a:p>
            <a:r>
              <a:rPr lang="en-US" dirty="0" smtClean="0"/>
              <a:t>No reference counting</a:t>
            </a:r>
          </a:p>
          <a:p>
            <a:r>
              <a:rPr lang="en-US" dirty="0" smtClean="0"/>
              <a:t>Acts just like Scheme, Java, Python, </a:t>
            </a:r>
            <a:r>
              <a:rPr lang="en-US" dirty="0" err="1" smtClean="0"/>
              <a:t>Javascript</a:t>
            </a:r>
            <a:r>
              <a:rPr lang="en-US" dirty="0" smtClean="0"/>
              <a:t>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best things about C#</a:t>
            </a:r>
            <a:br>
              <a:rPr lang="en-US" dirty="0" smtClean="0"/>
            </a:br>
            <a:r>
              <a:rPr lang="en-US" dirty="0" smtClean="0"/>
              <a:t>are what it doesn’t 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No </a:t>
            </a:r>
            <a:r>
              <a:rPr lang="en-US" b="1" dirty="0" smtClean="0">
                <a:solidFill>
                  <a:srgbClr val="984807"/>
                </a:solidFill>
              </a:rPr>
              <a:t>memory corruption</a:t>
            </a:r>
          </a:p>
          <a:p>
            <a:r>
              <a:rPr lang="en-US" dirty="0" smtClean="0"/>
              <a:t>All operations are type-safe and checked at run-time when necessary</a:t>
            </a:r>
          </a:p>
          <a:p>
            <a:r>
              <a:rPr lang="en-US" dirty="0" smtClean="0"/>
              <a:t>No buffer-overflow attacks</a:t>
            </a:r>
          </a:p>
          <a:p>
            <a:r>
              <a:rPr lang="en-US" dirty="0" smtClean="0"/>
              <a:t>No evil errors where variables mysteriously change their values for no apparent reason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No worrying about whether to </a:t>
            </a:r>
            <a:r>
              <a:rPr lang="en-US" b="1" dirty="0" smtClean="0">
                <a:solidFill>
                  <a:srgbClr val="984807"/>
                </a:solidFill>
              </a:rPr>
              <a:t>pass</a:t>
            </a:r>
            <a:r>
              <a:rPr lang="en-US" dirty="0" smtClean="0">
                <a:solidFill>
                  <a:srgbClr val="984807"/>
                </a:solidFill>
              </a:rPr>
              <a:t> </a:t>
            </a:r>
            <a:r>
              <a:rPr lang="en-US" dirty="0" smtClean="0"/>
              <a:t>a parameter </a:t>
            </a:r>
            <a:r>
              <a:rPr lang="en-US" b="1" dirty="0" smtClean="0">
                <a:solidFill>
                  <a:srgbClr val="984807"/>
                </a:solidFill>
              </a:rPr>
              <a:t>by value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984807"/>
                </a:solidFill>
              </a:rPr>
              <a:t>reference</a:t>
            </a:r>
            <a:r>
              <a:rPr lang="en-US" dirty="0" smtClean="0"/>
              <a:t>, or as a </a:t>
            </a:r>
            <a:r>
              <a:rPr lang="en-US" b="1" dirty="0" smtClean="0">
                <a:solidFill>
                  <a:srgbClr val="984807"/>
                </a:solidFill>
              </a:rPr>
              <a:t>pointer</a:t>
            </a:r>
          </a:p>
          <a:p>
            <a:r>
              <a:rPr lang="en-US" dirty="0" smtClean="0"/>
              <a:t>And no corrupting memory because you chose wrong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No weird </a:t>
            </a:r>
            <a:r>
              <a:rPr lang="en-US" b="1" dirty="0" smtClean="0">
                <a:solidFill>
                  <a:srgbClr val="984807"/>
                </a:solidFill>
              </a:rPr>
              <a:t>text-level macros</a:t>
            </a:r>
          </a:p>
          <a:p>
            <a:r>
              <a:rPr lang="en-US" dirty="0" smtClean="0"/>
              <a:t>There is a macro facility, but it’s less error prone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No wacky Turing-complete </a:t>
            </a:r>
            <a:r>
              <a:rPr lang="en-US" b="1" dirty="0" smtClean="0">
                <a:solidFill>
                  <a:srgbClr val="984807"/>
                </a:solidFill>
              </a:rPr>
              <a:t>template system </a:t>
            </a:r>
            <a:r>
              <a:rPr lang="en-US" dirty="0" smtClean="0"/>
              <a:t>that only 5 people in the world understand</a:t>
            </a:r>
          </a:p>
          <a:p>
            <a:r>
              <a:rPr lang="en-US" dirty="0" smtClean="0"/>
              <a:t>Templates are actually cool, but you should be grateful you won’t have to learn them for this class</a:t>
            </a:r>
          </a:p>
        </p:txBody>
      </p:sp>
    </p:spTree>
    <p:extLst>
      <p:ext uri="{BB962C8B-B14F-4D97-AF65-F5344CB8AC3E}">
        <p14:creationId xmlns:p14="http://schemas.microsoft.com/office/powerpoint/2010/main" val="36742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what it has but doesn’t require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429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Type declarations</a:t>
            </a:r>
          </a:p>
          <a:p>
            <a:r>
              <a:rPr lang="en-US" dirty="0" smtClean="0"/>
              <a:t>Instead of: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984807"/>
                </a:solidFill>
              </a:rPr>
              <a:t>List&lt;</a:t>
            </a:r>
            <a:r>
              <a:rPr lang="en-US" b="1" dirty="0" err="1" smtClean="0">
                <a:solidFill>
                  <a:srgbClr val="984807"/>
                </a:solidFill>
              </a:rPr>
              <a:t>int</a:t>
            </a:r>
            <a:r>
              <a:rPr lang="en-US" b="1" dirty="0" smtClean="0">
                <a:solidFill>
                  <a:srgbClr val="984807"/>
                </a:solidFill>
              </a:rPr>
              <a:t>&gt; </a:t>
            </a:r>
            <a:r>
              <a:rPr lang="en-US" dirty="0" smtClean="0"/>
              <a:t>list</a:t>
            </a:r>
            <a:br>
              <a:rPr lang="en-US" dirty="0" smtClean="0"/>
            </a:br>
            <a:r>
              <a:rPr lang="en-US" dirty="0" smtClean="0"/>
              <a:t>   = new List&lt;</a:t>
            </a:r>
            <a:r>
              <a:rPr lang="en-US" dirty="0" err="1" smtClean="0"/>
              <a:t>int</a:t>
            </a:r>
            <a:r>
              <a:rPr lang="en-US" dirty="0" smtClean="0"/>
              <a:t>&gt;();</a:t>
            </a:r>
          </a:p>
          <a:p>
            <a:pPr marL="514350" indent="-457200"/>
            <a:endParaRPr lang="en-US" dirty="0"/>
          </a:p>
          <a:p>
            <a:pPr marL="514350" indent="-457200"/>
            <a:r>
              <a:rPr lang="en-US" dirty="0" smtClean="0"/>
              <a:t>Just say: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rgbClr val="984807"/>
                </a:solidFill>
              </a:rPr>
              <a:t>var</a:t>
            </a:r>
            <a:r>
              <a:rPr lang="en-US" dirty="0" smtClean="0">
                <a:solidFill>
                  <a:srgbClr val="984807"/>
                </a:solidFill>
              </a:rPr>
              <a:t> </a:t>
            </a:r>
            <a:r>
              <a:rPr lang="en-US" dirty="0" smtClean="0"/>
              <a:t>list</a:t>
            </a:r>
            <a:br>
              <a:rPr lang="en-US" dirty="0" smtClean="0"/>
            </a:br>
            <a:r>
              <a:rPr lang="en-US" dirty="0" smtClean="0"/>
              <a:t>    = new List&lt;</a:t>
            </a:r>
            <a:r>
              <a:rPr lang="en-US" dirty="0" err="1" smtClean="0"/>
              <a:t>int</a:t>
            </a:r>
            <a:r>
              <a:rPr lang="en-US" dirty="0" smtClean="0"/>
              <a:t>&gt;();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953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Complicated for loops</a:t>
            </a:r>
          </a:p>
          <a:p>
            <a:r>
              <a:rPr lang="en-US" dirty="0" smtClean="0"/>
              <a:t>Instead of: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984807"/>
                </a:solidFill>
              </a:rPr>
              <a:t>for (</a:t>
            </a:r>
            <a:r>
              <a:rPr lang="en-US" b="1" dirty="0" err="1" smtClean="0">
                <a:solidFill>
                  <a:srgbClr val="984807"/>
                </a:solidFill>
              </a:rPr>
              <a:t>int</a:t>
            </a:r>
            <a:r>
              <a:rPr lang="en-US" b="1" dirty="0" smtClean="0">
                <a:solidFill>
                  <a:srgbClr val="984807"/>
                </a:solidFill>
              </a:rPr>
              <a:t> i = 0</a:t>
            </a:r>
            <a:r>
              <a:rPr lang="en-US" b="1" dirty="0" smtClean="0">
                <a:solidFill>
                  <a:srgbClr val="984807"/>
                </a:solidFill>
              </a:rPr>
              <a:t>;</a:t>
            </a:r>
            <a:br>
              <a:rPr lang="en-US" b="1" dirty="0" smtClean="0">
                <a:solidFill>
                  <a:srgbClr val="984807"/>
                </a:solidFill>
              </a:rPr>
            </a:br>
            <a:r>
              <a:rPr lang="en-US" b="1" dirty="0" smtClean="0">
                <a:solidFill>
                  <a:srgbClr val="984807"/>
                </a:solidFill>
              </a:rPr>
              <a:t>       </a:t>
            </a:r>
            <a:r>
              <a:rPr lang="en-US" b="1" dirty="0" smtClean="0">
                <a:solidFill>
                  <a:srgbClr val="984807"/>
                </a:solidFill>
              </a:rPr>
              <a:t>i&lt;</a:t>
            </a:r>
            <a:r>
              <a:rPr lang="en-US" b="1" dirty="0" err="1" smtClean="0">
                <a:solidFill>
                  <a:srgbClr val="984807"/>
                </a:solidFill>
              </a:rPr>
              <a:t>foo.Length</a:t>
            </a:r>
            <a:r>
              <a:rPr lang="en-US" b="1" dirty="0" smtClean="0">
                <a:solidFill>
                  <a:srgbClr val="984807"/>
                </a:solidFill>
              </a:rPr>
              <a:t>; </a:t>
            </a:r>
            <a:r>
              <a:rPr lang="en-US" b="1" dirty="0" smtClean="0">
                <a:solidFill>
                  <a:srgbClr val="984807"/>
                </a:solidFill>
              </a:rPr>
              <a:t/>
            </a:r>
            <a:br>
              <a:rPr lang="en-US" b="1" dirty="0" smtClean="0">
                <a:solidFill>
                  <a:srgbClr val="984807"/>
                </a:solidFill>
              </a:rPr>
            </a:br>
            <a:r>
              <a:rPr lang="en-US" b="1" dirty="0" smtClean="0">
                <a:solidFill>
                  <a:srgbClr val="984807"/>
                </a:solidFill>
              </a:rPr>
              <a:t>       i</a:t>
            </a:r>
            <a:r>
              <a:rPr lang="en-US" b="1" dirty="0" smtClean="0">
                <a:solidFill>
                  <a:srgbClr val="984807"/>
                </a:solidFill>
              </a:rPr>
              <a:t>++) {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984807"/>
                </a:solidFill>
              </a:rPr>
              <a:t>   </a:t>
            </a:r>
            <a:r>
              <a:rPr lang="en-US" b="1" dirty="0" err="1" smtClean="0">
                <a:solidFill>
                  <a:srgbClr val="984807"/>
                </a:solidFill>
              </a:rPr>
              <a:t>var</a:t>
            </a:r>
            <a:r>
              <a:rPr lang="en-US" b="1" dirty="0" smtClean="0">
                <a:solidFill>
                  <a:srgbClr val="984807"/>
                </a:solidFill>
              </a:rPr>
              <a:t> item = foo[i];</a:t>
            </a:r>
            <a:br>
              <a:rPr lang="en-US" b="1" dirty="0" smtClean="0">
                <a:solidFill>
                  <a:srgbClr val="984807"/>
                </a:solidFill>
              </a:rPr>
            </a:br>
            <a:r>
              <a:rPr lang="en-US" dirty="0" smtClean="0"/>
              <a:t>   …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Just say: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rgbClr val="984807"/>
                </a:solidFill>
              </a:rPr>
              <a:t>foreach</a:t>
            </a:r>
            <a:r>
              <a:rPr lang="en-US" b="1" dirty="0" smtClean="0">
                <a:solidFill>
                  <a:srgbClr val="984807"/>
                </a:solidFill>
              </a:rPr>
              <a:t> (</a:t>
            </a:r>
            <a:r>
              <a:rPr lang="en-US" b="1" dirty="0" err="1" smtClean="0">
                <a:solidFill>
                  <a:srgbClr val="984807"/>
                </a:solidFill>
              </a:rPr>
              <a:t>var</a:t>
            </a:r>
            <a:r>
              <a:rPr lang="en-US" b="1" dirty="0" smtClean="0">
                <a:solidFill>
                  <a:srgbClr val="984807"/>
                </a:solidFill>
              </a:rPr>
              <a:t> item in foo)</a:t>
            </a:r>
            <a:br>
              <a:rPr lang="en-US" b="1" dirty="0" smtClean="0">
                <a:solidFill>
                  <a:srgbClr val="984807"/>
                </a:solidFill>
              </a:rPr>
            </a:br>
            <a:r>
              <a:rPr lang="en-US" dirty="0" smtClean="0"/>
              <a:t>   …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8088</TotalTime>
  <Words>2237</Words>
  <Application>Microsoft Office PowerPoint</Application>
  <PresentationFormat>On-screen Show (4:3)</PresentationFormat>
  <Paragraphs>583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Courier New</vt:lpstr>
      <vt:lpstr>Kootenay</vt:lpstr>
      <vt:lpstr>Verdana</vt:lpstr>
      <vt:lpstr>Office Theme</vt:lpstr>
      <vt:lpstr>Lecture 2 Introduction to the C# language</vt:lpstr>
      <vt:lpstr>What will this do?</vt:lpstr>
      <vt:lpstr>What will this do?</vt:lpstr>
      <vt:lpstr>What will this do?</vt:lpstr>
      <vt:lpstr>What will this do?</vt:lpstr>
      <vt:lpstr>What will this do?</vt:lpstr>
      <vt:lpstr>The best things about C# are what it doesn’t have</vt:lpstr>
      <vt:lpstr>The best things about C# are what it doesn’t have</vt:lpstr>
      <vt:lpstr>And what it has but doesn’t require</vt:lpstr>
      <vt:lpstr>Things that are slightly different in C#</vt:lpstr>
      <vt:lpstr>null</vt:lpstr>
      <vt:lpstr>bool and string</vt:lpstr>
      <vt:lpstr>Arrays</vt:lpstr>
      <vt:lpstr>Virtual vs. override</vt:lpstr>
      <vt:lpstr>Virtual vs. override</vt:lpstr>
      <vt:lpstr>Number types</vt:lpstr>
      <vt:lpstr>Basic class structure</vt:lpstr>
      <vt:lpstr>The Math class</vt:lpstr>
      <vt:lpstr>Reference versus value types</vt:lpstr>
      <vt:lpstr>New features</vt:lpstr>
      <vt:lpstr>The object data type</vt:lpstr>
      <vt:lpstr>foreach</vt:lpstr>
      <vt:lpstr>Properties</vt:lpstr>
      <vt:lpstr>Property example</vt:lpstr>
      <vt:lpstr>Property example</vt:lpstr>
      <vt:lpstr>Properties</vt:lpstr>
      <vt:lpstr>Run-time type checking</vt:lpstr>
      <vt:lpstr>Interfaces</vt:lpstr>
      <vt:lpstr>Generic types</vt:lpstr>
      <vt:lpstr>That’s everything you need to know for the moment</vt:lpstr>
      <vt:lpstr>Example: Hello world program</vt:lpstr>
      <vt:lpstr>Hello World in C++ and C#</vt:lpstr>
      <vt:lpstr>Hello World in C++ and C#</vt:lpstr>
      <vt:lpstr>Hello World in C++ and C#</vt:lpstr>
      <vt:lpstr>Hello World in C++ and C#</vt:lpstr>
      <vt:lpstr>Hello World in C++ and C#</vt:lpstr>
      <vt:lpstr>Hello World in C++ and C#</vt:lpstr>
      <vt:lpstr>Hello World in C++ and C#</vt:lpstr>
      <vt:lpstr>Hello World in C++ and C#</vt:lpstr>
      <vt:lpstr>Other features    we’ll talk about later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 and Algorithms</dc:title>
  <dc:creator>Ian Horswill</dc:creator>
  <cp:lastModifiedBy>Ian Horswill</cp:lastModifiedBy>
  <cp:revision>297</cp:revision>
  <dcterms:created xsi:type="dcterms:W3CDTF">2010-03-27T22:31:10Z</dcterms:created>
  <dcterms:modified xsi:type="dcterms:W3CDTF">2016-04-04T16:17:23Z</dcterms:modified>
</cp:coreProperties>
</file>