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6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3" r:id="rId14"/>
    <p:sldId id="284" r:id="rId15"/>
    <p:sldId id="266" r:id="rId16"/>
    <p:sldId id="285" r:id="rId17"/>
    <p:sldId id="263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88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282" r:id="rId38"/>
    <p:sldId id="26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600" autoAdjust="0"/>
    <p:restoredTop sz="86376" autoAdjust="0"/>
  </p:normalViewPr>
  <p:slideViewPr>
    <p:cSldViewPr>
      <p:cViewPr varScale="1">
        <p:scale>
          <a:sx n="89" d="100"/>
          <a:sy n="89" d="100"/>
        </p:scale>
        <p:origin x="61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B8BAC-AD12-41E9-8B58-CF3C8610650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72F60-FBF2-46DB-9CC1-71AF7836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julishannon/2434691031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-nc-nd/2.0/deed.en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ea typeface="Verdana" pitchFamily="34" charset="0"/>
                <a:cs typeface="Verdana" pitchFamily="34" charset="0"/>
              </a:rPr>
              <a:t>Lecture 3</a:t>
            </a:r>
            <a:br>
              <a:rPr lang="en-US" dirty="0" smtClean="0"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ea typeface="Verdana" pitchFamily="34" charset="0"/>
                <a:cs typeface="Verdana" pitchFamily="34" charset="0"/>
              </a:rPr>
              <a:t>Modularity</a:t>
            </a:r>
            <a:br>
              <a:rPr lang="en-US" dirty="0" smtClean="0"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ea typeface="Verdana" pitchFamily="34" charset="0"/>
                <a:cs typeface="Verdana" pitchFamily="34" charset="0"/>
              </a:rPr>
              <a:t>and abstract data types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EECS-214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designs modular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Divide code into </a:t>
            </a:r>
            <a:r>
              <a:rPr lang="en-US" b="1" dirty="0" smtClean="0">
                <a:solidFill>
                  <a:srgbClr val="E46C0A"/>
                </a:solidFill>
              </a:rPr>
              <a:t>modules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Reuse modules </a:t>
            </a:r>
            <a:r>
              <a:rPr lang="en-US" dirty="0" smtClean="0"/>
              <a:t>from other projects when </a:t>
            </a:r>
            <a:r>
              <a:rPr lang="en-US" dirty="0" smtClean="0"/>
              <a:t>possible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Minimize assumptions </a:t>
            </a:r>
            <a:r>
              <a:rPr lang="en-US" dirty="0" smtClean="0">
                <a:solidFill>
                  <a:schemeClr val="tx1"/>
                </a:solidFill>
              </a:rPr>
              <a:t>one module makes about another</a:t>
            </a:r>
          </a:p>
          <a:p>
            <a:pPr lvl="1"/>
            <a:r>
              <a:rPr lang="en-US" dirty="0" smtClean="0"/>
              <a:t>Good: assuming </a:t>
            </a:r>
            <a:r>
              <a:rPr lang="en-US" dirty="0" err="1" smtClean="0"/>
              <a:t>OpenWebPage</a:t>
            </a:r>
            <a:r>
              <a:rPr lang="en-US" dirty="0" smtClean="0"/>
              <a:t>(string </a:t>
            </a:r>
            <a:r>
              <a:rPr lang="en-US" dirty="0" err="1" smtClean="0"/>
              <a:t>url</a:t>
            </a:r>
            <a:r>
              <a:rPr lang="en-US" dirty="0" smtClean="0"/>
              <a:t>) displays the web page on the screen</a:t>
            </a:r>
          </a:p>
          <a:p>
            <a:pPr lvl="1"/>
            <a:r>
              <a:rPr lang="en-US" dirty="0" smtClean="0"/>
              <a:t>Bad: assuming it opens it in </a:t>
            </a:r>
            <a:r>
              <a:rPr lang="en-US" dirty="0" err="1" smtClean="0"/>
              <a:t>FireFox</a:t>
            </a:r>
            <a:r>
              <a:rPr lang="en-US" dirty="0" smtClean="0"/>
              <a:t> version 2.7</a:t>
            </a:r>
          </a:p>
        </p:txBody>
      </p:sp>
      <p:sp>
        <p:nvSpPr>
          <p:cNvPr id="5" name="Oval 4"/>
          <p:cNvSpPr/>
          <p:nvPr/>
        </p:nvSpPr>
        <p:spPr>
          <a:xfrm>
            <a:off x="8032750" y="3806918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99100" y="4594318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75718" y="43053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78473" y="40132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10291" y="5181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83500" y="4445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7759700" y="3959318"/>
            <a:ext cx="349250" cy="48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0"/>
          </p:cNvCxnSpPr>
          <p:nvPr/>
        </p:nvCxnSpPr>
        <p:spPr>
          <a:xfrm>
            <a:off x="8162832" y="3937000"/>
            <a:ext cx="89086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>
          <a:xfrm>
            <a:off x="5629182" y="4724400"/>
            <a:ext cx="95730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 flipV="1">
            <a:off x="5651500" y="4089400"/>
            <a:ext cx="1026973" cy="58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0" idx="0"/>
          </p:cNvCxnSpPr>
          <p:nvPr/>
        </p:nvCxnSpPr>
        <p:spPr>
          <a:xfrm flipH="1" flipV="1">
            <a:off x="7759700" y="4445000"/>
            <a:ext cx="492218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9" idx="7"/>
          </p:cNvCxnSpPr>
          <p:nvPr/>
        </p:nvCxnSpPr>
        <p:spPr>
          <a:xfrm flipH="1">
            <a:off x="6640373" y="4165600"/>
            <a:ext cx="114300" cy="103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34000" y="3821159"/>
            <a:ext cx="1731484" cy="1665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14454" y="3530600"/>
            <a:ext cx="1019946" cy="1385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2057400"/>
            <a:ext cx="1498845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3"/>
            <a:endCxn id="18" idx="1"/>
          </p:cNvCxnSpPr>
          <p:nvPr/>
        </p:nvCxnSpPr>
        <p:spPr>
          <a:xfrm flipV="1">
            <a:off x="7065484" y="4223521"/>
            <a:ext cx="448970" cy="430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9" idx="3"/>
          </p:cNvCxnSpPr>
          <p:nvPr/>
        </p:nvCxnSpPr>
        <p:spPr>
          <a:xfrm flipH="1" flipV="1">
            <a:off x="6451845" y="2705100"/>
            <a:ext cx="1572582" cy="825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17" idx="0"/>
          </p:cNvCxnSpPr>
          <p:nvPr/>
        </p:nvCxnSpPr>
        <p:spPr>
          <a:xfrm>
            <a:off x="5702423" y="3352800"/>
            <a:ext cx="497319" cy="468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09337" y="2209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2416082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96273" y="2590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27818" y="2771682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3637" y="2568482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4087" y="2912923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01437" y="2935241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3" idx="6"/>
            <a:endCxn id="24" idx="2"/>
          </p:cNvCxnSpPr>
          <p:nvPr/>
        </p:nvCxnSpPr>
        <p:spPr>
          <a:xfrm>
            <a:off x="5561737" y="2286000"/>
            <a:ext cx="381863" cy="20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4"/>
            <a:endCxn id="25" idx="0"/>
          </p:cNvCxnSpPr>
          <p:nvPr/>
        </p:nvCxnSpPr>
        <p:spPr>
          <a:xfrm flipH="1">
            <a:off x="5272473" y="2362200"/>
            <a:ext cx="21306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5"/>
            <a:endCxn id="27" idx="1"/>
          </p:cNvCxnSpPr>
          <p:nvPr/>
        </p:nvCxnSpPr>
        <p:spPr>
          <a:xfrm>
            <a:off x="5539419" y="2339882"/>
            <a:ext cx="6536" cy="25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5"/>
            <a:endCxn id="26" idx="1"/>
          </p:cNvCxnSpPr>
          <p:nvPr/>
        </p:nvCxnSpPr>
        <p:spPr>
          <a:xfrm>
            <a:off x="5539419" y="2339882"/>
            <a:ext cx="410717" cy="45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5"/>
            <a:endCxn id="29" idx="1"/>
          </p:cNvCxnSpPr>
          <p:nvPr/>
        </p:nvCxnSpPr>
        <p:spPr>
          <a:xfrm>
            <a:off x="5539419" y="2339882"/>
            <a:ext cx="184336" cy="61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4"/>
            <a:endCxn id="28" idx="0"/>
          </p:cNvCxnSpPr>
          <p:nvPr/>
        </p:nvCxnSpPr>
        <p:spPr>
          <a:xfrm flipH="1">
            <a:off x="5390287" y="2362200"/>
            <a:ext cx="95250" cy="55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25" idx="7"/>
          </p:cNvCxnSpPr>
          <p:nvPr/>
        </p:nvCxnSpPr>
        <p:spPr>
          <a:xfrm flipH="1">
            <a:off x="5326355" y="2492282"/>
            <a:ext cx="617245" cy="12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3"/>
            <a:endCxn id="28" idx="0"/>
          </p:cNvCxnSpPr>
          <p:nvPr/>
        </p:nvCxnSpPr>
        <p:spPr>
          <a:xfrm flipH="1">
            <a:off x="5390287" y="2546164"/>
            <a:ext cx="575631" cy="36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4"/>
            <a:endCxn id="27" idx="7"/>
          </p:cNvCxnSpPr>
          <p:nvPr/>
        </p:nvCxnSpPr>
        <p:spPr>
          <a:xfrm flipH="1">
            <a:off x="5653719" y="2568482"/>
            <a:ext cx="366081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4"/>
            <a:endCxn id="29" idx="0"/>
          </p:cNvCxnSpPr>
          <p:nvPr/>
        </p:nvCxnSpPr>
        <p:spPr>
          <a:xfrm flipH="1">
            <a:off x="5777637" y="2568482"/>
            <a:ext cx="242163" cy="36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5"/>
            <a:endCxn id="26" idx="0"/>
          </p:cNvCxnSpPr>
          <p:nvPr/>
        </p:nvCxnSpPr>
        <p:spPr>
          <a:xfrm flipH="1">
            <a:off x="6004018" y="2546164"/>
            <a:ext cx="69664" cy="22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5"/>
            <a:endCxn id="28" idx="0"/>
          </p:cNvCxnSpPr>
          <p:nvPr/>
        </p:nvCxnSpPr>
        <p:spPr>
          <a:xfrm>
            <a:off x="5326355" y="2720882"/>
            <a:ext cx="63932" cy="19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6"/>
            <a:endCxn id="27" idx="2"/>
          </p:cNvCxnSpPr>
          <p:nvPr/>
        </p:nvCxnSpPr>
        <p:spPr>
          <a:xfrm flipV="1">
            <a:off x="5348673" y="2644682"/>
            <a:ext cx="174964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29" idx="2"/>
          </p:cNvCxnSpPr>
          <p:nvPr/>
        </p:nvCxnSpPr>
        <p:spPr>
          <a:xfrm>
            <a:off x="5326355" y="2720882"/>
            <a:ext cx="375082" cy="29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6"/>
            <a:endCxn id="26" idx="2"/>
          </p:cNvCxnSpPr>
          <p:nvPr/>
        </p:nvCxnSpPr>
        <p:spPr>
          <a:xfrm>
            <a:off x="5348673" y="2667000"/>
            <a:ext cx="579145" cy="18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3"/>
            <a:endCxn id="27" idx="6"/>
          </p:cNvCxnSpPr>
          <p:nvPr/>
        </p:nvCxnSpPr>
        <p:spPr>
          <a:xfrm flipH="1" flipV="1">
            <a:off x="5676037" y="2644682"/>
            <a:ext cx="274099" cy="25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3"/>
            <a:endCxn id="28" idx="7"/>
          </p:cNvCxnSpPr>
          <p:nvPr/>
        </p:nvCxnSpPr>
        <p:spPr>
          <a:xfrm flipH="1">
            <a:off x="5444169" y="2901764"/>
            <a:ext cx="505967" cy="3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4"/>
            <a:endCxn id="29" idx="0"/>
          </p:cNvCxnSpPr>
          <p:nvPr/>
        </p:nvCxnSpPr>
        <p:spPr>
          <a:xfrm flipH="1">
            <a:off x="5777637" y="2924082"/>
            <a:ext cx="226381" cy="1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4"/>
            <a:endCxn id="28" idx="7"/>
          </p:cNvCxnSpPr>
          <p:nvPr/>
        </p:nvCxnSpPr>
        <p:spPr>
          <a:xfrm flipH="1">
            <a:off x="5444169" y="2720882"/>
            <a:ext cx="155668" cy="21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9" idx="1"/>
          </p:cNvCxnSpPr>
          <p:nvPr/>
        </p:nvCxnSpPr>
        <p:spPr>
          <a:xfrm>
            <a:off x="5653719" y="2698564"/>
            <a:ext cx="70036" cy="258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8" idx="6"/>
            <a:endCxn id="29" idx="3"/>
          </p:cNvCxnSpPr>
          <p:nvPr/>
        </p:nvCxnSpPr>
        <p:spPr>
          <a:xfrm>
            <a:off x="5466487" y="2989123"/>
            <a:ext cx="257268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8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E46C0A"/>
                </a:solidFill>
              </a:rPr>
              <a:t>clients</a:t>
            </a:r>
            <a:r>
              <a:rPr lang="en-US" b="1" dirty="0" smtClean="0"/>
              <a:t> </a:t>
            </a:r>
            <a:r>
              <a:rPr lang="en-US" dirty="0" smtClean="0"/>
              <a:t>of a module are all the other modules that use it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E46C0A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dirty="0" smtClean="0"/>
              <a:t>between the module and its clients is the set of operations the clients use in the module</a:t>
            </a:r>
          </a:p>
          <a:p>
            <a:pPr lvl="1"/>
            <a:r>
              <a:rPr lang="en-US" dirty="0" smtClean="0"/>
              <a:t>For a C++ class, it would be its set of public members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E46C0A"/>
                </a:solidFill>
              </a:rPr>
              <a:t>implementation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of the module is the code that makes the interface work</a:t>
            </a:r>
          </a:p>
          <a:p>
            <a:pPr lvl="1"/>
            <a:r>
              <a:rPr lang="en-US" dirty="0" smtClean="0"/>
              <a:t>E.g. private members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1905000"/>
            <a:ext cx="2057400" cy="1219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38862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38862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38862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2667000"/>
            <a:ext cx="12954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715000" y="3124200"/>
            <a:ext cx="8382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>
            <a:off x="6819900" y="3124200"/>
            <a:ext cx="1905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7162800" y="3124200"/>
            <a:ext cx="9906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2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Need-to-know </a:t>
            </a:r>
            <a:r>
              <a:rPr lang="en-US" dirty="0" smtClean="0"/>
              <a:t>principle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Minimal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Only things the client really need access to</a:t>
            </a:r>
          </a:p>
          <a:p>
            <a:r>
              <a:rPr lang="en-US" dirty="0" smtClean="0"/>
              <a:t>Implementation is a </a:t>
            </a:r>
            <a:r>
              <a:rPr lang="en-US" b="1" dirty="0" smtClean="0"/>
              <a:t>black box</a:t>
            </a:r>
          </a:p>
          <a:p>
            <a:pPr lvl="1"/>
            <a:r>
              <a:rPr lang="en-US" dirty="0" smtClean="0"/>
              <a:t>Completely hidden from clients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2286000"/>
            <a:ext cx="2057400" cy="1219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2672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42672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0" y="42672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0" y="3048000"/>
            <a:ext cx="12954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638800" y="3505200"/>
            <a:ext cx="8382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>
            <a:off x="6743700" y="3505200"/>
            <a:ext cx="1905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7086600" y="3505200"/>
            <a:ext cx="9906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50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7434262" y="1981200"/>
            <a:ext cx="685800" cy="1295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Interfaces abstract over possible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b="1" dirty="0" smtClean="0">
                <a:solidFill>
                  <a:srgbClr val="E46C0A"/>
                </a:solidFill>
              </a:rPr>
              <a:t>change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the implementation</a:t>
            </a:r>
          </a:p>
          <a:p>
            <a:pPr lvl="1"/>
            <a:r>
              <a:rPr lang="en-US" dirty="0" smtClean="0"/>
              <a:t>Modify it</a:t>
            </a:r>
          </a:p>
          <a:p>
            <a:pPr lvl="1"/>
            <a:r>
              <a:rPr lang="en-US" dirty="0" smtClean="0"/>
              <a:t>Swap it for a completely different one</a:t>
            </a:r>
          </a:p>
          <a:p>
            <a:pPr lvl="1"/>
            <a:endParaRPr lang="en-US" dirty="0"/>
          </a:p>
          <a:p>
            <a:r>
              <a:rPr lang="en-US" dirty="0" smtClean="0"/>
              <a:t>Without the clients being about to tell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581400"/>
            <a:ext cx="20574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55626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55626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0" y="55626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0" y="4343400"/>
            <a:ext cx="12954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638800" y="4800600"/>
            <a:ext cx="8382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>
            <a:off x="6743700" y="4800600"/>
            <a:ext cx="1905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7086600" y="4800600"/>
            <a:ext cx="9906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00600" y="1981200"/>
            <a:ext cx="1285875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8725" y="2457450"/>
            <a:ext cx="809625" cy="2857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800725" y="1066800"/>
            <a:ext cx="1285875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38850" y="1543050"/>
            <a:ext cx="809625" cy="2857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791325" y="2133600"/>
            <a:ext cx="1285875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9450" y="2609850"/>
            <a:ext cx="809625" cy="2857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477125" y="1143000"/>
            <a:ext cx="1285875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15250" y="1619250"/>
            <a:ext cx="809625" cy="2857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15000" y="2895600"/>
            <a:ext cx="32385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43662" y="1981200"/>
            <a:ext cx="0" cy="1295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029450" y="3048000"/>
            <a:ext cx="57150" cy="228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4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Defines a data structure </a:t>
            </a:r>
            <a:r>
              <a:rPr lang="en-US" dirty="0"/>
              <a:t>in terms of</a:t>
            </a:r>
          </a:p>
          <a:p>
            <a:pPr lvl="1"/>
            <a:r>
              <a:rPr lang="en-US" dirty="0"/>
              <a:t>Its </a:t>
            </a:r>
            <a:r>
              <a:rPr lang="en-US" b="1" dirty="0">
                <a:solidFill>
                  <a:srgbClr val="E46C0A"/>
                </a:solidFill>
              </a:rPr>
              <a:t>interface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(the operations that can be performed on it)</a:t>
            </a:r>
          </a:p>
          <a:p>
            <a:pPr lvl="1"/>
            <a:r>
              <a:rPr lang="en-US" dirty="0"/>
              <a:t>Its </a:t>
            </a:r>
            <a:r>
              <a:rPr lang="en-US" b="1" dirty="0">
                <a:solidFill>
                  <a:srgbClr val="E46C0A"/>
                </a:solidFill>
              </a:rPr>
              <a:t>behavior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(e.g. contract)</a:t>
            </a:r>
          </a:p>
          <a:p>
            <a:pPr lvl="1"/>
            <a:r>
              <a:rPr lang="en-US" dirty="0"/>
              <a:t>Without specifying its concrete </a:t>
            </a:r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en-US" dirty="0" smtClean="0"/>
              <a:t>Specifies </a:t>
            </a:r>
            <a:r>
              <a:rPr lang="en-US" b="1" dirty="0" smtClean="0">
                <a:solidFill>
                  <a:srgbClr val="E46C0A"/>
                </a:solidFill>
              </a:rPr>
              <a:t>what</a:t>
            </a:r>
            <a:r>
              <a:rPr lang="en-US" b="1" dirty="0" smtClean="0"/>
              <a:t> </a:t>
            </a:r>
            <a:r>
              <a:rPr lang="en-US" dirty="0" smtClean="0"/>
              <a:t>the client can do</a:t>
            </a:r>
          </a:p>
          <a:p>
            <a:r>
              <a:rPr lang="en-US" dirty="0" smtClean="0"/>
              <a:t>Not </a:t>
            </a:r>
            <a:r>
              <a:rPr lang="en-US" b="1" dirty="0" smtClean="0">
                <a:solidFill>
                  <a:srgbClr val="E46C0A"/>
                </a:solidFill>
              </a:rPr>
              <a:t>how</a:t>
            </a:r>
            <a:r>
              <a:rPr lang="en-US" b="1" dirty="0" smtClean="0"/>
              <a:t> </a:t>
            </a:r>
            <a:r>
              <a:rPr lang="en-US" dirty="0" smtClean="0"/>
              <a:t>the should do it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7434262" y="1981200"/>
            <a:ext cx="685800" cy="1295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15000" y="3581400"/>
            <a:ext cx="20574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tree abstraction</a:t>
            </a:r>
          </a:p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81600" y="55626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477000" y="55626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0" y="5562600"/>
            <a:ext cx="9144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96000" y="4343400"/>
            <a:ext cx="12954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2" idx="0"/>
          </p:cNvCxnSpPr>
          <p:nvPr/>
        </p:nvCxnSpPr>
        <p:spPr>
          <a:xfrm flipH="1">
            <a:off x="5638800" y="4800600"/>
            <a:ext cx="8382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2"/>
            <a:endCxn id="53" idx="0"/>
          </p:cNvCxnSpPr>
          <p:nvPr/>
        </p:nvCxnSpPr>
        <p:spPr>
          <a:xfrm>
            <a:off x="6743700" y="4800600"/>
            <a:ext cx="1905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0"/>
          </p:cNvCxnSpPr>
          <p:nvPr/>
        </p:nvCxnSpPr>
        <p:spPr>
          <a:xfrm>
            <a:off x="7086600" y="4800600"/>
            <a:ext cx="9906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800600" y="1981200"/>
            <a:ext cx="1285875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38725" y="2457450"/>
            <a:ext cx="809625" cy="2857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5800725" y="1066800"/>
            <a:ext cx="1285875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38850" y="1543050"/>
            <a:ext cx="809625" cy="2857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6791325" y="2133600"/>
            <a:ext cx="1285875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29450" y="2609850"/>
            <a:ext cx="809625" cy="2857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7477125" y="1143000"/>
            <a:ext cx="1285875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715250" y="1619250"/>
            <a:ext cx="809625" cy="2857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715000" y="2895600"/>
            <a:ext cx="32385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43662" y="1981200"/>
            <a:ext cx="0" cy="1295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029450" y="3048000"/>
            <a:ext cx="57150" cy="228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1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support for ADTs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Abstract classes</a:t>
            </a:r>
          </a:p>
          <a:p>
            <a:r>
              <a:rPr lang="en-US" dirty="0" smtClean="0"/>
              <a:t>Define </a:t>
            </a:r>
            <a:r>
              <a:rPr lang="en-US" b="1" dirty="0" smtClean="0">
                <a:solidFill>
                  <a:srgbClr val="E46C0A"/>
                </a:solidFill>
              </a:rPr>
              <a:t>virtual methods </a:t>
            </a:r>
            <a:r>
              <a:rPr lang="en-US" dirty="0" smtClean="0"/>
              <a:t>without specifying implementations 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Subclasses required to provide methods </a:t>
            </a:r>
            <a:r>
              <a:rPr lang="en-US" dirty="0" smtClean="0"/>
              <a:t>for them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AbClass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public: virtual void P()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 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ImplClass</a:t>
            </a:r>
            <a:r>
              <a:rPr lang="en-US" dirty="0" smtClean="0"/>
              <a:t> : public </a:t>
            </a:r>
            <a:r>
              <a:rPr lang="en-US" dirty="0" err="1" smtClean="0"/>
              <a:t>AbClass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public: virtual void P() {</a:t>
            </a:r>
            <a:br>
              <a:rPr lang="en-US" dirty="0" smtClean="0"/>
            </a:br>
            <a:r>
              <a:rPr lang="en-US" dirty="0" smtClean="0"/>
              <a:t>      … implementation …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C#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abstract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class </a:t>
            </a:r>
            <a:r>
              <a:rPr lang="en-US" dirty="0" err="1" smtClean="0"/>
              <a:t>AbClass</a:t>
            </a:r>
            <a:r>
              <a:rPr lang="en-US" dirty="0" smtClean="0"/>
              <a:t>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public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abstract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void P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ImplClass</a:t>
            </a:r>
            <a:r>
              <a:rPr lang="en-US" dirty="0" smtClean="0"/>
              <a:t> : </a:t>
            </a:r>
            <a:r>
              <a:rPr lang="en-US" dirty="0" err="1" smtClean="0"/>
              <a:t>AbClass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override void P() {</a:t>
            </a:r>
            <a:br>
              <a:rPr lang="en-US" dirty="0" smtClean="0"/>
            </a:br>
            <a:r>
              <a:rPr lang="en-US" dirty="0" smtClean="0"/>
              <a:t>      … implementation …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Trying to do new </a:t>
            </a:r>
            <a:r>
              <a:rPr lang="en-US" dirty="0" err="1" smtClean="0"/>
              <a:t>AbClass</a:t>
            </a:r>
            <a:r>
              <a:rPr lang="en-US" dirty="0" smtClean="0"/>
              <a:t>() will produce a compile error</a:t>
            </a:r>
          </a:p>
          <a:p>
            <a:r>
              <a:rPr lang="en-US" dirty="0" smtClean="0"/>
              <a:t>But new </a:t>
            </a:r>
            <a:r>
              <a:rPr lang="en-US" dirty="0" err="1" smtClean="0"/>
              <a:t>ImplClass</a:t>
            </a:r>
            <a:r>
              <a:rPr lang="en-US" dirty="0" smtClean="0"/>
              <a:t>()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1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support for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Interfaces</a:t>
            </a:r>
            <a:br>
              <a:rPr lang="en-US" sz="3200" b="1" dirty="0" smtClean="0"/>
            </a:br>
            <a:r>
              <a:rPr lang="en-US" sz="3200" b="1" dirty="0" smtClean="0"/>
              <a:t>(C# and Java)</a:t>
            </a:r>
          </a:p>
          <a:p>
            <a:r>
              <a:rPr lang="en-US" dirty="0" smtClean="0"/>
              <a:t>Like a </a:t>
            </a:r>
            <a:r>
              <a:rPr lang="en-US" b="1" dirty="0" smtClean="0">
                <a:solidFill>
                  <a:srgbClr val="E46C0A"/>
                </a:solidFill>
              </a:rPr>
              <a:t>class</a:t>
            </a:r>
            <a:r>
              <a:rPr lang="en-US" dirty="0" smtClean="0"/>
              <a:t>, but only define </a:t>
            </a:r>
            <a:r>
              <a:rPr lang="en-US" b="1" dirty="0" smtClean="0">
                <a:solidFill>
                  <a:srgbClr val="E46C0A"/>
                </a:solidFill>
              </a:rPr>
              <a:t>abstract methods</a:t>
            </a:r>
          </a:p>
          <a:p>
            <a:r>
              <a:rPr lang="en-US" dirty="0" smtClean="0"/>
              <a:t>All methods are public by definition</a:t>
            </a:r>
          </a:p>
          <a:p>
            <a:r>
              <a:rPr lang="en-US" dirty="0" smtClean="0"/>
              <a:t>Classes can implement any number of 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C#</a:t>
            </a:r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IEnumerator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object </a:t>
            </a:r>
            <a:r>
              <a:rPr lang="en-US" dirty="0"/>
              <a:t>Current { get;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MoveNext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void </a:t>
            </a:r>
            <a:r>
              <a:rPr lang="en-US" dirty="0"/>
              <a:t>Reset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IEnumerator</a:t>
            </a:r>
            <a:r>
              <a:rPr lang="en-US" dirty="0" smtClean="0"/>
              <a:t> interface is used to implement </a:t>
            </a:r>
            <a:r>
              <a:rPr lang="en-US" dirty="0" err="1" smtClean="0"/>
              <a:t>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7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stack is a data structure that contains a collection of elements</a:t>
            </a:r>
          </a:p>
          <a:p>
            <a:endParaRPr lang="en-US" dirty="0"/>
          </a:p>
          <a:p>
            <a:r>
              <a:rPr lang="en-US" dirty="0" smtClean="0"/>
              <a:t>Two main operations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Push</a:t>
            </a:r>
            <a:r>
              <a:rPr lang="en-US" dirty="0" smtClean="0"/>
              <a:t>: add an element to the top of the stack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Pop</a:t>
            </a:r>
            <a:r>
              <a:rPr lang="en-US" dirty="0" smtClean="0"/>
              <a:t>: remove the element at the top</a:t>
            </a:r>
          </a:p>
        </p:txBody>
      </p:sp>
      <p:pic>
        <p:nvPicPr>
          <p:cNvPr id="2050" name="Picture 2" descr="a simple stack from flickr user matthewpiat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186" y="1600200"/>
            <a:ext cx="30146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53721" y="6096000"/>
            <a:ext cx="297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flickr</a:t>
            </a:r>
            <a:r>
              <a:rPr lang="en-US" dirty="0" smtClean="0"/>
              <a:t> </a:t>
            </a:r>
            <a:r>
              <a:rPr lang="en-US" dirty="0"/>
              <a:t>user </a:t>
            </a:r>
            <a:r>
              <a:rPr lang="en-US" dirty="0" err="1"/>
              <a:t>matthewpiatt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3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can describe stacks as an ADT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Push(v) </a:t>
            </a:r>
            <a:r>
              <a:rPr lang="en-US" dirty="0" smtClean="0"/>
              <a:t>adds v to the top of the stack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Pop() </a:t>
            </a:r>
            <a:r>
              <a:rPr lang="en-US" dirty="0" smtClean="0"/>
              <a:t>removes the object on top and returns it</a:t>
            </a:r>
          </a:p>
          <a:p>
            <a:pPr lvl="1"/>
            <a:r>
              <a:rPr lang="en-US" b="1" dirty="0" err="1" smtClean="0">
                <a:solidFill>
                  <a:srgbClr val="E46C0A"/>
                </a:solidFill>
              </a:rPr>
              <a:t>IsEmpty</a:t>
            </a:r>
            <a:r>
              <a:rPr lang="en-US" dirty="0" smtClean="0"/>
              <a:t> is true </a:t>
            </a:r>
            <a:r>
              <a:rPr lang="en-US" dirty="0" err="1" smtClean="0"/>
              <a:t>iff</a:t>
            </a:r>
            <a:r>
              <a:rPr lang="en-US" dirty="0" smtClean="0"/>
              <a:t> the stack contains no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IStack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void </a:t>
            </a:r>
            <a:r>
              <a:rPr lang="en-US" dirty="0" smtClean="0"/>
              <a:t>Push(object v);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object Pop();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 { get;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7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ArrayStack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IStack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object[] values = new object[100];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top = 0;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public void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Push</a:t>
            </a:r>
            <a:r>
              <a:rPr lang="en-US" dirty="0" smtClean="0"/>
              <a:t>(object </a:t>
            </a:r>
            <a:r>
              <a:rPr lang="en-US" dirty="0"/>
              <a:t>v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values[top++] = v;</a:t>
            </a:r>
            <a:br>
              <a:rPr lang="en-US" dirty="0" smtClean="0"/>
            </a:b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public object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Pop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return values[--top];</a:t>
            </a:r>
            <a:br>
              <a:rPr lang="en-US" dirty="0" smtClean="0"/>
            </a:b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public bool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IsEmpty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get { return top==0; }</a:t>
            </a:r>
            <a:br>
              <a:rPr lang="en-US" dirty="0" smtClean="0"/>
            </a:b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1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baseline="0" dirty="0" smtClean="0"/>
              <a:t>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 = new </a:t>
            </a:r>
            <a:r>
              <a:rPr lang="en-US" dirty="0" err="1"/>
              <a:t>ArrayStack</a:t>
            </a:r>
            <a:r>
              <a:rPr lang="en-US" dirty="0"/>
              <a:t>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0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2" idx="3"/>
          </p:cNvCxnSpPr>
          <p:nvPr/>
        </p:nvCxnSpPr>
        <p:spPr>
          <a:xfrm rot="10800000" flipV="1">
            <a:off x="1143000" y="4254788"/>
            <a:ext cx="1752600" cy="14221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5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1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1" idx="3"/>
          </p:cNvCxnSpPr>
          <p:nvPr/>
        </p:nvCxnSpPr>
        <p:spPr>
          <a:xfrm rot="10800000" flipV="1">
            <a:off x="1143000" y="4254788"/>
            <a:ext cx="1752600" cy="8887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8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2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0" idx="3"/>
          </p:cNvCxnSpPr>
          <p:nvPr/>
        </p:nvCxnSpPr>
        <p:spPr>
          <a:xfrm rot="10800000" flipV="1">
            <a:off x="1143000" y="4254788"/>
            <a:ext cx="1752600" cy="3553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41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3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9" idx="3"/>
          </p:cNvCxnSpPr>
          <p:nvPr/>
        </p:nvCxnSpPr>
        <p:spPr>
          <a:xfrm rot="10800000">
            <a:off x="1143000" y="4076700"/>
            <a:ext cx="1752600" cy="1780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6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          // returns 3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</a:t>
            </a:r>
            <a:r>
              <a:rPr lang="en-US" sz="3200" smtClean="0"/>
              <a:t>= 2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0" idx="3"/>
          </p:cNvCxnSpPr>
          <p:nvPr/>
        </p:nvCxnSpPr>
        <p:spPr>
          <a:xfrm rot="10800000" flipV="1">
            <a:off x="1143000" y="4254788"/>
            <a:ext cx="1752600" cy="3553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68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          // returns 3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1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1" idx="3"/>
          </p:cNvCxnSpPr>
          <p:nvPr/>
        </p:nvCxnSpPr>
        <p:spPr>
          <a:xfrm rot="10800000" flipV="1">
            <a:off x="1143000" y="4254788"/>
            <a:ext cx="1752600" cy="8887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82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          // returns 3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0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2" idx="3"/>
          </p:cNvCxnSpPr>
          <p:nvPr/>
        </p:nvCxnSpPr>
        <p:spPr>
          <a:xfrm rot="10800000" flipV="1">
            <a:off x="1143000" y="4254788"/>
            <a:ext cx="1752600" cy="14221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46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          // returns 3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err="1" smtClean="0"/>
              <a:t>s.IsEmpty</a:t>
            </a:r>
            <a:r>
              <a:rPr lang="en-US" dirty="0" smtClean="0"/>
              <a:t>      // 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0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2" idx="3"/>
          </p:cNvCxnSpPr>
          <p:nvPr/>
        </p:nvCxnSpPr>
        <p:spPr>
          <a:xfrm rot="10800000" flipV="1">
            <a:off x="1143000" y="4254788"/>
            <a:ext cx="1752600" cy="14221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7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LLStack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IStack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LLCell</a:t>
            </a:r>
            <a:r>
              <a:rPr lang="en-US" dirty="0" smtClean="0"/>
              <a:t> top = null;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public void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Push</a:t>
            </a:r>
            <a:r>
              <a:rPr lang="en-US" dirty="0" smtClean="0"/>
              <a:t>(object </a:t>
            </a:r>
            <a:r>
              <a:rPr lang="en-US" dirty="0"/>
              <a:t>v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top = new </a:t>
            </a:r>
            <a:r>
              <a:rPr lang="en-US" dirty="0" err="1" smtClean="0"/>
              <a:t>LLCell</a:t>
            </a:r>
            <a:r>
              <a:rPr lang="en-US" dirty="0" smtClean="0"/>
              <a:t>(v, top);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public object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Pop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LLCell</a:t>
            </a:r>
            <a:r>
              <a:rPr lang="en-US" dirty="0" smtClean="0"/>
              <a:t> </a:t>
            </a:r>
            <a:r>
              <a:rPr lang="en-US" dirty="0" err="1" smtClean="0"/>
              <a:t>oldTop</a:t>
            </a:r>
            <a:r>
              <a:rPr lang="en-US" dirty="0" smtClean="0"/>
              <a:t> = top;</a:t>
            </a:r>
            <a:br>
              <a:rPr lang="en-US" dirty="0" smtClean="0"/>
            </a:br>
            <a:r>
              <a:rPr lang="en-US" dirty="0" smtClean="0"/>
              <a:t>      top = </a:t>
            </a:r>
            <a:r>
              <a:rPr lang="en-US" dirty="0" err="1" smtClean="0"/>
              <a:t>top.next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return </a:t>
            </a:r>
            <a:r>
              <a:rPr lang="en-US" dirty="0" err="1" smtClean="0"/>
              <a:t>oldTop.value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public bool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IsEmpty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get { top==null; }</a:t>
            </a:r>
            <a:br>
              <a:rPr lang="en-US" dirty="0" smtClean="0"/>
            </a:b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LLCell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public object value</a:t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dirty="0" err="1" smtClean="0"/>
              <a:t>LLCell</a:t>
            </a:r>
            <a:r>
              <a:rPr lang="en-US" dirty="0" smtClean="0"/>
              <a:t> next;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dirty="0" err="1" smtClean="0"/>
              <a:t>LLCell</a:t>
            </a:r>
            <a:r>
              <a:rPr lang="en-US" dirty="0" smtClean="0"/>
              <a:t>(object v, </a:t>
            </a:r>
            <a:r>
              <a:rPr lang="en-US" dirty="0" err="1" smtClean="0"/>
              <a:t>LLCell</a:t>
            </a:r>
            <a:r>
              <a:rPr lang="en-US" dirty="0" smtClean="0"/>
              <a:t> n) 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value = v;</a:t>
            </a:r>
            <a:br>
              <a:rPr lang="en-US" dirty="0" smtClean="0"/>
            </a:br>
            <a:r>
              <a:rPr lang="en-US" dirty="0" smtClean="0"/>
              <a:t>     next = n;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5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</p:cNvCxnSpPr>
          <p:nvPr/>
        </p:nvCxnSpPr>
        <p:spPr>
          <a:xfrm>
            <a:off x="1143000" y="1955800"/>
            <a:ext cx="6096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752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2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We want to be able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build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our programs</a:t>
            </a:r>
          </a:p>
          <a:p>
            <a:pPr lvl="1"/>
            <a:r>
              <a:rPr lang="en-US" dirty="0" smtClean="0"/>
              <a:t>Quickly</a:t>
            </a:r>
          </a:p>
          <a:p>
            <a:pPr lvl="1"/>
            <a:r>
              <a:rPr lang="en-US" dirty="0" smtClean="0"/>
              <a:t>Easily</a:t>
            </a:r>
          </a:p>
          <a:p>
            <a:pPr lvl="1"/>
            <a:r>
              <a:rPr lang="en-US" dirty="0" smtClean="0"/>
              <a:t>Reliably</a:t>
            </a:r>
          </a:p>
          <a:p>
            <a:pPr lvl="0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48768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We also want </a:t>
            </a:r>
            <a:r>
              <a:rPr lang="en-US" dirty="0" smtClean="0"/>
              <a:t>to be able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maintain </a:t>
            </a:r>
            <a:r>
              <a:rPr lang="en-US" dirty="0" smtClean="0"/>
              <a:t>our programs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Easy to find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fix bugs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we missed before release</a:t>
            </a:r>
          </a:p>
          <a:p>
            <a:pPr lvl="1"/>
            <a:r>
              <a:rPr lang="en-US" dirty="0"/>
              <a:t>Easy to add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new features </a:t>
            </a:r>
            <a:r>
              <a:rPr lang="en-US" dirty="0"/>
              <a:t>for new releases</a:t>
            </a:r>
          </a:p>
          <a:p>
            <a:pPr lvl="1"/>
            <a:r>
              <a:rPr lang="en-US" dirty="0"/>
              <a:t>Easy to update when the operating system or some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other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software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9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10" idx="0"/>
          </p:cNvCxnSpPr>
          <p:nvPr/>
        </p:nvCxnSpPr>
        <p:spPr>
          <a:xfrm flipH="1">
            <a:off x="1028700" y="1955800"/>
            <a:ext cx="114300" cy="3530600"/>
          </a:xfrm>
          <a:prstGeom prst="bentConnector4">
            <a:avLst>
              <a:gd name="adj1" fmla="val -200000"/>
              <a:gd name="adj2" fmla="val 537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1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8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18" idx="0"/>
          </p:cNvCxnSpPr>
          <p:nvPr/>
        </p:nvCxnSpPr>
        <p:spPr>
          <a:xfrm flipH="1">
            <a:off x="1027258" y="1955800"/>
            <a:ext cx="115742" cy="2387600"/>
          </a:xfrm>
          <a:prstGeom prst="bentConnector4">
            <a:avLst>
              <a:gd name="adj1" fmla="val -197508"/>
              <a:gd name="adj2" fmla="val 55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05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939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3"/>
            <a:endCxn id="14" idx="0"/>
          </p:cNvCxnSpPr>
          <p:nvPr/>
        </p:nvCxnSpPr>
        <p:spPr>
          <a:xfrm flipH="1">
            <a:off x="1028700" y="4610100"/>
            <a:ext cx="798658" cy="876300"/>
          </a:xfrm>
          <a:prstGeom prst="bentConnector4">
            <a:avLst>
              <a:gd name="adj1" fmla="val -28623"/>
              <a:gd name="adj2" fmla="val 65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9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21" idx="0"/>
          </p:cNvCxnSpPr>
          <p:nvPr/>
        </p:nvCxnSpPr>
        <p:spPr>
          <a:xfrm flipH="1">
            <a:off x="1028700" y="1955800"/>
            <a:ext cx="114300" cy="1244600"/>
          </a:xfrm>
          <a:prstGeom prst="bentConnector4">
            <a:avLst>
              <a:gd name="adj1" fmla="val -200000"/>
              <a:gd name="adj2" fmla="val 60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05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939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3"/>
            <a:endCxn id="14" idx="0"/>
          </p:cNvCxnSpPr>
          <p:nvPr/>
        </p:nvCxnSpPr>
        <p:spPr>
          <a:xfrm flipH="1">
            <a:off x="1028700" y="4610100"/>
            <a:ext cx="798658" cy="876300"/>
          </a:xfrm>
          <a:prstGeom prst="bentConnector4">
            <a:avLst>
              <a:gd name="adj1" fmla="val -28623"/>
              <a:gd name="adj2" fmla="val 65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2000" y="3200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5400" y="3200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2" idx="3"/>
            <a:endCxn id="18" idx="0"/>
          </p:cNvCxnSpPr>
          <p:nvPr/>
        </p:nvCxnSpPr>
        <p:spPr>
          <a:xfrm flipH="1">
            <a:off x="1027258" y="3467100"/>
            <a:ext cx="801542" cy="876300"/>
          </a:xfrm>
          <a:prstGeom prst="bentConnector4">
            <a:avLst>
              <a:gd name="adj1" fmla="val -28520"/>
              <a:gd name="adj2" fmla="val 65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31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18" idx="0"/>
          </p:cNvCxnSpPr>
          <p:nvPr/>
        </p:nvCxnSpPr>
        <p:spPr>
          <a:xfrm flipH="1">
            <a:off x="1027258" y="1955800"/>
            <a:ext cx="115742" cy="2387600"/>
          </a:xfrm>
          <a:prstGeom prst="bentConnector4">
            <a:avLst>
              <a:gd name="adj1" fmla="val -197508"/>
              <a:gd name="adj2" fmla="val 55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05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939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3"/>
            <a:endCxn id="14" idx="0"/>
          </p:cNvCxnSpPr>
          <p:nvPr/>
        </p:nvCxnSpPr>
        <p:spPr>
          <a:xfrm flipH="1">
            <a:off x="1028700" y="4610100"/>
            <a:ext cx="798658" cy="876300"/>
          </a:xfrm>
          <a:prstGeom prst="bentConnector4">
            <a:avLst>
              <a:gd name="adj1" fmla="val -28623"/>
              <a:gd name="adj2" fmla="val 65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1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3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14" idx="0"/>
          </p:cNvCxnSpPr>
          <p:nvPr/>
        </p:nvCxnSpPr>
        <p:spPr>
          <a:xfrm flipH="1">
            <a:off x="1028700" y="1955800"/>
            <a:ext cx="114300" cy="3530600"/>
          </a:xfrm>
          <a:prstGeom prst="bentConnector4">
            <a:avLst>
              <a:gd name="adj1" fmla="val -200000"/>
              <a:gd name="adj2" fmla="val 537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19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3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2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();       // returns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17" name="Elbow Connector 16"/>
          <p:cNvCxnSpPr>
            <a:stCxn id="11" idx="3"/>
          </p:cNvCxnSpPr>
          <p:nvPr/>
        </p:nvCxnSpPr>
        <p:spPr>
          <a:xfrm>
            <a:off x="1143000" y="1955800"/>
            <a:ext cx="6096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5000" y="1752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08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3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2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();       // returns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err="1" smtClean="0"/>
              <a:t>s.IsEmpty</a:t>
            </a:r>
            <a:r>
              <a:rPr lang="en-US" dirty="0" smtClean="0"/>
              <a:t>    // 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17" name="Elbow Connector 16"/>
          <p:cNvCxnSpPr>
            <a:stCxn id="11" idx="3"/>
          </p:cNvCxnSpPr>
          <p:nvPr/>
        </p:nvCxnSpPr>
        <p:spPr>
          <a:xfrm>
            <a:off x="1143000" y="1955800"/>
            <a:ext cx="6096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5000" y="1752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5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1"/>
                </a:solidFill>
              </a:rPr>
              <a:t>contract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is a set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guarantees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module </a:t>
            </a:r>
            <a:r>
              <a:rPr lang="en-US" dirty="0" smtClean="0"/>
              <a:t>and its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clients </a:t>
            </a:r>
            <a:r>
              <a:rPr lang="en-US" dirty="0" smtClean="0"/>
              <a:t>make to one another about their interaction</a:t>
            </a:r>
          </a:p>
          <a:p>
            <a:pPr lvl="1"/>
            <a:r>
              <a:rPr lang="en-US" dirty="0" smtClean="0"/>
              <a:t>When things are allowed to be called</a:t>
            </a:r>
          </a:p>
          <a:p>
            <a:pPr lvl="1"/>
            <a:r>
              <a:rPr lang="en-US" dirty="0" smtClean="0"/>
              <a:t>What the calls will do</a:t>
            </a:r>
          </a:p>
          <a:p>
            <a:pPr lvl="1"/>
            <a:r>
              <a:rPr lang="en-US" dirty="0" smtClean="0"/>
              <a:t>Etc.</a:t>
            </a:r>
          </a:p>
        </p:txBody>
      </p:sp>
      <p:pic>
        <p:nvPicPr>
          <p:cNvPr id="1026" name="Picture 2" descr="contrac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58493"/>
            <a:ext cx="4038600" cy="26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0" y="4724400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(Image from </a:t>
            </a:r>
            <a:r>
              <a:rPr lang="sv-SE" u="sng" dirty="0">
                <a:hlinkClick r:id="rId3"/>
              </a:rPr>
              <a:t>jk5854</a:t>
            </a:r>
            <a:r>
              <a:rPr lang="sv-SE" dirty="0"/>
              <a:t> via Flickr. </a:t>
            </a:r>
            <a:r>
              <a:rPr lang="sv-SE" u="sng" dirty="0">
                <a:hlinkClick r:id="rId4"/>
              </a:rPr>
              <a:t>CC</a:t>
            </a:r>
            <a:r>
              <a:rPr lang="sv-S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72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behavioral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Preconditions</a:t>
            </a:r>
          </a:p>
          <a:p>
            <a:pPr lvl="1"/>
            <a:r>
              <a:rPr lang="en-US" dirty="0" smtClean="0"/>
              <a:t>Conditions a method needs to be true before being called</a:t>
            </a:r>
          </a:p>
          <a:p>
            <a:r>
              <a:rPr lang="en-US" b="1" dirty="0" err="1" smtClean="0">
                <a:solidFill>
                  <a:srgbClr val="E46C0A"/>
                </a:solidFill>
              </a:rPr>
              <a:t>Postconditions</a:t>
            </a:r>
            <a:endParaRPr lang="en-US" b="1" dirty="0" smtClean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Conditions a method guarantees will be true after the call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Invariants</a:t>
            </a:r>
          </a:p>
          <a:p>
            <a:pPr lvl="1"/>
            <a:r>
              <a:rPr lang="en-US" dirty="0" smtClean="0"/>
              <a:t>Conditions the class guarantees will be true after every method call</a:t>
            </a:r>
          </a:p>
          <a:p>
            <a:r>
              <a:rPr lang="en-US" dirty="0" smtClean="0"/>
              <a:t>Other axioms</a:t>
            </a:r>
          </a:p>
          <a:p>
            <a:pPr lvl="1"/>
            <a:r>
              <a:rPr lang="en-US" dirty="0" smtClean="0"/>
              <a:t>Any other guarantees made by the ADT</a:t>
            </a:r>
          </a:p>
        </p:txBody>
      </p:sp>
    </p:spTree>
    <p:extLst>
      <p:ext uri="{BB962C8B-B14F-4D97-AF65-F5344CB8AC3E}">
        <p14:creationId xmlns:p14="http://schemas.microsoft.com/office/powerpoint/2010/main" val="3539000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contract for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Push(v)</a:t>
            </a:r>
          </a:p>
          <a:p>
            <a:pPr lvl="1"/>
            <a:r>
              <a:rPr lang="en-US" dirty="0" smtClean="0"/>
              <a:t>Preconditions: none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stack not empty</a:t>
            </a:r>
          </a:p>
          <a:p>
            <a:pPr lvl="2"/>
            <a:r>
              <a:rPr lang="en-US" dirty="0" smtClean="0"/>
              <a:t>Pop() returns v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E46C0A"/>
                </a:solidFill>
              </a:rPr>
              <a:t>Pop()</a:t>
            </a:r>
          </a:p>
          <a:p>
            <a:pPr lvl="1"/>
            <a:r>
              <a:rPr lang="en-US" dirty="0" smtClean="0"/>
              <a:t>Precondition: stack not empty</a:t>
            </a:r>
          </a:p>
          <a:p>
            <a:pPr lvl="1"/>
            <a:r>
              <a:rPr lang="en-US" dirty="0" err="1" smtClean="0"/>
              <a:t>Postcondition</a:t>
            </a:r>
            <a:r>
              <a:rPr lang="en-US" dirty="0" smtClean="0"/>
              <a:t>: none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E46C0A"/>
                </a:solidFill>
              </a:rPr>
              <a:t>Axiom</a:t>
            </a:r>
          </a:p>
          <a:p>
            <a:pPr lvl="1"/>
            <a:r>
              <a:rPr lang="en-US" dirty="0" smtClean="0"/>
              <a:t>Push() followed by Pop() leaves the stack in the same state as before it started</a:t>
            </a:r>
          </a:p>
        </p:txBody>
      </p:sp>
    </p:spTree>
    <p:extLst>
      <p:ext uri="{BB962C8B-B14F-4D97-AF65-F5344CB8AC3E}">
        <p14:creationId xmlns:p14="http://schemas.microsoft.com/office/powerpoint/2010/main" val="181784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Software complexity</a:t>
            </a:r>
            <a:br>
              <a:rPr lang="en-US" smtClean="0"/>
            </a:br>
            <a:r>
              <a:rPr lang="en-US" sz="2200" smtClean="0"/>
              <a:t>(as opposed to computational complexity)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 is hard to build in large part because it’s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complex</a:t>
            </a:r>
          </a:p>
          <a:p>
            <a:pPr lvl="1"/>
            <a:r>
              <a:rPr lang="en-US" dirty="0" smtClean="0"/>
              <a:t>Many components</a:t>
            </a:r>
          </a:p>
          <a:p>
            <a:pPr lvl="1"/>
            <a:r>
              <a:rPr lang="en-US" dirty="0" smtClean="0"/>
              <a:t> possible interactions</a:t>
            </a:r>
          </a:p>
          <a:p>
            <a:pPr lvl="1"/>
            <a:endParaRPr lang="en-US" dirty="0"/>
          </a:p>
          <a:p>
            <a:r>
              <a:rPr lang="en-US" dirty="0" smtClean="0"/>
              <a:t>Any piece can potentially break any other piece</a:t>
            </a:r>
          </a:p>
          <a:p>
            <a:endParaRPr lang="en-US" dirty="0" smtClean="0"/>
          </a:p>
          <a:p>
            <a:r>
              <a:rPr lang="en-US" dirty="0" smtClean="0"/>
              <a:t>Any change can </a:t>
            </a:r>
            <a:r>
              <a:rPr lang="en-US" b="1" dirty="0" smtClean="0">
                <a:solidFill>
                  <a:srgbClr val="E46C0A"/>
                </a:solidFill>
              </a:rPr>
              <a:t>potentially break everything</a:t>
            </a:r>
            <a:endParaRPr lang="en-US" b="1" dirty="0">
              <a:solidFill>
                <a:srgbClr val="E46C0A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50618" y="2286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37550" y="319731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3900" y="398471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80518" y="36957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3273" y="34036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15091" y="4572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8300" y="38354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6403018" y="2362200"/>
            <a:ext cx="1934532" cy="91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 flipH="1">
            <a:off x="5880100" y="2438400"/>
            <a:ext cx="446718" cy="154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10" idx="1"/>
          </p:cNvCxnSpPr>
          <p:nvPr/>
        </p:nvCxnSpPr>
        <p:spPr>
          <a:xfrm>
            <a:off x="6380700" y="2416082"/>
            <a:ext cx="624891" cy="100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1"/>
          </p:cNvCxnSpPr>
          <p:nvPr/>
        </p:nvCxnSpPr>
        <p:spPr>
          <a:xfrm>
            <a:off x="6380700" y="2416082"/>
            <a:ext cx="2122136" cy="130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12" idx="1"/>
          </p:cNvCxnSpPr>
          <p:nvPr/>
        </p:nvCxnSpPr>
        <p:spPr>
          <a:xfrm>
            <a:off x="6380700" y="2416082"/>
            <a:ext cx="1629918" cy="144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11" idx="0"/>
          </p:cNvCxnSpPr>
          <p:nvPr/>
        </p:nvCxnSpPr>
        <p:spPr>
          <a:xfrm>
            <a:off x="6326818" y="2438400"/>
            <a:ext cx="564473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8" idx="7"/>
          </p:cNvCxnSpPr>
          <p:nvPr/>
        </p:nvCxnSpPr>
        <p:spPr>
          <a:xfrm flipH="1">
            <a:off x="5933982" y="3273518"/>
            <a:ext cx="2403568" cy="73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11" idx="0"/>
          </p:cNvCxnSpPr>
          <p:nvPr/>
        </p:nvCxnSpPr>
        <p:spPr>
          <a:xfrm flipH="1">
            <a:off x="6891291" y="3327400"/>
            <a:ext cx="1468577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7"/>
          </p:cNvCxnSpPr>
          <p:nvPr/>
        </p:nvCxnSpPr>
        <p:spPr>
          <a:xfrm flipH="1">
            <a:off x="7113355" y="3349718"/>
            <a:ext cx="1300395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2" idx="0"/>
          </p:cNvCxnSpPr>
          <p:nvPr/>
        </p:nvCxnSpPr>
        <p:spPr>
          <a:xfrm flipH="1">
            <a:off x="8064500" y="3349718"/>
            <a:ext cx="349250" cy="48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5"/>
            <a:endCxn id="9" idx="0"/>
          </p:cNvCxnSpPr>
          <p:nvPr/>
        </p:nvCxnSpPr>
        <p:spPr>
          <a:xfrm>
            <a:off x="8467632" y="3327400"/>
            <a:ext cx="89086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1" idx="0"/>
          </p:cNvCxnSpPr>
          <p:nvPr/>
        </p:nvCxnSpPr>
        <p:spPr>
          <a:xfrm>
            <a:off x="5933982" y="4114800"/>
            <a:ext cx="95730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2"/>
          </p:cNvCxnSpPr>
          <p:nvPr/>
        </p:nvCxnSpPr>
        <p:spPr>
          <a:xfrm flipV="1">
            <a:off x="5956300" y="3479800"/>
            <a:ext cx="1026973" cy="58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5"/>
            <a:endCxn id="12" idx="2"/>
          </p:cNvCxnSpPr>
          <p:nvPr/>
        </p:nvCxnSpPr>
        <p:spPr>
          <a:xfrm flipV="1">
            <a:off x="5933982" y="3911600"/>
            <a:ext cx="2054318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6"/>
            <a:endCxn id="9" idx="2"/>
          </p:cNvCxnSpPr>
          <p:nvPr/>
        </p:nvCxnSpPr>
        <p:spPr>
          <a:xfrm flipV="1">
            <a:off x="5956300" y="3771900"/>
            <a:ext cx="2524218" cy="28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10" idx="6"/>
          </p:cNvCxnSpPr>
          <p:nvPr/>
        </p:nvCxnSpPr>
        <p:spPr>
          <a:xfrm flipH="1" flipV="1">
            <a:off x="7135673" y="3479800"/>
            <a:ext cx="1367163" cy="3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3"/>
            <a:endCxn id="11" idx="7"/>
          </p:cNvCxnSpPr>
          <p:nvPr/>
        </p:nvCxnSpPr>
        <p:spPr>
          <a:xfrm flipH="1">
            <a:off x="6945173" y="3825782"/>
            <a:ext cx="1557663" cy="76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4"/>
            <a:endCxn id="12" idx="0"/>
          </p:cNvCxnSpPr>
          <p:nvPr/>
        </p:nvCxnSpPr>
        <p:spPr>
          <a:xfrm flipH="1" flipV="1">
            <a:off x="8064500" y="3835400"/>
            <a:ext cx="492218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1" idx="7"/>
          </p:cNvCxnSpPr>
          <p:nvPr/>
        </p:nvCxnSpPr>
        <p:spPr>
          <a:xfrm flipH="1">
            <a:off x="6945173" y="3556000"/>
            <a:ext cx="114300" cy="103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5"/>
            <a:endCxn id="12" idx="1"/>
          </p:cNvCxnSpPr>
          <p:nvPr/>
        </p:nvCxnSpPr>
        <p:spPr>
          <a:xfrm>
            <a:off x="7113355" y="3533682"/>
            <a:ext cx="897263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6"/>
            <a:endCxn id="12" idx="3"/>
          </p:cNvCxnSpPr>
          <p:nvPr/>
        </p:nvCxnSpPr>
        <p:spPr>
          <a:xfrm flipV="1">
            <a:off x="6967491" y="3965482"/>
            <a:ext cx="1043127" cy="68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41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66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problem with this code is that it’s written to be a stack of </a:t>
            </a:r>
            <a:r>
              <a:rPr lang="en-US" b="1" dirty="0" smtClean="0">
                <a:solidFill>
                  <a:srgbClr val="E46C0A"/>
                </a:solidFill>
              </a:rPr>
              <a:t>arbitrary objects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So the compiler doesn’t know </a:t>
            </a:r>
            <a:r>
              <a:rPr lang="en-US" b="1" dirty="0" smtClean="0">
                <a:solidFill>
                  <a:srgbClr val="E46C0A"/>
                </a:solidFill>
              </a:rPr>
              <a:t>what kind of data </a:t>
            </a:r>
            <a:r>
              <a:rPr lang="en-US" dirty="0" smtClean="0"/>
              <a:t>is in it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IStack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s.Pop</a:t>
            </a:r>
            <a:r>
              <a:rPr lang="en-US" dirty="0" smtClean="0"/>
              <a:t>() + </a:t>
            </a:r>
            <a:r>
              <a:rPr lang="en-US" dirty="0" err="1" smtClean="0"/>
              <a:t>s.Pop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01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problem with this code is that it’s written to be a stack of </a:t>
            </a:r>
            <a:r>
              <a:rPr lang="en-US" b="1" dirty="0" smtClean="0">
                <a:solidFill>
                  <a:srgbClr val="E46C0A"/>
                </a:solidFill>
              </a:rPr>
              <a:t>arbitrary objects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So the compiler doesn’t know </a:t>
            </a:r>
            <a:r>
              <a:rPr lang="en-US" b="1" dirty="0" smtClean="0">
                <a:solidFill>
                  <a:srgbClr val="E46C0A"/>
                </a:solidFill>
              </a:rPr>
              <a:t>what kind of data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is in it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And so we have to </a:t>
            </a:r>
            <a:r>
              <a:rPr lang="en-US" b="1" dirty="0" smtClean="0">
                <a:solidFill>
                  <a:srgbClr val="E46C0A"/>
                </a:solidFill>
              </a:rPr>
              <a:t>type cast </a:t>
            </a:r>
            <a:r>
              <a:rPr lang="en-US" dirty="0" smtClean="0"/>
              <a:t>the values we get from Pop()</a:t>
            </a:r>
          </a:p>
          <a:p>
            <a:pPr lvl="1"/>
            <a:r>
              <a:rPr lang="en-US" dirty="0" smtClean="0"/>
              <a:t>More of a pain for us</a:t>
            </a:r>
          </a:p>
          <a:p>
            <a:pPr lvl="1"/>
            <a:r>
              <a:rPr lang="en-US" dirty="0" smtClean="0"/>
              <a:t>Slower, because the compiler has to generate code to check the type at run-time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IStack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err="1" smtClean="0"/>
              <a:t>s.Pop</a:t>
            </a:r>
            <a:r>
              <a:rPr lang="en-US" dirty="0" smtClean="0"/>
              <a:t>()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err="1" smtClean="0"/>
              <a:t>s.Pop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7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an integer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fix this just by </a:t>
            </a:r>
            <a:r>
              <a:rPr lang="en-US" b="1" dirty="0" smtClean="0">
                <a:solidFill>
                  <a:srgbClr val="E46C0A"/>
                </a:solidFill>
              </a:rPr>
              <a:t>changing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the places where the code specified type </a:t>
            </a:r>
            <a:r>
              <a:rPr lang="en-US" b="1" dirty="0" smtClean="0">
                <a:solidFill>
                  <a:srgbClr val="E46C0A"/>
                </a:solidFill>
              </a:rPr>
              <a:t>object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to type </a:t>
            </a:r>
            <a:r>
              <a:rPr lang="en-US" b="1" dirty="0" err="1" smtClean="0">
                <a:solidFill>
                  <a:srgbClr val="E46C0A"/>
                </a:solidFill>
              </a:rPr>
              <a:t>int</a:t>
            </a:r>
            <a:endParaRPr lang="en-US" b="1" dirty="0" smtClean="0">
              <a:solidFill>
                <a:srgbClr val="E46C0A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 smtClean="0"/>
              <a:t>IStack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void Push(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/>
              <a:t> v);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Pop();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 { get;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ArrayStack</a:t>
            </a:r>
            <a:r>
              <a:rPr lang="en-US" dirty="0" smtClean="0"/>
              <a:t> : </a:t>
            </a:r>
            <a:r>
              <a:rPr lang="en-US" dirty="0" err="1" smtClean="0"/>
              <a:t>IStack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/>
              <a:t>[] values = new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/>
              <a:t>[100];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top = 0;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public void Push(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/>
              <a:t> v) {</a:t>
            </a:r>
            <a:br>
              <a:rPr lang="en-US" dirty="0" smtClean="0"/>
            </a:br>
            <a:r>
              <a:rPr lang="en-US" dirty="0" smtClean="0"/>
              <a:t>      values[top++] = v;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Pop() {</a:t>
            </a:r>
            <a:br>
              <a:rPr lang="en-US" dirty="0" smtClean="0"/>
            </a:br>
            <a:r>
              <a:rPr lang="en-US" dirty="0" smtClean="0"/>
              <a:t>      return values[--top];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public bool </a:t>
            </a:r>
            <a:r>
              <a:rPr lang="en-US" dirty="0" err="1" smtClean="0"/>
              <a:t>IsEmpty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    get { return top==0; }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62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an integer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But then we have to </a:t>
            </a:r>
            <a:r>
              <a:rPr lang="en-US" b="1" dirty="0" smtClean="0">
                <a:solidFill>
                  <a:srgbClr val="E46C0A"/>
                </a:solidFill>
              </a:rPr>
              <a:t>keep rewriting </a:t>
            </a:r>
            <a:r>
              <a:rPr lang="en-US" dirty="0" smtClean="0"/>
              <a:t>the code when we want different types of stack</a:t>
            </a:r>
          </a:p>
          <a:p>
            <a:pPr lvl="1"/>
            <a:r>
              <a:rPr lang="en-US" dirty="0" smtClean="0"/>
              <a:t>Labor intensive</a:t>
            </a:r>
          </a:p>
          <a:p>
            <a:pPr lvl="1"/>
            <a:r>
              <a:rPr lang="en-US" dirty="0" smtClean="0"/>
              <a:t>Error prone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 smtClean="0"/>
              <a:t>IStackFloat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void </a:t>
            </a:r>
            <a:r>
              <a:rPr lang="en-US" dirty="0" smtClean="0"/>
              <a:t>Push(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v);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float </a:t>
            </a:r>
            <a:r>
              <a:rPr lang="en-US" dirty="0"/>
              <a:t>Pop();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 { get;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ArrayStackFloat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: </a:t>
            </a:r>
            <a:r>
              <a:rPr lang="en-US" dirty="0" err="1" smtClean="0"/>
              <a:t>IStackFloat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float</a:t>
            </a:r>
            <a:r>
              <a:rPr lang="en-US" dirty="0" smtClean="0"/>
              <a:t>[] values </a:t>
            </a:r>
            <a:br>
              <a:rPr lang="en-US" dirty="0" smtClean="0"/>
            </a:br>
            <a:r>
              <a:rPr lang="en-US" dirty="0" smtClean="0"/>
              <a:t>              = new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float</a:t>
            </a:r>
            <a:r>
              <a:rPr lang="en-US" dirty="0" smtClean="0"/>
              <a:t>[100];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top = 0;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public void Push(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float</a:t>
            </a:r>
            <a:r>
              <a:rPr lang="en-US" dirty="0" smtClean="0"/>
              <a:t> v) {</a:t>
            </a:r>
            <a:br>
              <a:rPr lang="en-US" dirty="0" smtClean="0"/>
            </a:br>
            <a:r>
              <a:rPr lang="en-US" dirty="0" smtClean="0"/>
              <a:t>      values[top++] = v;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float </a:t>
            </a:r>
            <a:r>
              <a:rPr lang="en-US" dirty="0" smtClean="0"/>
              <a:t>Pop() {</a:t>
            </a:r>
            <a:br>
              <a:rPr lang="en-US" dirty="0" smtClean="0"/>
            </a:br>
            <a:r>
              <a:rPr lang="en-US" dirty="0" smtClean="0"/>
              <a:t>      return values[--top];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public bool </a:t>
            </a:r>
            <a:r>
              <a:rPr lang="en-US" dirty="0" err="1" smtClean="0"/>
              <a:t>IsEmpty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    get { return top==0; }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19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 generic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 fix it by </a:t>
            </a:r>
            <a:r>
              <a:rPr lang="en-US" b="1" dirty="0" smtClean="0">
                <a:solidFill>
                  <a:srgbClr val="E46C0A"/>
                </a:solidFill>
              </a:rPr>
              <a:t>parameterizing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the class by a </a:t>
            </a:r>
            <a:r>
              <a:rPr lang="en-US" b="1" dirty="0" smtClean="0">
                <a:solidFill>
                  <a:srgbClr val="E46C0A"/>
                </a:solidFill>
              </a:rPr>
              <a:t>type variable </a:t>
            </a:r>
            <a:r>
              <a:rPr lang="en-US" dirty="0" smtClean="0"/>
              <a:t>(in this case T)</a:t>
            </a:r>
          </a:p>
          <a:p>
            <a:r>
              <a:rPr lang="en-US" dirty="0" smtClean="0"/>
              <a:t>This makes a generic stack we can fill in any type for when we create it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ArrayStack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&gt;()</a:t>
            </a:r>
          </a:p>
          <a:p>
            <a:pPr lvl="1"/>
            <a:r>
              <a:rPr lang="en-US" dirty="0"/>
              <a:t>new </a:t>
            </a:r>
            <a:r>
              <a:rPr lang="en-US" dirty="0" err="1" smtClean="0"/>
              <a:t>ArrayStack</a:t>
            </a:r>
            <a:r>
              <a:rPr lang="en-US" dirty="0" smtClean="0"/>
              <a:t>&lt;float&gt;()</a:t>
            </a:r>
          </a:p>
          <a:p>
            <a:pPr lvl="1"/>
            <a:r>
              <a:rPr lang="en-US" dirty="0"/>
              <a:t>new </a:t>
            </a:r>
            <a:r>
              <a:rPr lang="en-US" dirty="0" err="1" smtClean="0"/>
              <a:t>ArrayStack</a:t>
            </a:r>
            <a:r>
              <a:rPr lang="en-US" dirty="0" smtClean="0"/>
              <a:t>&lt;object&gt;()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 smtClean="0"/>
              <a:t>IStack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&lt;T&gt;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void </a:t>
            </a:r>
            <a:r>
              <a:rPr lang="en-US" dirty="0" smtClean="0"/>
              <a:t>Push(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v);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US" dirty="0"/>
              <a:t>Pop();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 { get;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ArrayStack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&lt;T&gt;</a:t>
            </a:r>
            <a:r>
              <a:rPr lang="en-US" dirty="0" smtClean="0"/>
              <a:t> : </a:t>
            </a:r>
            <a:r>
              <a:rPr lang="en-US" dirty="0" err="1" smtClean="0"/>
              <a:t>IStack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&lt;T&gt;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dirty="0" smtClean="0"/>
              <a:t>[] values = new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dirty="0" smtClean="0"/>
              <a:t>[100];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top = 0;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public void Push(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dirty="0" smtClean="0"/>
              <a:t> v) {</a:t>
            </a:r>
            <a:br>
              <a:rPr lang="en-US" dirty="0" smtClean="0"/>
            </a:br>
            <a:r>
              <a:rPr lang="en-US" dirty="0" smtClean="0"/>
              <a:t>      values[top++] = v;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US" dirty="0" smtClean="0"/>
              <a:t>Pop() {</a:t>
            </a:r>
            <a:br>
              <a:rPr lang="en-US" dirty="0" smtClean="0"/>
            </a:br>
            <a:r>
              <a:rPr lang="en-US" dirty="0" smtClean="0"/>
              <a:t>      return values[--top];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public bool </a:t>
            </a:r>
            <a:r>
              <a:rPr lang="en-US" dirty="0" err="1" smtClean="0"/>
              <a:t>IsEmpty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    get { return top==0; }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3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complexity</a:t>
            </a:r>
            <a:br>
              <a:rPr lang="en-US" dirty="0" smtClean="0"/>
            </a:br>
            <a:r>
              <a:rPr lang="en-US" sz="2200" dirty="0" smtClean="0"/>
              <a:t>(as opposed to computational complexity)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Our main tool for </a:t>
            </a:r>
            <a:r>
              <a:rPr lang="en-US" b="1" dirty="0" smtClean="0">
                <a:solidFill>
                  <a:srgbClr val="E46C0A"/>
                </a:solidFill>
              </a:rPr>
              <a:t>coping with complexity </a:t>
            </a:r>
            <a:r>
              <a:rPr lang="en-US" dirty="0" smtClean="0"/>
              <a:t>is to</a:t>
            </a:r>
          </a:p>
        </p:txBody>
      </p:sp>
      <p:sp>
        <p:nvSpPr>
          <p:cNvPr id="6" name="Oval 5"/>
          <p:cNvSpPr/>
          <p:nvPr/>
        </p:nvSpPr>
        <p:spPr>
          <a:xfrm>
            <a:off x="6250618" y="2286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37550" y="319731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3900" y="398471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80518" y="36957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3273" y="34036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15091" y="4572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8300" y="38354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6403018" y="2362200"/>
            <a:ext cx="1934532" cy="91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 flipH="1">
            <a:off x="5880100" y="2438400"/>
            <a:ext cx="446718" cy="154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10" idx="1"/>
          </p:cNvCxnSpPr>
          <p:nvPr/>
        </p:nvCxnSpPr>
        <p:spPr>
          <a:xfrm>
            <a:off x="6380700" y="2416082"/>
            <a:ext cx="624891" cy="100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1"/>
          </p:cNvCxnSpPr>
          <p:nvPr/>
        </p:nvCxnSpPr>
        <p:spPr>
          <a:xfrm>
            <a:off x="6380700" y="2416082"/>
            <a:ext cx="2122136" cy="130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12" idx="1"/>
          </p:cNvCxnSpPr>
          <p:nvPr/>
        </p:nvCxnSpPr>
        <p:spPr>
          <a:xfrm>
            <a:off x="6380700" y="2416082"/>
            <a:ext cx="1629918" cy="144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11" idx="0"/>
          </p:cNvCxnSpPr>
          <p:nvPr/>
        </p:nvCxnSpPr>
        <p:spPr>
          <a:xfrm>
            <a:off x="6326818" y="2438400"/>
            <a:ext cx="564473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8" idx="7"/>
          </p:cNvCxnSpPr>
          <p:nvPr/>
        </p:nvCxnSpPr>
        <p:spPr>
          <a:xfrm flipH="1">
            <a:off x="5933982" y="3273518"/>
            <a:ext cx="2403568" cy="73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11" idx="0"/>
          </p:cNvCxnSpPr>
          <p:nvPr/>
        </p:nvCxnSpPr>
        <p:spPr>
          <a:xfrm flipH="1">
            <a:off x="6891291" y="3327400"/>
            <a:ext cx="1468577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7"/>
          </p:cNvCxnSpPr>
          <p:nvPr/>
        </p:nvCxnSpPr>
        <p:spPr>
          <a:xfrm flipH="1">
            <a:off x="7113355" y="3349718"/>
            <a:ext cx="1300395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2" idx="0"/>
          </p:cNvCxnSpPr>
          <p:nvPr/>
        </p:nvCxnSpPr>
        <p:spPr>
          <a:xfrm flipH="1">
            <a:off x="8064500" y="3349718"/>
            <a:ext cx="349250" cy="48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5"/>
            <a:endCxn id="9" idx="0"/>
          </p:cNvCxnSpPr>
          <p:nvPr/>
        </p:nvCxnSpPr>
        <p:spPr>
          <a:xfrm>
            <a:off x="8467632" y="3327400"/>
            <a:ext cx="89086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1" idx="0"/>
          </p:cNvCxnSpPr>
          <p:nvPr/>
        </p:nvCxnSpPr>
        <p:spPr>
          <a:xfrm>
            <a:off x="5933982" y="4114800"/>
            <a:ext cx="95730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2"/>
          </p:cNvCxnSpPr>
          <p:nvPr/>
        </p:nvCxnSpPr>
        <p:spPr>
          <a:xfrm flipV="1">
            <a:off x="5956300" y="3479800"/>
            <a:ext cx="1026973" cy="58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5"/>
            <a:endCxn id="12" idx="2"/>
          </p:cNvCxnSpPr>
          <p:nvPr/>
        </p:nvCxnSpPr>
        <p:spPr>
          <a:xfrm flipV="1">
            <a:off x="5933982" y="3911600"/>
            <a:ext cx="2054318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6"/>
            <a:endCxn id="9" idx="2"/>
          </p:cNvCxnSpPr>
          <p:nvPr/>
        </p:nvCxnSpPr>
        <p:spPr>
          <a:xfrm flipV="1">
            <a:off x="5956300" y="3771900"/>
            <a:ext cx="2524218" cy="28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10" idx="6"/>
          </p:cNvCxnSpPr>
          <p:nvPr/>
        </p:nvCxnSpPr>
        <p:spPr>
          <a:xfrm flipH="1" flipV="1">
            <a:off x="7135673" y="3479800"/>
            <a:ext cx="1367163" cy="3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3"/>
            <a:endCxn id="11" idx="7"/>
          </p:cNvCxnSpPr>
          <p:nvPr/>
        </p:nvCxnSpPr>
        <p:spPr>
          <a:xfrm flipH="1">
            <a:off x="6945173" y="3825782"/>
            <a:ext cx="1557663" cy="76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4"/>
            <a:endCxn id="12" idx="0"/>
          </p:cNvCxnSpPr>
          <p:nvPr/>
        </p:nvCxnSpPr>
        <p:spPr>
          <a:xfrm flipH="1" flipV="1">
            <a:off x="8064500" y="3835400"/>
            <a:ext cx="492218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1" idx="7"/>
          </p:cNvCxnSpPr>
          <p:nvPr/>
        </p:nvCxnSpPr>
        <p:spPr>
          <a:xfrm flipH="1">
            <a:off x="6945173" y="3556000"/>
            <a:ext cx="114300" cy="103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5"/>
            <a:endCxn id="12" idx="1"/>
          </p:cNvCxnSpPr>
          <p:nvPr/>
        </p:nvCxnSpPr>
        <p:spPr>
          <a:xfrm>
            <a:off x="7113355" y="3533682"/>
            <a:ext cx="897263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6"/>
            <a:endCxn id="12" idx="3"/>
          </p:cNvCxnSpPr>
          <p:nvPr/>
        </p:nvCxnSpPr>
        <p:spPr>
          <a:xfrm flipV="1">
            <a:off x="6967491" y="3965482"/>
            <a:ext cx="1043127" cy="68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complexity</a:t>
            </a:r>
            <a:br>
              <a:rPr lang="en-US" dirty="0" smtClean="0"/>
            </a:br>
            <a:r>
              <a:rPr lang="en-US" sz="2200" dirty="0" smtClean="0"/>
              <a:t>(as opposed to computational complexity)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80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Our main tool for coping with complexity is to</a:t>
            </a:r>
          </a:p>
          <a:p>
            <a:pPr lvl="1"/>
            <a:r>
              <a:rPr lang="en-US" dirty="0" smtClean="0"/>
              <a:t>Divide the program into </a:t>
            </a:r>
            <a:r>
              <a:rPr lang="en-US" b="1" dirty="0" smtClean="0">
                <a:solidFill>
                  <a:srgbClr val="E46C0A"/>
                </a:solidFill>
              </a:rPr>
              <a:t>modules</a:t>
            </a:r>
            <a:r>
              <a:rPr lang="en-US" dirty="0" smtClean="0"/>
              <a:t>, and</a:t>
            </a:r>
          </a:p>
        </p:txBody>
      </p:sp>
      <p:sp>
        <p:nvSpPr>
          <p:cNvPr id="6" name="Oval 5"/>
          <p:cNvSpPr/>
          <p:nvPr/>
        </p:nvSpPr>
        <p:spPr>
          <a:xfrm>
            <a:off x="6250618" y="2286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37550" y="3197318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3900" y="3984718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80518" y="36957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3273" y="3403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15091" y="45720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8300" y="3835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6403018" y="2362200"/>
            <a:ext cx="1934532" cy="91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 flipH="1">
            <a:off x="5880100" y="2438400"/>
            <a:ext cx="446718" cy="154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10" idx="1"/>
          </p:cNvCxnSpPr>
          <p:nvPr/>
        </p:nvCxnSpPr>
        <p:spPr>
          <a:xfrm>
            <a:off x="6380700" y="2416082"/>
            <a:ext cx="624891" cy="100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1"/>
          </p:cNvCxnSpPr>
          <p:nvPr/>
        </p:nvCxnSpPr>
        <p:spPr>
          <a:xfrm>
            <a:off x="6380700" y="2416082"/>
            <a:ext cx="2122136" cy="130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12" idx="1"/>
          </p:cNvCxnSpPr>
          <p:nvPr/>
        </p:nvCxnSpPr>
        <p:spPr>
          <a:xfrm>
            <a:off x="6380700" y="2416082"/>
            <a:ext cx="1629918" cy="144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11" idx="0"/>
          </p:cNvCxnSpPr>
          <p:nvPr/>
        </p:nvCxnSpPr>
        <p:spPr>
          <a:xfrm>
            <a:off x="6326818" y="2438400"/>
            <a:ext cx="564473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8" idx="7"/>
          </p:cNvCxnSpPr>
          <p:nvPr/>
        </p:nvCxnSpPr>
        <p:spPr>
          <a:xfrm flipH="1">
            <a:off x="5933982" y="3273518"/>
            <a:ext cx="2403568" cy="73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11" idx="0"/>
          </p:cNvCxnSpPr>
          <p:nvPr/>
        </p:nvCxnSpPr>
        <p:spPr>
          <a:xfrm flipH="1">
            <a:off x="6891291" y="3327400"/>
            <a:ext cx="1468577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7"/>
          </p:cNvCxnSpPr>
          <p:nvPr/>
        </p:nvCxnSpPr>
        <p:spPr>
          <a:xfrm flipH="1">
            <a:off x="7113355" y="3349718"/>
            <a:ext cx="1300395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4"/>
            <a:endCxn id="12" idx="0"/>
          </p:cNvCxnSpPr>
          <p:nvPr/>
        </p:nvCxnSpPr>
        <p:spPr>
          <a:xfrm flipH="1">
            <a:off x="8064500" y="3349718"/>
            <a:ext cx="349250" cy="48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5"/>
            <a:endCxn id="9" idx="0"/>
          </p:cNvCxnSpPr>
          <p:nvPr/>
        </p:nvCxnSpPr>
        <p:spPr>
          <a:xfrm>
            <a:off x="8467632" y="3327400"/>
            <a:ext cx="89086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1" idx="0"/>
          </p:cNvCxnSpPr>
          <p:nvPr/>
        </p:nvCxnSpPr>
        <p:spPr>
          <a:xfrm>
            <a:off x="5933982" y="4114800"/>
            <a:ext cx="95730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2"/>
          </p:cNvCxnSpPr>
          <p:nvPr/>
        </p:nvCxnSpPr>
        <p:spPr>
          <a:xfrm flipV="1">
            <a:off x="5956300" y="3479800"/>
            <a:ext cx="1026973" cy="58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5"/>
            <a:endCxn id="12" idx="2"/>
          </p:cNvCxnSpPr>
          <p:nvPr/>
        </p:nvCxnSpPr>
        <p:spPr>
          <a:xfrm flipV="1">
            <a:off x="5933982" y="3911600"/>
            <a:ext cx="2054318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6"/>
            <a:endCxn id="9" idx="2"/>
          </p:cNvCxnSpPr>
          <p:nvPr/>
        </p:nvCxnSpPr>
        <p:spPr>
          <a:xfrm flipV="1">
            <a:off x="5956300" y="3771900"/>
            <a:ext cx="2524218" cy="28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10" idx="6"/>
          </p:cNvCxnSpPr>
          <p:nvPr/>
        </p:nvCxnSpPr>
        <p:spPr>
          <a:xfrm flipH="1" flipV="1">
            <a:off x="7135673" y="3479800"/>
            <a:ext cx="1367163" cy="3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3"/>
            <a:endCxn id="11" idx="7"/>
          </p:cNvCxnSpPr>
          <p:nvPr/>
        </p:nvCxnSpPr>
        <p:spPr>
          <a:xfrm flipH="1">
            <a:off x="6945173" y="3825782"/>
            <a:ext cx="1557663" cy="76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4"/>
            <a:endCxn id="12" idx="0"/>
          </p:cNvCxnSpPr>
          <p:nvPr/>
        </p:nvCxnSpPr>
        <p:spPr>
          <a:xfrm flipH="1" flipV="1">
            <a:off x="8064500" y="3835400"/>
            <a:ext cx="492218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1" idx="7"/>
          </p:cNvCxnSpPr>
          <p:nvPr/>
        </p:nvCxnSpPr>
        <p:spPr>
          <a:xfrm flipH="1">
            <a:off x="6945173" y="3556000"/>
            <a:ext cx="114300" cy="103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5"/>
            <a:endCxn id="12" idx="1"/>
          </p:cNvCxnSpPr>
          <p:nvPr/>
        </p:nvCxnSpPr>
        <p:spPr>
          <a:xfrm>
            <a:off x="7113355" y="3533682"/>
            <a:ext cx="897263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6"/>
            <a:endCxn id="12" idx="3"/>
          </p:cNvCxnSpPr>
          <p:nvPr/>
        </p:nvCxnSpPr>
        <p:spPr>
          <a:xfrm flipV="1">
            <a:off x="6967491" y="3965482"/>
            <a:ext cx="1043127" cy="68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38800" y="3211559"/>
            <a:ext cx="1731484" cy="1665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9254" y="2921000"/>
            <a:ext cx="1019946" cy="1385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1981200"/>
            <a:ext cx="813045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complexity</a:t>
            </a:r>
            <a:br>
              <a:rPr lang="en-US" dirty="0" smtClean="0"/>
            </a:br>
            <a:r>
              <a:rPr lang="en-US" sz="2200" dirty="0" smtClean="0"/>
              <a:t>(as opposed to computational complexity)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87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Our main tool for coping with complexity is to</a:t>
            </a:r>
          </a:p>
          <a:p>
            <a:pPr lvl="1"/>
            <a:r>
              <a:rPr lang="en-US" dirty="0" smtClean="0"/>
              <a:t>Divide the program into modules, and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Limit interactions </a:t>
            </a:r>
            <a:r>
              <a:rPr lang="en-US" dirty="0" smtClean="0"/>
              <a:t>between modules, so that</a:t>
            </a:r>
          </a:p>
        </p:txBody>
      </p:sp>
      <p:sp>
        <p:nvSpPr>
          <p:cNvPr id="6" name="Oval 5"/>
          <p:cNvSpPr/>
          <p:nvPr/>
        </p:nvSpPr>
        <p:spPr>
          <a:xfrm>
            <a:off x="6250618" y="2286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37550" y="3197318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3900" y="3984718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80518" y="36957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3273" y="3403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15091" y="45720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8300" y="3835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12" idx="0"/>
          </p:cNvCxnSpPr>
          <p:nvPr/>
        </p:nvCxnSpPr>
        <p:spPr>
          <a:xfrm flipH="1">
            <a:off x="8064500" y="3349718"/>
            <a:ext cx="349250" cy="48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5"/>
            <a:endCxn id="9" idx="0"/>
          </p:cNvCxnSpPr>
          <p:nvPr/>
        </p:nvCxnSpPr>
        <p:spPr>
          <a:xfrm>
            <a:off x="8467632" y="3327400"/>
            <a:ext cx="89086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1" idx="0"/>
          </p:cNvCxnSpPr>
          <p:nvPr/>
        </p:nvCxnSpPr>
        <p:spPr>
          <a:xfrm>
            <a:off x="5933982" y="4114800"/>
            <a:ext cx="95730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2"/>
          </p:cNvCxnSpPr>
          <p:nvPr/>
        </p:nvCxnSpPr>
        <p:spPr>
          <a:xfrm flipV="1">
            <a:off x="5956300" y="3479800"/>
            <a:ext cx="1026973" cy="58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4"/>
            <a:endCxn id="12" idx="0"/>
          </p:cNvCxnSpPr>
          <p:nvPr/>
        </p:nvCxnSpPr>
        <p:spPr>
          <a:xfrm flipH="1" flipV="1">
            <a:off x="8064500" y="3835400"/>
            <a:ext cx="492218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1" idx="7"/>
          </p:cNvCxnSpPr>
          <p:nvPr/>
        </p:nvCxnSpPr>
        <p:spPr>
          <a:xfrm flipH="1">
            <a:off x="6945173" y="3556000"/>
            <a:ext cx="114300" cy="103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38800" y="3211559"/>
            <a:ext cx="1731484" cy="1665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9254" y="2921000"/>
            <a:ext cx="1019946" cy="1385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1981200"/>
            <a:ext cx="813045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3" idx="3"/>
            <a:endCxn id="5" idx="1"/>
          </p:cNvCxnSpPr>
          <p:nvPr/>
        </p:nvCxnSpPr>
        <p:spPr>
          <a:xfrm flipV="1">
            <a:off x="7370284" y="3613921"/>
            <a:ext cx="448970" cy="430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13" idx="3"/>
          </p:cNvCxnSpPr>
          <p:nvPr/>
        </p:nvCxnSpPr>
        <p:spPr>
          <a:xfrm flipH="1" flipV="1">
            <a:off x="6756645" y="2362200"/>
            <a:ext cx="1572582" cy="55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2"/>
            <a:endCxn id="3" idx="0"/>
          </p:cNvCxnSpPr>
          <p:nvPr/>
        </p:nvCxnSpPr>
        <p:spPr>
          <a:xfrm>
            <a:off x="6350123" y="2743200"/>
            <a:ext cx="154419" cy="468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5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complexity</a:t>
            </a:r>
            <a:br>
              <a:rPr lang="en-US" dirty="0" smtClean="0"/>
            </a:br>
            <a:r>
              <a:rPr lang="en-US" sz="2200" dirty="0" smtClean="0"/>
              <a:t>(as opposed to computational complexity)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800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Our main tool for coping with complexity is to</a:t>
            </a:r>
          </a:p>
          <a:p>
            <a:pPr lvl="1"/>
            <a:r>
              <a:rPr lang="en-US" dirty="0" smtClean="0"/>
              <a:t>Divide the program into modules, and</a:t>
            </a:r>
          </a:p>
          <a:p>
            <a:pPr lvl="1"/>
            <a:r>
              <a:rPr lang="en-US" dirty="0" smtClean="0"/>
              <a:t>Limit interactions between modules, so that</a:t>
            </a:r>
          </a:p>
          <a:p>
            <a:pPr lvl="1"/>
            <a:r>
              <a:rPr lang="en-US" dirty="0" smtClean="0"/>
              <a:t>We </a:t>
            </a:r>
            <a:r>
              <a:rPr lang="en-US" b="1" dirty="0" smtClean="0">
                <a:solidFill>
                  <a:srgbClr val="E46C0A"/>
                </a:solidFill>
              </a:rPr>
              <a:t>can change the internals </a:t>
            </a:r>
            <a:r>
              <a:rPr lang="en-US" dirty="0" smtClean="0"/>
              <a:t>of one module</a:t>
            </a:r>
          </a:p>
          <a:p>
            <a:pPr lvl="1"/>
            <a:r>
              <a:rPr lang="en-US" dirty="0" smtClean="0"/>
              <a:t>Provided we </a:t>
            </a:r>
            <a:r>
              <a:rPr lang="en-US" b="1" dirty="0" smtClean="0">
                <a:solidFill>
                  <a:srgbClr val="E46C0A"/>
                </a:solidFill>
              </a:rPr>
              <a:t>don’t change its interfaces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with other modules</a:t>
            </a:r>
          </a:p>
        </p:txBody>
      </p:sp>
      <p:sp>
        <p:nvSpPr>
          <p:cNvPr id="7" name="Oval 6"/>
          <p:cNvSpPr/>
          <p:nvPr/>
        </p:nvSpPr>
        <p:spPr>
          <a:xfrm>
            <a:off x="8337550" y="3197318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3900" y="3984718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80518" y="36957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3273" y="3403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15091" y="45720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88300" y="3835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12" idx="0"/>
          </p:cNvCxnSpPr>
          <p:nvPr/>
        </p:nvCxnSpPr>
        <p:spPr>
          <a:xfrm flipH="1">
            <a:off x="8064500" y="3349718"/>
            <a:ext cx="349250" cy="48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5"/>
            <a:endCxn id="9" idx="0"/>
          </p:cNvCxnSpPr>
          <p:nvPr/>
        </p:nvCxnSpPr>
        <p:spPr>
          <a:xfrm>
            <a:off x="8467632" y="3327400"/>
            <a:ext cx="89086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1" idx="0"/>
          </p:cNvCxnSpPr>
          <p:nvPr/>
        </p:nvCxnSpPr>
        <p:spPr>
          <a:xfrm>
            <a:off x="5933982" y="4114800"/>
            <a:ext cx="95730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2"/>
          </p:cNvCxnSpPr>
          <p:nvPr/>
        </p:nvCxnSpPr>
        <p:spPr>
          <a:xfrm flipV="1">
            <a:off x="5956300" y="3479800"/>
            <a:ext cx="1026973" cy="58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4"/>
            <a:endCxn id="12" idx="0"/>
          </p:cNvCxnSpPr>
          <p:nvPr/>
        </p:nvCxnSpPr>
        <p:spPr>
          <a:xfrm flipH="1" flipV="1">
            <a:off x="8064500" y="3835400"/>
            <a:ext cx="492218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1" idx="7"/>
          </p:cNvCxnSpPr>
          <p:nvPr/>
        </p:nvCxnSpPr>
        <p:spPr>
          <a:xfrm flipH="1">
            <a:off x="6945173" y="3556000"/>
            <a:ext cx="114300" cy="103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38800" y="3211559"/>
            <a:ext cx="1731484" cy="1665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9254" y="2921000"/>
            <a:ext cx="1019946" cy="1385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1447800"/>
            <a:ext cx="1498845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3" idx="3"/>
            <a:endCxn id="5" idx="1"/>
          </p:cNvCxnSpPr>
          <p:nvPr/>
        </p:nvCxnSpPr>
        <p:spPr>
          <a:xfrm flipV="1">
            <a:off x="7370284" y="3613921"/>
            <a:ext cx="448970" cy="430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13" idx="3"/>
          </p:cNvCxnSpPr>
          <p:nvPr/>
        </p:nvCxnSpPr>
        <p:spPr>
          <a:xfrm flipH="1" flipV="1">
            <a:off x="6756645" y="2095500"/>
            <a:ext cx="1572582" cy="825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2"/>
            <a:endCxn id="3" idx="0"/>
          </p:cNvCxnSpPr>
          <p:nvPr/>
        </p:nvCxnSpPr>
        <p:spPr>
          <a:xfrm>
            <a:off x="6007223" y="2743200"/>
            <a:ext cx="497319" cy="468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714137" y="16002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48400" y="1806482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01073" y="19812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32618" y="2162082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28437" y="1958882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18887" y="2303323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06237" y="2325641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26" idx="6"/>
            <a:endCxn id="27" idx="2"/>
          </p:cNvCxnSpPr>
          <p:nvPr/>
        </p:nvCxnSpPr>
        <p:spPr>
          <a:xfrm>
            <a:off x="5866537" y="1676400"/>
            <a:ext cx="381863" cy="20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8" idx="0"/>
          </p:cNvCxnSpPr>
          <p:nvPr/>
        </p:nvCxnSpPr>
        <p:spPr>
          <a:xfrm flipH="1">
            <a:off x="5577273" y="1752600"/>
            <a:ext cx="21306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5"/>
            <a:endCxn id="30" idx="1"/>
          </p:cNvCxnSpPr>
          <p:nvPr/>
        </p:nvCxnSpPr>
        <p:spPr>
          <a:xfrm>
            <a:off x="5844219" y="1730282"/>
            <a:ext cx="6536" cy="25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5"/>
            <a:endCxn id="29" idx="1"/>
          </p:cNvCxnSpPr>
          <p:nvPr/>
        </p:nvCxnSpPr>
        <p:spPr>
          <a:xfrm>
            <a:off x="5844219" y="1730282"/>
            <a:ext cx="410717" cy="45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5"/>
            <a:endCxn id="33" idx="1"/>
          </p:cNvCxnSpPr>
          <p:nvPr/>
        </p:nvCxnSpPr>
        <p:spPr>
          <a:xfrm>
            <a:off x="5844219" y="1730282"/>
            <a:ext cx="184336" cy="61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4"/>
            <a:endCxn id="31" idx="0"/>
          </p:cNvCxnSpPr>
          <p:nvPr/>
        </p:nvCxnSpPr>
        <p:spPr>
          <a:xfrm flipH="1">
            <a:off x="5695087" y="1752600"/>
            <a:ext cx="95250" cy="55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7" idx="2"/>
            <a:endCxn id="28" idx="7"/>
          </p:cNvCxnSpPr>
          <p:nvPr/>
        </p:nvCxnSpPr>
        <p:spPr>
          <a:xfrm flipH="1">
            <a:off x="5631155" y="1882682"/>
            <a:ext cx="617245" cy="12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3"/>
            <a:endCxn id="31" idx="0"/>
          </p:cNvCxnSpPr>
          <p:nvPr/>
        </p:nvCxnSpPr>
        <p:spPr>
          <a:xfrm flipH="1">
            <a:off x="5695087" y="1936564"/>
            <a:ext cx="575631" cy="36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7" idx="4"/>
            <a:endCxn id="30" idx="7"/>
          </p:cNvCxnSpPr>
          <p:nvPr/>
        </p:nvCxnSpPr>
        <p:spPr>
          <a:xfrm flipH="1">
            <a:off x="5958519" y="1958882"/>
            <a:ext cx="366081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4"/>
            <a:endCxn id="33" idx="0"/>
          </p:cNvCxnSpPr>
          <p:nvPr/>
        </p:nvCxnSpPr>
        <p:spPr>
          <a:xfrm flipH="1">
            <a:off x="6082437" y="1958882"/>
            <a:ext cx="242163" cy="36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7" idx="5"/>
            <a:endCxn id="29" idx="0"/>
          </p:cNvCxnSpPr>
          <p:nvPr/>
        </p:nvCxnSpPr>
        <p:spPr>
          <a:xfrm flipH="1">
            <a:off x="6308818" y="1936564"/>
            <a:ext cx="69664" cy="22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5"/>
            <a:endCxn id="31" idx="0"/>
          </p:cNvCxnSpPr>
          <p:nvPr/>
        </p:nvCxnSpPr>
        <p:spPr>
          <a:xfrm>
            <a:off x="5631155" y="2111282"/>
            <a:ext cx="63932" cy="19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8" idx="6"/>
            <a:endCxn id="30" idx="2"/>
          </p:cNvCxnSpPr>
          <p:nvPr/>
        </p:nvCxnSpPr>
        <p:spPr>
          <a:xfrm flipV="1">
            <a:off x="5653473" y="2035082"/>
            <a:ext cx="174964" cy="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5"/>
            <a:endCxn id="33" idx="2"/>
          </p:cNvCxnSpPr>
          <p:nvPr/>
        </p:nvCxnSpPr>
        <p:spPr>
          <a:xfrm>
            <a:off x="5631155" y="2111282"/>
            <a:ext cx="375082" cy="29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8" idx="6"/>
            <a:endCxn id="29" idx="2"/>
          </p:cNvCxnSpPr>
          <p:nvPr/>
        </p:nvCxnSpPr>
        <p:spPr>
          <a:xfrm>
            <a:off x="5653473" y="2057400"/>
            <a:ext cx="579145" cy="18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9" idx="3"/>
            <a:endCxn id="30" idx="6"/>
          </p:cNvCxnSpPr>
          <p:nvPr/>
        </p:nvCxnSpPr>
        <p:spPr>
          <a:xfrm flipH="1" flipV="1">
            <a:off x="5980837" y="2035082"/>
            <a:ext cx="274099" cy="25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9" idx="3"/>
            <a:endCxn id="31" idx="7"/>
          </p:cNvCxnSpPr>
          <p:nvPr/>
        </p:nvCxnSpPr>
        <p:spPr>
          <a:xfrm flipH="1">
            <a:off x="5748969" y="2292164"/>
            <a:ext cx="505967" cy="3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9" idx="4"/>
            <a:endCxn id="33" idx="0"/>
          </p:cNvCxnSpPr>
          <p:nvPr/>
        </p:nvCxnSpPr>
        <p:spPr>
          <a:xfrm flipH="1">
            <a:off x="6082437" y="2314482"/>
            <a:ext cx="226381" cy="1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0" idx="4"/>
            <a:endCxn id="31" idx="7"/>
          </p:cNvCxnSpPr>
          <p:nvPr/>
        </p:nvCxnSpPr>
        <p:spPr>
          <a:xfrm flipH="1">
            <a:off x="5748969" y="2111282"/>
            <a:ext cx="155668" cy="21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  <a:endCxn id="33" idx="1"/>
          </p:cNvCxnSpPr>
          <p:nvPr/>
        </p:nvCxnSpPr>
        <p:spPr>
          <a:xfrm>
            <a:off x="5958519" y="2088964"/>
            <a:ext cx="70036" cy="258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1" idx="6"/>
            <a:endCxn id="33" idx="3"/>
          </p:cNvCxnSpPr>
          <p:nvPr/>
        </p:nvCxnSpPr>
        <p:spPr>
          <a:xfrm>
            <a:off x="5771287" y="2379523"/>
            <a:ext cx="257268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1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ood designs are modular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7076</TotalTime>
  <Words>1344</Words>
  <Application>Microsoft Office PowerPoint</Application>
  <PresentationFormat>On-screen Show (4:3)</PresentationFormat>
  <Paragraphs>375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Verdana</vt:lpstr>
      <vt:lpstr>Office Theme</vt:lpstr>
      <vt:lpstr>Lecture 3 Modularity and abstract data types</vt:lpstr>
      <vt:lpstr>software design</vt:lpstr>
      <vt:lpstr>What makes a good design?</vt:lpstr>
      <vt:lpstr>Software complexity (as opposed to computational complexity)</vt:lpstr>
      <vt:lpstr>Software complexity (as opposed to computational complexity)</vt:lpstr>
      <vt:lpstr>Software complexity (as opposed to computational complexity)</vt:lpstr>
      <vt:lpstr>Software complexity (as opposed to computational complexity)</vt:lpstr>
      <vt:lpstr>Software complexity (as opposed to computational complexity)</vt:lpstr>
      <vt:lpstr>good designs are modular</vt:lpstr>
      <vt:lpstr>Making designs modular</vt:lpstr>
      <vt:lpstr>Modules and clients</vt:lpstr>
      <vt:lpstr>Information hiding</vt:lpstr>
      <vt:lpstr>Interfaces abstract over possible implementations</vt:lpstr>
      <vt:lpstr>Abstract data types</vt:lpstr>
      <vt:lpstr>Language support for ADTs</vt:lpstr>
      <vt:lpstr>Language support for ADTs</vt:lpstr>
      <vt:lpstr>Example: the stack ADT</vt:lpstr>
      <vt:lpstr>Example: the stack ADT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Contracts</vt:lpstr>
      <vt:lpstr>Specifying behavioral contracts</vt:lpstr>
      <vt:lpstr>A simple contract for stacks</vt:lpstr>
      <vt:lpstr>Type checking</vt:lpstr>
      <vt:lpstr>Type checking</vt:lpstr>
      <vt:lpstr>Making an integer stack</vt:lpstr>
      <vt:lpstr>Making an integer stack</vt:lpstr>
      <vt:lpstr>Making a generic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312</cp:revision>
  <dcterms:created xsi:type="dcterms:W3CDTF">2010-03-27T22:31:10Z</dcterms:created>
  <dcterms:modified xsi:type="dcterms:W3CDTF">2016-04-06T17:52:34Z</dcterms:modified>
</cp:coreProperties>
</file>