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7"/>
  </p:notesMasterIdLst>
  <p:sldIdLst>
    <p:sldId id="256" r:id="rId2"/>
    <p:sldId id="257" r:id="rId3"/>
    <p:sldId id="271" r:id="rId4"/>
    <p:sldId id="273" r:id="rId5"/>
    <p:sldId id="272" r:id="rId6"/>
    <p:sldId id="270" r:id="rId7"/>
    <p:sldId id="262" r:id="rId8"/>
    <p:sldId id="263" r:id="rId9"/>
    <p:sldId id="265" r:id="rId10"/>
    <p:sldId id="275" r:id="rId11"/>
    <p:sldId id="274" r:id="rId12"/>
    <p:sldId id="286" r:id="rId13"/>
    <p:sldId id="319" r:id="rId14"/>
    <p:sldId id="320" r:id="rId15"/>
    <p:sldId id="321" r:id="rId16"/>
    <p:sldId id="322" r:id="rId17"/>
    <p:sldId id="323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3" r:id="rId39"/>
    <p:sldId id="314" r:id="rId40"/>
    <p:sldId id="315" r:id="rId41"/>
    <p:sldId id="312" r:id="rId42"/>
    <p:sldId id="316" r:id="rId43"/>
    <p:sldId id="317" r:id="rId44"/>
    <p:sldId id="318" r:id="rId45"/>
    <p:sldId id="266" r:id="rId46"/>
    <p:sldId id="276" r:id="rId47"/>
    <p:sldId id="278" r:id="rId48"/>
    <p:sldId id="279" r:id="rId49"/>
    <p:sldId id="280" r:id="rId50"/>
    <p:sldId id="282" r:id="rId51"/>
    <p:sldId id="283" r:id="rId52"/>
    <p:sldId id="281" r:id="rId53"/>
    <p:sldId id="289" r:id="rId54"/>
    <p:sldId id="267" r:id="rId55"/>
    <p:sldId id="284" r:id="rId56"/>
    <p:sldId id="277" r:id="rId57"/>
    <p:sldId id="269" r:id="rId58"/>
    <p:sldId id="290" r:id="rId59"/>
    <p:sldId id="291" r:id="rId60"/>
    <p:sldId id="358" r:id="rId61"/>
    <p:sldId id="343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259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260" r:id="rId93"/>
    <p:sldId id="344" r:id="rId94"/>
    <p:sldId id="356" r:id="rId95"/>
    <p:sldId id="357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376" autoAdjust="0"/>
  </p:normalViewPr>
  <p:slideViewPr>
    <p:cSldViewPr>
      <p:cViewPr varScale="1">
        <p:scale>
          <a:sx n="89" d="100"/>
          <a:sy n="89" d="100"/>
        </p:scale>
        <p:origin x="61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B8BAC-AD12-41E9-8B58-CF3C8610650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72F60-FBF2-46DB-9CC1-71AF7836E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Lecture 4</a:t>
            </a:r>
            <a:b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Kootenay" pitchFamily="2" charset="0"/>
                <a:ea typeface="Verdana" pitchFamily="34" charset="0"/>
                <a:cs typeface="Verdana" pitchFamily="34" charset="0"/>
              </a:rPr>
              <a:t>Sequences and iterators</a:t>
            </a:r>
            <a:endParaRPr lang="en-US" dirty="0">
              <a:latin typeface="Kootenay" pitchFamily="2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Kootenay" pitchFamily="2" charset="0"/>
              </a:rPr>
              <a:t>EECS-214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Kooten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Element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access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Element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mutation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Element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insertion/deletion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18160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2286000"/>
            <a:ext cx="200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array </a:t>
            </a:r>
          </a:p>
          <a:p>
            <a:r>
              <a:rPr lang="en-US" dirty="0" smtClean="0"/>
              <a:t>containing the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8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6" idx="3"/>
            <a:endCxn id="9" idx="0"/>
          </p:cNvCxnSpPr>
          <p:nvPr/>
        </p:nvCxnSpPr>
        <p:spPr>
          <a:xfrm>
            <a:off x="5715000" y="2019300"/>
            <a:ext cx="800100" cy="1028700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7800" y="1295400"/>
            <a:ext cx="239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to current array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81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150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818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152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6" idx="3"/>
            <a:endCxn id="24" idx="0"/>
          </p:cNvCxnSpPr>
          <p:nvPr/>
        </p:nvCxnSpPr>
        <p:spPr>
          <a:xfrm flipH="1">
            <a:off x="5448300" y="2019300"/>
            <a:ext cx="266700" cy="2324100"/>
          </a:xfrm>
          <a:prstGeom prst="bentConnector4">
            <a:avLst>
              <a:gd name="adj1" fmla="val -100000"/>
              <a:gd name="adj2" fmla="val 55738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48600" y="43434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08768" y="5029200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array with extra element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4639969" y="3476700"/>
            <a:ext cx="97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pdated</a:t>
            </a:r>
          </a:p>
          <a:p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 in C#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038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public 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DynamicArray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object[]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realArray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= </a:t>
            </a:r>
            <a:r>
              <a:rPr lang="en-US" dirty="0"/>
              <a:t>new object[0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// This overloads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       // the [ ] operator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public </a:t>
            </a:r>
            <a:r>
              <a:rPr lang="en-US" dirty="0"/>
              <a:t>object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this[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index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get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realArray</a:t>
            </a:r>
            <a:r>
              <a:rPr lang="en-US" dirty="0"/>
              <a:t>[index];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realArray</a:t>
            </a:r>
            <a:r>
              <a:rPr lang="en-US" dirty="0"/>
              <a:t>[index] = value;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91000" y="1951037"/>
            <a:ext cx="51054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// Add an element at 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void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position,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dirty="0"/>
              <a:t>object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object[] </a:t>
            </a:r>
            <a:r>
              <a:rPr lang="en-US" dirty="0" err="1" smtClean="0"/>
              <a:t>newArray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/>
              <a:t>= new object[</a:t>
            </a:r>
            <a:r>
              <a:rPr lang="en-US" dirty="0" err="1"/>
              <a:t>realArray.Length</a:t>
            </a:r>
            <a:r>
              <a:rPr lang="en-US" dirty="0"/>
              <a:t> + 1];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i = 0; i &lt; position; i++)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newArray</a:t>
            </a:r>
            <a:r>
              <a:rPr lang="en-US" dirty="0"/>
              <a:t>[i] = </a:t>
            </a:r>
            <a:r>
              <a:rPr lang="en-US" dirty="0" err="1"/>
              <a:t>realArray</a:t>
            </a:r>
            <a:r>
              <a:rPr lang="en-US" dirty="0"/>
              <a:t>[i];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newArray</a:t>
            </a:r>
            <a:r>
              <a:rPr lang="en-US" dirty="0"/>
              <a:t>[position] = </a:t>
            </a:r>
            <a:r>
              <a:rPr lang="en-US" dirty="0" err="1"/>
              <a:t>newValue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i = position+1; </a:t>
            </a:r>
            <a:br>
              <a:rPr lang="en-US" dirty="0"/>
            </a:br>
            <a:r>
              <a:rPr lang="en-US" dirty="0" smtClean="0"/>
              <a:t>                   i&lt;</a:t>
            </a:r>
            <a:r>
              <a:rPr lang="en-US" dirty="0" err="1" smtClean="0"/>
              <a:t>newArray.Length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newArray</a:t>
            </a:r>
            <a:r>
              <a:rPr lang="en-US" dirty="0"/>
              <a:t>[i] = </a:t>
            </a:r>
            <a:r>
              <a:rPr lang="en-US" dirty="0" err="1"/>
              <a:t>realArray</a:t>
            </a:r>
            <a:r>
              <a:rPr lang="en-US" dirty="0"/>
              <a:t>[i-1];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realArray</a:t>
            </a:r>
            <a:r>
              <a:rPr lang="en-US" dirty="0"/>
              <a:t> = </a:t>
            </a:r>
            <a:r>
              <a:rPr lang="en-US" dirty="0" err="1"/>
              <a:t>newArray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      // Removing an element is similar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      // but won’t fit on the slide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standard interface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iterating over items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in a data structure</a:t>
            </a:r>
            <a:endParaRPr lang="en-US" dirty="0"/>
          </a:p>
          <a:p>
            <a:pPr lvl="1"/>
            <a:r>
              <a:rPr lang="en-US" dirty="0" smtClean="0"/>
              <a:t>In C# they’re used as the interface to </a:t>
            </a:r>
            <a:r>
              <a:rPr lang="en-US" dirty="0" err="1" smtClean="0"/>
              <a:t>foreach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Specify</a:t>
            </a:r>
          </a:p>
          <a:p>
            <a:pPr lvl="1"/>
            <a:r>
              <a:rPr lang="en-US" dirty="0" smtClean="0"/>
              <a:t>Where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  <a:p>
            <a:pPr lvl="1"/>
            <a:r>
              <a:rPr lang="en-US" dirty="0" smtClean="0"/>
              <a:t>How to move to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next element</a:t>
            </a:r>
          </a:p>
          <a:p>
            <a:pPr lvl="1"/>
            <a:r>
              <a:rPr lang="en-US" dirty="0" smtClean="0"/>
              <a:t>How to know when you’re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foreach</a:t>
            </a:r>
            <a:r>
              <a:rPr lang="en-US" sz="2400" dirty="0" smtClean="0"/>
              <a:t> (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984807"/>
                </a:solidFill>
              </a:rPr>
              <a:t>e in collection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984807"/>
                </a:solidFill>
              </a:rPr>
              <a:t>do_something</a:t>
            </a:r>
            <a:r>
              <a:rPr lang="en-US" sz="2400" b="1" dirty="0" smtClean="0">
                <a:solidFill>
                  <a:srgbClr val="984807"/>
                </a:solidFill>
              </a:rPr>
              <a:t>(e);</a:t>
            </a:r>
            <a:br>
              <a:rPr lang="en-US" sz="2400" b="1" dirty="0" smtClean="0">
                <a:solidFill>
                  <a:srgbClr val="984807"/>
                </a:solidFill>
              </a:rPr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all know what subroutines are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procedures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functions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are a special case</a:t>
            </a:r>
          </a:p>
          <a:p>
            <a:pPr lvl="1"/>
            <a:endParaRPr lang="en-US" dirty="0"/>
          </a:p>
          <a:p>
            <a:r>
              <a:rPr lang="en-US" dirty="0" smtClean="0"/>
              <a:t>They’re pieces of code that perform a service for other pieces of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 is passed</a:t>
            </a:r>
          </a:p>
          <a:p>
            <a:pPr lvl="1"/>
            <a:r>
              <a:rPr lang="en-US" dirty="0" smtClean="0"/>
              <a:t>First from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caller to the subroutine</a:t>
            </a:r>
          </a:p>
          <a:p>
            <a:pPr lvl="1"/>
            <a:r>
              <a:rPr lang="en-US" dirty="0" smtClean="0"/>
              <a:t>Them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back to the caller</a:t>
            </a:r>
            <a:r>
              <a:rPr lang="en-US" dirty="0" smtClean="0"/>
              <a:t>, along with the return value</a:t>
            </a:r>
          </a:p>
          <a:p>
            <a:pPr lvl="1"/>
            <a:r>
              <a:rPr lang="en-US" dirty="0" smtClean="0"/>
              <a:t>After which,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call is done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1371600"/>
            <a:ext cx="129540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3429000"/>
            <a:ext cx="1295400" cy="17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5562600"/>
            <a:ext cx="1295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4600" y="3124200"/>
            <a:ext cx="762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24600" y="5181600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9669" y="2799834"/>
            <a:ext cx="202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with arguments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2734" y="5416034"/>
            <a:ext cx="18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with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Producer-consumer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if you want to return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multiple values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Could return the values in an array or other sequence structure</a:t>
            </a:r>
          </a:p>
          <a:p>
            <a:pPr lvl="1"/>
            <a:r>
              <a:rPr lang="en-US" dirty="0" smtClean="0"/>
              <a:t>But that’s inefficient because you need to allocate new memory</a:t>
            </a:r>
          </a:p>
          <a:p>
            <a:endParaRPr lang="en-US" dirty="0" smtClean="0"/>
          </a:p>
          <a:p>
            <a:r>
              <a:rPr lang="en-US" dirty="0" smtClean="0"/>
              <a:t>What you wish is that the subroutine could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“return” multiple times</a:t>
            </a:r>
          </a:p>
          <a:p>
            <a:pPr lvl="1"/>
            <a:r>
              <a:rPr lang="en-US" dirty="0" smtClean="0"/>
              <a:t>Once per result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371600"/>
            <a:ext cx="129540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3429000"/>
            <a:ext cx="1295400" cy="17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5562600"/>
            <a:ext cx="1295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4600" y="3124200"/>
            <a:ext cx="762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24600" y="5181600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9669" y="2799834"/>
            <a:ext cx="202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with arguments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2734" y="5416034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Way of letting a procedure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return multiple values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Remember their place</a:t>
            </a:r>
            <a:r>
              <a:rPr lang="en-US" dirty="0" smtClean="0"/>
              <a:t> (and local variables) when they return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Can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resumed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by caller to request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another value</a:t>
            </a:r>
          </a:p>
          <a:p>
            <a:pPr lvl="1"/>
            <a:r>
              <a:rPr lang="en-US" dirty="0" err="1" smtClean="0"/>
              <a:t>Coroutine</a:t>
            </a:r>
            <a:r>
              <a:rPr lang="en-US" dirty="0" smtClean="0"/>
              <a:t> then continues where it left off</a:t>
            </a:r>
          </a:p>
          <a:p>
            <a:pPr lvl="1"/>
            <a:r>
              <a:rPr lang="en-US" dirty="0" smtClean="0"/>
              <a:t>Computes another value</a:t>
            </a:r>
          </a:p>
          <a:p>
            <a:pPr lvl="1"/>
            <a:r>
              <a:rPr lang="en-US" dirty="0" smtClean="0"/>
              <a:t>And returns it, again remembering its place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Eventually, they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signal completion</a:t>
            </a:r>
          </a:p>
          <a:p>
            <a:pPr lvl="1"/>
            <a:r>
              <a:rPr lang="en-US" dirty="0" smtClean="0"/>
              <a:t>I.e. it returns for the last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914400"/>
            <a:ext cx="1295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1905000"/>
            <a:ext cx="12954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743200"/>
            <a:ext cx="1295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4600" y="1600200"/>
            <a:ext cx="762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24600" y="2362200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89669" y="1275834"/>
            <a:ext cx="202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with arguments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37357" y="2450068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result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86600" y="3429000"/>
            <a:ext cx="12954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4267200"/>
            <a:ext cx="1295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24600" y="3124200"/>
            <a:ext cx="762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24600" y="3886200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9669" y="2907268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3962400"/>
            <a:ext cx="18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next result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86600" y="4972566"/>
            <a:ext cx="12954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29200" y="5810766"/>
            <a:ext cx="1295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24600" y="4667766"/>
            <a:ext cx="762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324600" y="5429766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89669" y="4431268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5602069"/>
            <a:ext cx="174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last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in C#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Must return the magic type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IEnumerable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smtClean="0"/>
              <a:t>Called using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foreach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Return values by saying “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yield return </a:t>
            </a:r>
            <a:r>
              <a:rPr lang="en-US" sz="2000" i="1" dirty="0" smtClean="0"/>
              <a:t>value</a:t>
            </a:r>
            <a:r>
              <a:rPr lang="en-US" sz="2000" dirty="0" smtClean="0"/>
              <a:t>”</a:t>
            </a:r>
            <a:endParaRPr lang="en-US" sz="2000" dirty="0"/>
          </a:p>
          <a:p>
            <a:pPr lvl="1"/>
            <a:r>
              <a:rPr lang="en-US" sz="2000" b="1" dirty="0" smtClean="0">
                <a:solidFill>
                  <a:srgbClr val="984807"/>
                </a:solidFill>
              </a:rPr>
              <a:t>Continue where they left off </a:t>
            </a:r>
            <a:r>
              <a:rPr lang="en-US" sz="2000" dirty="0" smtClean="0"/>
              <a:t>when </a:t>
            </a:r>
            <a:r>
              <a:rPr lang="en-US" sz="2000" dirty="0" err="1" smtClean="0"/>
              <a:t>when</a:t>
            </a:r>
            <a:r>
              <a:rPr lang="en-US" sz="2000" dirty="0" smtClean="0"/>
              <a:t> </a:t>
            </a:r>
            <a:r>
              <a:rPr lang="en-US" sz="2000" dirty="0" err="1" smtClean="0"/>
              <a:t>foreach</a:t>
            </a:r>
            <a:r>
              <a:rPr lang="en-US" sz="2000" dirty="0" smtClean="0"/>
              <a:t> requests the next value</a:t>
            </a:r>
          </a:p>
          <a:p>
            <a:pPr lvl="1"/>
            <a:r>
              <a:rPr lang="en-US" sz="2000" dirty="0" smtClean="0"/>
              <a:t>Continues until the </a:t>
            </a:r>
            <a:r>
              <a:rPr lang="en-US" sz="2000" dirty="0" err="1" smtClean="0"/>
              <a:t>coroutine</a:t>
            </a:r>
            <a:r>
              <a:rPr lang="en-US" sz="2000" dirty="0" smtClean="0"/>
              <a:t> exits</a:t>
            </a:r>
          </a:p>
          <a:p>
            <a:pPr lvl="2"/>
            <a:r>
              <a:rPr lang="en-US" sz="1600" dirty="0" smtClean="0"/>
              <a:t>I.e. it hits the last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 err="1" smtClean="0"/>
              <a:t>IEnumerable</a:t>
            </a:r>
            <a:r>
              <a:rPr lang="en-US" sz="2000" b="1" dirty="0" smtClean="0"/>
              <a:t>    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GetEnumerator</a:t>
            </a:r>
            <a:r>
              <a:rPr lang="en-US" sz="2000" b="1" dirty="0" smtClean="0"/>
              <a:t>()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i="1" dirty="0" smtClean="0"/>
              <a:t>loop over all the elements</a:t>
            </a:r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      </a:t>
            </a:r>
            <a:r>
              <a:rPr lang="en-US" sz="2000" b="1" i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yield return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 smtClean="0"/>
              <a:t>current-element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b="1" dirty="0" smtClean="0"/>
              <a:t>    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42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for 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public </a:t>
            </a:r>
            <a:r>
              <a:rPr lang="en-US" sz="2800" dirty="0" err="1" smtClean="0"/>
              <a:t>IEnumerator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GetEnumerator</a:t>
            </a:r>
            <a:r>
              <a:rPr lang="en-US" sz="2800" dirty="0" smtClean="0"/>
              <a:t>() {</a:t>
            </a:r>
            <a:br>
              <a:rPr lang="en-US" sz="2800" dirty="0" smtClean="0"/>
            </a:br>
            <a:r>
              <a:rPr lang="en-US" dirty="0" smtClean="0"/>
              <a:t>   for (</a:t>
            </a:r>
            <a:r>
              <a:rPr lang="en-US" dirty="0" err="1" smtClean="0"/>
              <a:t>int</a:t>
            </a:r>
            <a:r>
              <a:rPr lang="en-US" dirty="0" smtClean="0"/>
              <a:t> i=0; i&lt;</a:t>
            </a:r>
            <a:r>
              <a:rPr lang="en-US" dirty="0" err="1" smtClean="0"/>
              <a:t>realArray.Length</a:t>
            </a:r>
            <a:r>
              <a:rPr lang="en-US" dirty="0" smtClean="0"/>
              <a:t>; i++)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yield return </a:t>
            </a:r>
            <a:r>
              <a:rPr lang="en-US" dirty="0" err="1" smtClean="0"/>
              <a:t>realArray</a:t>
            </a:r>
            <a:r>
              <a:rPr lang="en-US" dirty="0" smtClean="0"/>
              <a:t>[i];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you can use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foreach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loop over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DynamicArray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DynamicArray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d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class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</a:rPr>
              <a:t>DynamicArray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smtClean="0"/>
              <a:t>: </a:t>
            </a:r>
            <a:r>
              <a:rPr lang="en-US" sz="2200" dirty="0" err="1" smtClean="0"/>
              <a:t>IEnumerable</a:t>
            </a:r>
            <a:r>
              <a:rPr lang="en-US" sz="2200" dirty="0" smtClean="0"/>
              <a:t> {</a:t>
            </a:r>
          </a:p>
          <a:p>
            <a:pPr marL="0" indent="0">
              <a:buNone/>
            </a:pPr>
            <a:r>
              <a:rPr lang="en-US" sz="1900" dirty="0" smtClean="0"/>
              <a:t>   public </a:t>
            </a:r>
            <a:r>
              <a:rPr lang="en-US" sz="1900" dirty="0" err="1"/>
              <a:t>IEnumerator</a:t>
            </a:r>
            <a:r>
              <a:rPr lang="en-US" sz="1900" dirty="0"/>
              <a:t> </a:t>
            </a:r>
            <a:r>
              <a:rPr lang="en-US" sz="1900" b="1" dirty="0" err="1" smtClean="0">
                <a:solidFill>
                  <a:schemeClr val="accent6">
                    <a:lumMod val="50000"/>
                  </a:schemeClr>
                </a:solidFill>
              </a:rPr>
              <a:t>GetEnumerator</a:t>
            </a:r>
            <a:r>
              <a:rPr lang="en-US" sz="1900" dirty="0"/>
              <a:t>()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2400" dirty="0" smtClean="0"/>
              <a:t>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i=0; </a:t>
            </a:r>
            <a:r>
              <a:rPr lang="en-US" sz="2400" dirty="0" smtClean="0"/>
              <a:t>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 smtClean="0"/>
              <a:t>         yield </a:t>
            </a:r>
            <a:r>
              <a:rPr lang="en-US" sz="2400" dirty="0"/>
              <a:t>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… </a:t>
            </a:r>
            <a:r>
              <a:rPr lang="en-US" sz="2400" i="1" dirty="0" smtClean="0"/>
              <a:t>rest of the members 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0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foreach</a:t>
            </a:r>
            <a:r>
              <a:rPr lang="en-US" sz="2400" b="1" dirty="0" smtClean="0">
                <a:solidFill>
                  <a:srgbClr val="C00000"/>
                </a:solidFill>
              </a:rPr>
              <a:t> (object e in d)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class </a:t>
            </a:r>
            <a:r>
              <a:rPr lang="en-US" sz="2200" dirty="0" err="1" smtClean="0"/>
              <a:t>DynamicArray</a:t>
            </a:r>
            <a:r>
              <a:rPr lang="en-US" sz="2200" dirty="0" smtClean="0"/>
              <a:t> : </a:t>
            </a:r>
            <a:r>
              <a:rPr lang="en-US" sz="2200" dirty="0" err="1" smtClean="0"/>
              <a:t>IEnumerable</a:t>
            </a:r>
            <a:r>
              <a:rPr lang="en-US" sz="22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public </a:t>
            </a:r>
            <a:r>
              <a:rPr lang="en-US" sz="1800" dirty="0" err="1"/>
              <a:t>IEnumerator</a:t>
            </a:r>
            <a:r>
              <a:rPr lang="en-US" sz="1800" dirty="0"/>
              <a:t> </a:t>
            </a:r>
            <a:r>
              <a:rPr lang="en-US" sz="1800" dirty="0" err="1" smtClean="0"/>
              <a:t>GetEnumerator</a:t>
            </a:r>
            <a:r>
              <a:rPr lang="en-US" sz="1800" dirty="0"/>
              <a:t>()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i=0; </a:t>
            </a:r>
            <a:r>
              <a:rPr lang="en-US" sz="2400" dirty="0" smtClean="0"/>
              <a:t>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 smtClean="0"/>
              <a:t>         yield </a:t>
            </a:r>
            <a:r>
              <a:rPr lang="en-US" sz="2400" dirty="0"/>
              <a:t>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… </a:t>
            </a:r>
            <a:r>
              <a:rPr lang="en-US" sz="2400" i="1" dirty="0" smtClean="0"/>
              <a:t>rest of the members 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0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aseline="0" dirty="0" smtClean="0"/>
              <a:t>Ultimately, the computer’s memory is </a:t>
            </a:r>
            <a:r>
              <a:rPr lang="en-US" b="1" baseline="0" dirty="0" smtClean="0">
                <a:solidFill>
                  <a:srgbClr val="984807"/>
                </a:solidFill>
              </a:rPr>
              <a:t>one big array of bytes</a:t>
            </a:r>
          </a:p>
          <a:p>
            <a:pPr>
              <a:spcBef>
                <a:spcPts val="1800"/>
              </a:spcBef>
            </a:pPr>
            <a:r>
              <a:rPr lang="en-US" baseline="0" dirty="0" smtClean="0"/>
              <a:t>Objects are represented by discrete </a:t>
            </a:r>
            <a:r>
              <a:rPr lang="en-US" b="1" baseline="0" dirty="0" smtClean="0">
                <a:solidFill>
                  <a:srgbClr val="984807"/>
                </a:solidFill>
              </a:rPr>
              <a:t>chunks</a:t>
            </a:r>
            <a:r>
              <a:rPr lang="en-US" baseline="0" dirty="0" smtClean="0">
                <a:solidFill>
                  <a:srgbClr val="984807"/>
                </a:solidFill>
              </a:rPr>
              <a:t> </a:t>
            </a:r>
            <a:r>
              <a:rPr lang="en-US" baseline="0" dirty="0" smtClean="0"/>
              <a:t>of the array</a:t>
            </a:r>
            <a:endParaRPr lang="en-US" b="1" baseline="0" dirty="0" smtClean="0">
              <a:solidFill>
                <a:srgbClr val="984807"/>
              </a:solidFill>
            </a:endParaRPr>
          </a:p>
          <a:p>
            <a:pPr lvl="1"/>
            <a:r>
              <a:rPr lang="en-US" b="1" baseline="0" dirty="0" smtClean="0">
                <a:solidFill>
                  <a:srgbClr val="984807"/>
                </a:solidFill>
              </a:rPr>
              <a:t>Identified by the location </a:t>
            </a:r>
            <a:r>
              <a:rPr lang="en-US" baseline="0" dirty="0" smtClean="0"/>
              <a:t>(address) within the array</a:t>
            </a:r>
          </a:p>
          <a:p>
            <a:pPr>
              <a:spcBef>
                <a:spcPts val="1800"/>
              </a:spcBef>
            </a:pPr>
            <a:r>
              <a:rPr lang="en-US" b="1" baseline="0" dirty="0" smtClean="0">
                <a:solidFill>
                  <a:srgbClr val="984807"/>
                </a:solidFill>
              </a:rPr>
              <a:t>Memory management </a:t>
            </a:r>
            <a:r>
              <a:rPr lang="en-US" baseline="0" dirty="0" smtClean="0"/>
              <a:t>is the process of keeping track of</a:t>
            </a:r>
          </a:p>
          <a:p>
            <a:pPr lvl="1"/>
            <a:r>
              <a:rPr lang="en-US" b="1" baseline="0" dirty="0" smtClean="0">
                <a:solidFill>
                  <a:srgbClr val="984807"/>
                </a:solidFill>
              </a:rPr>
              <a:t>Which chunks are used </a:t>
            </a:r>
            <a:r>
              <a:rPr lang="en-US" baseline="0" dirty="0" smtClean="0"/>
              <a:t>to represent which objects</a:t>
            </a:r>
          </a:p>
          <a:p>
            <a:pPr lvl="1"/>
            <a:r>
              <a:rPr lang="en-US" b="1" baseline="0" dirty="0" smtClean="0">
                <a:solidFill>
                  <a:srgbClr val="984807"/>
                </a:solidFill>
              </a:rPr>
              <a:t>Which chunks are free </a:t>
            </a:r>
            <a:r>
              <a:rPr lang="en-US" baseline="0" dirty="0" smtClean="0"/>
              <a:t>(available to allocation)</a:t>
            </a:r>
          </a:p>
        </p:txBody>
      </p:sp>
    </p:spTree>
    <p:extLst>
      <p:ext uri="{BB962C8B-B14F-4D97-AF65-F5344CB8AC3E}">
        <p14:creationId xmlns:p14="http://schemas.microsoft.com/office/powerpoint/2010/main" val="24969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DynamicArray</a:t>
            </a:r>
            <a:r>
              <a:rPr lang="en-US" sz="2000" dirty="0" smtClean="0"/>
              <a:t> :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public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 </a:t>
            </a:r>
            <a:r>
              <a:rPr lang="en-US" sz="1800" dirty="0" err="1" smtClean="0"/>
              <a:t>GetEnumerator</a:t>
            </a:r>
            <a:r>
              <a:rPr lang="en-US" sz="1800" dirty="0"/>
              <a:t>()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for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 i=0; </a:t>
            </a:r>
            <a:r>
              <a:rPr lang="en-US" sz="2400" b="1" dirty="0" smtClean="0">
                <a:solidFill>
                  <a:srgbClr val="C00000"/>
                </a:solidFill>
              </a:rPr>
              <a:t>  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 smtClean="0"/>
              <a:t>         yield </a:t>
            </a:r>
            <a:r>
              <a:rPr lang="en-US" sz="2400" dirty="0"/>
              <a:t>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0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0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25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DynamicArray</a:t>
            </a:r>
            <a:r>
              <a:rPr lang="en-US" sz="2000" dirty="0" smtClean="0"/>
              <a:t> :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public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 </a:t>
            </a:r>
            <a:r>
              <a:rPr lang="en-US" sz="1800" dirty="0" err="1" smtClean="0"/>
              <a:t>GetEnumerator</a:t>
            </a:r>
            <a:r>
              <a:rPr lang="en-US" sz="1800" dirty="0"/>
              <a:t>()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/>
              <a:t>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i=0; </a:t>
            </a:r>
            <a:r>
              <a:rPr lang="en-US" sz="2400" dirty="0" smtClean="0"/>
              <a:t>         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C00000"/>
                </a:solidFill>
              </a:rPr>
              <a:t>i&lt;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realArray.Length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 smtClean="0"/>
              <a:t>         yield </a:t>
            </a:r>
            <a:r>
              <a:rPr lang="en-US" sz="2400" dirty="0"/>
              <a:t>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0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0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90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DynamicArray</a:t>
            </a:r>
            <a:r>
              <a:rPr lang="en-US" sz="2000" dirty="0" smtClean="0"/>
              <a:t> :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public </a:t>
            </a:r>
            <a:r>
              <a:rPr lang="en-US" sz="1800" dirty="0" err="1" smtClean="0"/>
              <a:t>IEnumerator</a:t>
            </a:r>
            <a:r>
              <a:rPr lang="en-US" sz="1800" dirty="0" smtClean="0"/>
              <a:t> </a:t>
            </a:r>
            <a:r>
              <a:rPr lang="en-US" sz="1800" dirty="0" err="1" smtClean="0"/>
              <a:t>GetEnumerator</a:t>
            </a:r>
            <a:r>
              <a:rPr lang="en-US" sz="1800" dirty="0"/>
              <a:t>()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/>
              <a:t>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i=0; </a:t>
            </a:r>
            <a:r>
              <a:rPr lang="en-US" sz="2400" dirty="0" smtClean="0"/>
              <a:t>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 smtClean="0"/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yield </a:t>
            </a:r>
            <a:r>
              <a:rPr lang="en-US" sz="2400" b="1" dirty="0">
                <a:solidFill>
                  <a:srgbClr val="C00000"/>
                </a:solidFill>
              </a:rPr>
              <a:t>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</a:t>
            </a:r>
            <a:r>
              <a:rPr lang="en-US" sz="2400" b="1" dirty="0" smtClean="0">
                <a:solidFill>
                  <a:srgbClr val="C00000"/>
                </a:solidFill>
              </a:rPr>
              <a:t>[i];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0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0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39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foreach</a:t>
            </a:r>
            <a:r>
              <a:rPr lang="en-US" sz="2400" b="1" dirty="0" smtClean="0">
                <a:solidFill>
                  <a:srgbClr val="C00000"/>
                </a:solidFill>
              </a:rPr>
              <a:t> (object e in d)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0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2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0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13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C00000"/>
                </a:solidFill>
              </a:rPr>
              <a:t>sum += (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2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0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60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foreach</a:t>
            </a:r>
            <a:r>
              <a:rPr lang="en-US" sz="2400" b="1" dirty="0" smtClean="0">
                <a:solidFill>
                  <a:srgbClr val="C00000"/>
                </a:solidFill>
              </a:rPr>
              <a:t> (object e in d)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2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0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32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yield 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</a:t>
            </a:r>
            <a:r>
              <a:rPr lang="en-US" sz="2400" b="1" dirty="0" smtClean="0">
                <a:solidFill>
                  <a:srgbClr val="C00000"/>
                </a:solidFill>
              </a:rPr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2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2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0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88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C00000"/>
                </a:solidFill>
              </a:rPr>
              <a:t>i++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2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2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1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C00000"/>
                </a:solidFill>
              </a:rPr>
              <a:t>i&lt;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realArray.Length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2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2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1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yield 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</a:t>
            </a:r>
            <a:r>
              <a:rPr lang="en-US" sz="2400" b="1" dirty="0" smtClean="0">
                <a:solidFill>
                  <a:srgbClr val="C00000"/>
                </a:solidFill>
              </a:rPr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2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2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1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Statically allocated</a:t>
            </a:r>
            <a:r>
              <a:rPr lang="en-US" baseline="0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Memory</a:t>
            </a:r>
            <a:r>
              <a:rPr lang="en-US" baseline="0" dirty="0" smtClean="0"/>
              <a:t> management makes it </a:t>
            </a:r>
            <a:r>
              <a:rPr lang="en-US" b="1" baseline="0" dirty="0" smtClean="0">
                <a:solidFill>
                  <a:srgbClr val="984807"/>
                </a:solidFill>
              </a:rPr>
              <a:t>easy to allocate chunks</a:t>
            </a:r>
          </a:p>
          <a:p>
            <a:pPr lvl="1"/>
            <a:r>
              <a:rPr lang="en-US" baseline="0" dirty="0" smtClean="0"/>
              <a:t>But </a:t>
            </a:r>
            <a:r>
              <a:rPr lang="en-US" b="1" baseline="0" dirty="0" smtClean="0">
                <a:solidFill>
                  <a:srgbClr val="984807"/>
                </a:solidFill>
              </a:rPr>
              <a:t>hard to grow or shrink </a:t>
            </a:r>
            <a:r>
              <a:rPr lang="en-US" baseline="0" dirty="0" smtClean="0"/>
              <a:t>them after allocation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all data structures are ultimately built out of </a:t>
            </a:r>
            <a:r>
              <a:rPr lang="en-US" b="1" baseline="0" dirty="0" smtClean="0">
                <a:solidFill>
                  <a:srgbClr val="984807"/>
                </a:solidFill>
              </a:rPr>
              <a:t>static-sized chunks</a:t>
            </a:r>
            <a:endParaRPr lang="en-US" b="1" dirty="0" smtClean="0">
              <a:solidFill>
                <a:srgbClr val="98480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>
                <a:solidFill>
                  <a:srgbClr val="984807"/>
                </a:solidFill>
              </a:rPr>
              <a:t>Arrays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Let you access elements by number</a:t>
            </a:r>
          </a:p>
          <a:p>
            <a:pPr lvl="1"/>
            <a:r>
              <a:rPr lang="en-US" dirty="0" smtClean="0"/>
              <a:t>Can’t be resized</a:t>
            </a:r>
            <a:endParaRPr lang="en-US" dirty="0"/>
          </a:p>
          <a:p>
            <a:pPr lvl="0">
              <a:spcBef>
                <a:spcPts val="1800"/>
              </a:spcBef>
            </a:pPr>
            <a:r>
              <a:rPr lang="en-US" b="1" dirty="0" smtClean="0">
                <a:solidFill>
                  <a:srgbClr val="984807"/>
                </a:solidFill>
              </a:rPr>
              <a:t>Record structures </a:t>
            </a:r>
            <a:r>
              <a:rPr lang="en-US" dirty="0" smtClean="0"/>
              <a:t>(classes,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Fields accessed by name rather than number</a:t>
            </a:r>
          </a:p>
          <a:p>
            <a:pPr lvl="1"/>
            <a:r>
              <a:rPr lang="en-US" dirty="0" smtClean="0"/>
              <a:t>Set of fields is fixed at compile time</a:t>
            </a:r>
          </a:p>
          <a:p>
            <a:pPr lvl="1"/>
            <a:r>
              <a:rPr lang="en-US" dirty="0" smtClean="0"/>
              <a:t>Compiler effectively turns field references into array references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foreach</a:t>
            </a:r>
            <a:r>
              <a:rPr lang="en-US" sz="2400" b="1" dirty="0" smtClean="0">
                <a:solidFill>
                  <a:srgbClr val="C00000"/>
                </a:solidFill>
              </a:rPr>
              <a:t> (object e in d)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1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C00000"/>
                </a:solidFill>
              </a:rPr>
              <a:t>sum += (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6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1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foreach</a:t>
            </a:r>
            <a:r>
              <a:rPr lang="en-US" sz="2400" b="1" dirty="0" smtClean="0">
                <a:solidFill>
                  <a:srgbClr val="C00000"/>
                </a:solidFill>
              </a:rPr>
              <a:t> (object e in d)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1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yield 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</a:t>
            </a:r>
            <a:r>
              <a:rPr lang="en-US" sz="2400" b="1" dirty="0" smtClean="0">
                <a:solidFill>
                  <a:srgbClr val="C00000"/>
                </a:solidFill>
              </a:rPr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1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C00000"/>
                </a:solidFill>
              </a:rPr>
              <a:t>i++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C00000"/>
                </a:solidFill>
              </a:rPr>
              <a:t>i&lt;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realArray.Length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yield 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</a:t>
            </a:r>
            <a:r>
              <a:rPr lang="en-US" sz="2400" b="1" dirty="0" smtClean="0">
                <a:solidFill>
                  <a:srgbClr val="C00000"/>
                </a:solidFill>
              </a:rPr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foreach</a:t>
            </a:r>
            <a:r>
              <a:rPr lang="en-US" sz="2400" b="1" dirty="0" smtClean="0">
                <a:solidFill>
                  <a:srgbClr val="C00000"/>
                </a:solidFill>
              </a:rPr>
              <a:t> (object e in d)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6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C00000"/>
                </a:solidFill>
              </a:rPr>
              <a:t>sum += (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12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b="1" dirty="0" smtClean="0">
                <a:solidFill>
                  <a:srgbClr val="C00000"/>
                </a:solidFill>
              </a:rPr>
              <a:t>yield return 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</a:t>
            </a:r>
            <a:r>
              <a:rPr lang="en-US" sz="2400" b="1" dirty="0" smtClean="0">
                <a:solidFill>
                  <a:srgbClr val="C00000"/>
                </a:solidFill>
              </a:rPr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12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     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2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profile of</a:t>
            </a:r>
            <a:r>
              <a:rPr lang="en-US" baseline="0" dirty="0" smtClean="0"/>
              <a:t> arrays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How fast </a:t>
                </a:r>
                <a:r>
                  <a:rPr lang="en-US" dirty="0" smtClean="0"/>
                  <a:t>are basic array operations? (n=array size)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Create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(and initialize) array: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Access</a:t>
                </a:r>
                <a:r>
                  <a:rPr lang="en-US" dirty="0" smtClean="0"/>
                  <a:t> an element: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1" i="1" dirty="0">
                  <a:latin typeface="Cambria Math"/>
                </a:endParaRP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Mutate</a:t>
                </a:r>
                <a:r>
                  <a:rPr lang="en-US" dirty="0" smtClean="0"/>
                  <a:t> (modify) an element: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Find position </a:t>
                </a:r>
                <a:r>
                  <a:rPr lang="en-US" dirty="0" smtClean="0"/>
                  <a:t>of an element: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Add or remove</a:t>
                </a:r>
                <a:r>
                  <a:rPr lang="en-US" dirty="0" smtClean="0"/>
                  <a:t> element: </a:t>
                </a:r>
                <a:r>
                  <a:rPr lang="en-US" b="1" i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impossible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1348" r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0" y="2362200"/>
            <a:ext cx="2647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int</a:t>
            </a:r>
            <a:r>
              <a:rPr lang="en-US" sz="7200" dirty="0" smtClean="0"/>
              <a:t>[] a;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C00000"/>
                </a:solidFill>
              </a:rPr>
              <a:t>i++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12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     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3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C00000"/>
                </a:solidFill>
              </a:rPr>
              <a:t>i&lt;</a:t>
            </a:r>
            <a:r>
              <a:rPr lang="en-US" sz="2400" b="1" dirty="0" err="1" smtClean="0">
                <a:solidFill>
                  <a:srgbClr val="C00000"/>
                </a:solidFill>
              </a:rPr>
              <a:t>realArray.Length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6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n-US" sz="2800" b="1" smtClean="0">
                <a:solidFill>
                  <a:schemeClr val="accent3">
                    <a:lumMod val="50000"/>
                  </a:schemeClr>
                </a:solidFill>
              </a:rPr>
              <a:t>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245" y="5522893"/>
            <a:ext cx="2412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 =                     3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realArray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[i] = 6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smtClean="0">
                <a:solidFill>
                  <a:srgbClr val="C00000"/>
                </a:solidFill>
              </a:rPr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6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e =       4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foreach</a:t>
            </a:r>
            <a:r>
              <a:rPr lang="en-US" sz="2400" b="1" dirty="0" smtClean="0">
                <a:solidFill>
                  <a:srgbClr val="C00000"/>
                </a:solidFill>
              </a:rPr>
              <a:t> (object e in d)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6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a </a:t>
            </a:r>
            <a:r>
              <a:rPr lang="en-US" dirty="0" err="1" smtClean="0"/>
              <a:t>DynamicArray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 {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 err="1" smtClean="0"/>
              <a:t>DynamicArray</a:t>
            </a:r>
            <a:r>
              <a:rPr lang="en-US" sz="2400" dirty="0" smtClean="0"/>
              <a:t> d;</a:t>
            </a:r>
          </a:p>
          <a:p>
            <a:pPr marL="0" indent="0">
              <a:buNone/>
            </a:pPr>
            <a:r>
              <a:rPr lang="en-US" sz="2400" dirty="0" smtClean="0"/>
              <a:t>   … </a:t>
            </a:r>
            <a:r>
              <a:rPr lang="en-US" sz="2400" i="1" dirty="0" smtClean="0"/>
              <a:t>make d and fill it </a:t>
            </a:r>
            <a:br>
              <a:rPr lang="en-US" sz="2400" i="1" dirty="0" smtClean="0"/>
            </a:br>
            <a:r>
              <a:rPr lang="en-US" sz="2400" i="1" dirty="0" smtClean="0"/>
              <a:t>       with integers </a:t>
            </a: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sum = 0;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(object e in d)</a:t>
            </a:r>
            <a:br>
              <a:rPr lang="en-US" sz="2400" dirty="0" smtClean="0"/>
            </a:br>
            <a:r>
              <a:rPr lang="en-US" sz="2400" dirty="0" smtClean="0"/>
              <a:t>      sum += (</a:t>
            </a:r>
            <a:r>
              <a:rPr lang="en-US" sz="2400" dirty="0" err="1" smtClean="0"/>
              <a:t>int</a:t>
            </a:r>
            <a:r>
              <a:rPr lang="en-US" sz="2400" dirty="0" smtClean="0"/>
              <a:t>)e;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DynamicArray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IEnumerable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public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IEnumerator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GetEnumerator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</a:t>
            </a:r>
            <a:b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400" dirty="0" smtClean="0"/>
              <a:t>   {</a:t>
            </a:r>
            <a:br>
              <a:rPr lang="en-US" sz="2400" dirty="0" smtClean="0"/>
            </a:br>
            <a:r>
              <a:rPr lang="en-US" sz="2400" dirty="0" smtClean="0"/>
              <a:t>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i=0;          </a:t>
            </a:r>
            <a:br>
              <a:rPr lang="en-US" sz="2400" dirty="0" smtClean="0"/>
            </a:br>
            <a:r>
              <a:rPr lang="en-US" sz="2400" dirty="0" smtClean="0"/>
              <a:t>            i&lt;</a:t>
            </a:r>
            <a:r>
              <a:rPr lang="en-US" sz="2400" dirty="0" err="1" smtClean="0"/>
              <a:t>realArray.Length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    i++)</a:t>
            </a:r>
            <a:br>
              <a:rPr lang="en-US" sz="2400" dirty="0" smtClean="0"/>
            </a:br>
            <a:r>
              <a:rPr lang="en-US" sz="2400" dirty="0" smtClean="0"/>
              <a:t>         yield return </a:t>
            </a:r>
            <a:r>
              <a:rPr lang="en-US" sz="2400" dirty="0" err="1" smtClean="0"/>
              <a:t>realArray</a:t>
            </a:r>
            <a:r>
              <a:rPr lang="en-US" sz="2400" dirty="0" smtClean="0"/>
              <a:t>[i];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522893"/>
            <a:ext cx="2794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d =      { 2, 4, 6, 8 }</a:t>
            </a:r>
          </a:p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sum = 6</a:t>
            </a:r>
            <a:b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Break sequence into small objects (cells)</a:t>
            </a:r>
            <a:endParaRPr lang="en-US" dirty="0" smtClean="0"/>
          </a:p>
          <a:p>
            <a:pPr lvl="1"/>
            <a:r>
              <a:rPr lang="en-US" dirty="0" smtClean="0"/>
              <a:t>Usually one per element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Each cell </a:t>
            </a:r>
            <a:r>
              <a:rPr lang="en-US" dirty="0" smtClean="0"/>
              <a:t>stores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Value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of one element</a:t>
            </a:r>
          </a:p>
          <a:p>
            <a:pPr lvl="1"/>
            <a:r>
              <a:rPr lang="en-US" dirty="0" smtClean="0"/>
              <a:t>Pointer to </a:t>
            </a:r>
            <a:r>
              <a:rPr lang="en-US" b="1" dirty="0" smtClean="0">
                <a:solidFill>
                  <a:srgbClr val="984807"/>
                </a:solidFill>
              </a:rPr>
              <a:t>next object</a:t>
            </a:r>
          </a:p>
          <a:p>
            <a:pPr lvl="1"/>
            <a:endParaRPr lang="en-US" dirty="0"/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Keep pointers to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first</a:t>
            </a:r>
            <a:r>
              <a:rPr lang="en-US" dirty="0" smtClean="0"/>
              <a:t>, and/or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last cells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010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867400" y="48006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7162800" y="48006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</p:cNvCxnSpPr>
          <p:nvPr/>
        </p:nvCxnSpPr>
        <p:spPr>
          <a:xfrm>
            <a:off x="8458200" y="48006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2"/>
            <a:endCxn id="6" idx="0"/>
          </p:cNvCxnSpPr>
          <p:nvPr/>
        </p:nvCxnSpPr>
        <p:spPr>
          <a:xfrm>
            <a:off x="5181600" y="3429000"/>
            <a:ext cx="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59668"/>
            <a:ext cx="95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953000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38800" y="1992868"/>
            <a:ext cx="9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cell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2"/>
            <a:endCxn id="11" idx="0"/>
          </p:cNvCxnSpPr>
          <p:nvPr/>
        </p:nvCxnSpPr>
        <p:spPr>
          <a:xfrm rot="16200000" flipH="1">
            <a:off x="5372100" y="2171700"/>
            <a:ext cx="2209800" cy="2590800"/>
          </a:xfrm>
          <a:prstGeom prst="bentConnector3">
            <a:avLst>
              <a:gd name="adj1" fmla="val 137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Element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access or mutation</a:t>
                </a:r>
              </a:p>
              <a:p>
                <a:pPr lvl="1"/>
                <a:r>
                  <a:rPr lang="en-US" dirty="0" smtClean="0"/>
                  <a:t>By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element number: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 smtClean="0"/>
                  <a:t>If you already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have a pointer </a:t>
                </a:r>
                <a:r>
                  <a:rPr lang="en-US" dirty="0" smtClean="0"/>
                  <a:t>to the cell: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Element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insertion or deletion</a:t>
                </a:r>
              </a:p>
              <a:p>
                <a:pPr lvl="1"/>
                <a:r>
                  <a:rPr lang="en-US" dirty="0" smtClean="0"/>
                  <a:t>At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beginning: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element number: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262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530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010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867400" y="48006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7162800" y="48006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</p:cNvCxnSpPr>
          <p:nvPr/>
        </p:nvCxnSpPr>
        <p:spPr>
          <a:xfrm>
            <a:off x="8458200" y="48006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2"/>
            <a:endCxn id="6" idx="0"/>
          </p:cNvCxnSpPr>
          <p:nvPr/>
        </p:nvCxnSpPr>
        <p:spPr>
          <a:xfrm>
            <a:off x="5181600" y="3429000"/>
            <a:ext cx="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59668"/>
            <a:ext cx="95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953000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38800" y="1992868"/>
            <a:ext cx="9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cell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2"/>
            <a:endCxn id="11" idx="0"/>
          </p:cNvCxnSpPr>
          <p:nvPr/>
        </p:nvCxnSpPr>
        <p:spPr>
          <a:xfrm rot="16200000" flipH="1">
            <a:off x="5372100" y="2171700"/>
            <a:ext cx="2209800" cy="2590800"/>
          </a:xfrm>
          <a:prstGeom prst="bentConnector3">
            <a:avLst>
              <a:gd name="adj1" fmla="val 137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Single field</a:t>
            </a:r>
          </a:p>
          <a:p>
            <a:pPr lvl="1"/>
            <a:r>
              <a:rPr lang="en-US" dirty="0" smtClean="0"/>
              <a:t>Points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first cell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This uses a feature of C# we haven’t mentioned</a:t>
            </a:r>
            <a:endParaRPr lang="en-US" sz="1800" dirty="0"/>
          </a:p>
          <a:p>
            <a:r>
              <a:rPr lang="en-US" sz="1800" dirty="0" smtClean="0"/>
              <a:t>You can put a class inside a class</a:t>
            </a:r>
          </a:p>
          <a:p>
            <a:r>
              <a:rPr lang="en-US" sz="1800" dirty="0" smtClean="0"/>
              <a:t>And then it’s only visible to the enclosing class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: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LinkedListCell</a:t>
            </a:r>
            <a:r>
              <a:rPr lang="en-US" sz="2000" dirty="0" smtClean="0"/>
              <a:t> </a:t>
            </a:r>
            <a:r>
              <a:rPr lang="en-US" sz="2000" dirty="0"/>
              <a:t>first;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</a:p>
          <a:p>
            <a:pPr marL="0" indent="0">
              <a:buNone/>
            </a:pPr>
            <a:r>
              <a:rPr lang="en-US" sz="2000" dirty="0" smtClean="0"/>
              <a:t>    … </a:t>
            </a:r>
            <a:r>
              <a:rPr lang="en-US" sz="2000" i="1" dirty="0" smtClean="0"/>
              <a:t>other members </a:t>
            </a:r>
            <a:r>
              <a:rPr lang="en-US" sz="2000" dirty="0" smtClean="0"/>
              <a:t>…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LinkedListCell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public </a:t>
            </a:r>
            <a:r>
              <a:rPr lang="en-US" sz="2000" dirty="0"/>
              <a:t>object value;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     public </a:t>
            </a:r>
            <a:r>
              <a:rPr lang="en-US" sz="2000" dirty="0" err="1"/>
              <a:t>LinkedListCell</a:t>
            </a:r>
            <a:r>
              <a:rPr lang="en-US" sz="2000" dirty="0"/>
              <a:t> next;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7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Code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find an element </a:t>
            </a:r>
            <a:r>
              <a:rPr lang="en-US" sz="2400" dirty="0" smtClean="0"/>
              <a:t>of the list given index</a:t>
            </a:r>
          </a:p>
          <a:p>
            <a:endParaRPr lang="en-US" sz="2400" dirty="0"/>
          </a:p>
          <a:p>
            <a:r>
              <a:rPr lang="en-US" sz="2400" dirty="0" smtClean="0"/>
              <a:t>Property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this[index] </a:t>
            </a:r>
          </a:p>
          <a:p>
            <a:pPr lvl="1"/>
            <a:r>
              <a:rPr lang="en-US" sz="2000" dirty="0" smtClean="0"/>
              <a:t>Overloads the [ ] operator so that you can say, e.g.:</a:t>
            </a:r>
          </a:p>
          <a:p>
            <a:pPr marL="457200" lvl="1" indent="0">
              <a:buNone/>
            </a:pPr>
            <a:r>
              <a:rPr lang="en-US" dirty="0" smtClean="0"/>
              <a:t>	list[7] = list[8];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object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this[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index]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get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LinkedListCell</a:t>
            </a:r>
            <a:r>
              <a:rPr lang="en-US" dirty="0"/>
              <a:t> c = first;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i = 0; i &lt; index; i++)</a:t>
            </a:r>
          </a:p>
          <a:p>
            <a:pPr marL="0" indent="0">
              <a:buNone/>
            </a:pPr>
            <a:r>
              <a:rPr lang="en-US" dirty="0"/>
              <a:t>            c = </a:t>
            </a:r>
            <a:r>
              <a:rPr lang="en-US" dirty="0" err="1"/>
              <a:t>c.next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c.value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set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LinkedListCell</a:t>
            </a:r>
            <a:r>
              <a:rPr lang="en-US" dirty="0"/>
              <a:t> c = first;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i = 0; i &lt; index; i++)</a:t>
            </a:r>
          </a:p>
          <a:p>
            <a:pPr marL="0" indent="0">
              <a:buNone/>
            </a:pPr>
            <a:r>
              <a:rPr lang="en-US" dirty="0"/>
              <a:t>            c = </a:t>
            </a:r>
            <a:r>
              <a:rPr lang="en-US" dirty="0" err="1"/>
              <a:t>c.next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c.value</a:t>
            </a:r>
            <a:r>
              <a:rPr lang="en-US" dirty="0"/>
              <a:t> = value;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1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 element 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beginning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is easy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Note: </a:t>
            </a:r>
            <a:r>
              <a:rPr lang="en-US" sz="2000" dirty="0" smtClean="0"/>
              <a:t>This uses another fancy C# feature:</a:t>
            </a:r>
          </a:p>
          <a:p>
            <a:r>
              <a:rPr lang="en-US" sz="2000" dirty="0" smtClean="0"/>
              <a:t>Putting values of fields in constructor call</a:t>
            </a:r>
          </a:p>
          <a:p>
            <a:r>
              <a:rPr lang="en-US" sz="2000" dirty="0" smtClean="0"/>
              <a:t>Wrapped in curly braces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b="1" dirty="0" err="1" smtClean="0">
                <a:solidFill>
                  <a:srgbClr val="984807"/>
                </a:solidFill>
              </a:rPr>
              <a:t>InsertBeginning</a:t>
            </a:r>
            <a:r>
              <a:rPr lang="en-US" sz="2000" dirty="0" smtClean="0"/>
              <a:t>(object value)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 first = new </a:t>
            </a:r>
            <a:r>
              <a:rPr lang="en-US" sz="2000" dirty="0" err="1" smtClean="0"/>
              <a:t>LinkedListCell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              { </a:t>
            </a:r>
            <a:br>
              <a:rPr lang="en-US" sz="2000" dirty="0" smtClean="0"/>
            </a:br>
            <a:r>
              <a:rPr lang="en-US" sz="2000" dirty="0" smtClean="0"/>
              <a:t>                 value = value,</a:t>
            </a:r>
            <a:br>
              <a:rPr lang="en-US" sz="2000" dirty="0" smtClean="0"/>
            </a:br>
            <a:r>
              <a:rPr lang="en-US" sz="2000" dirty="0" smtClean="0"/>
              <a:t>                 next = first</a:t>
            </a:r>
            <a:br>
              <a:rPr lang="en-US" sz="2000" dirty="0" smtClean="0"/>
            </a:br>
            <a:r>
              <a:rPr lang="en-US" sz="2000" dirty="0" smtClean="0"/>
              <a:t>              };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9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Dynamic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362199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If we want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or remove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elements</a:t>
            </a:r>
            <a:r>
              <a:rPr lang="en-US" dirty="0" smtClean="0"/>
              <a:t>, we have to be fancier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>
                <a:solidFill>
                  <a:srgbClr val="984807"/>
                </a:solidFill>
              </a:rPr>
              <a:t>Indirection</a:t>
            </a:r>
          </a:p>
          <a:p>
            <a:pPr lvl="1"/>
            <a:r>
              <a:rPr lang="en-US" dirty="0" smtClean="0"/>
              <a:t>Store data in a normal array</a:t>
            </a:r>
          </a:p>
          <a:p>
            <a:pPr lvl="1"/>
            <a:r>
              <a:rPr lang="en-US" dirty="0" smtClean="0"/>
              <a:t>Represent sequence object as a pointer to the array</a:t>
            </a:r>
          </a:p>
          <a:p>
            <a:pPr lvl="1"/>
            <a:r>
              <a:rPr lang="en-US" dirty="0" smtClean="0"/>
              <a:t>Replace it with a whole new array when you need to change size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b="1" dirty="0" smtClean="0">
                <a:solidFill>
                  <a:srgbClr val="984807"/>
                </a:solidFill>
              </a:rPr>
              <a:t>Chained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Break structure into chunks</a:t>
            </a:r>
          </a:p>
          <a:p>
            <a:pPr lvl="1"/>
            <a:r>
              <a:rPr lang="en-US" dirty="0" smtClean="0"/>
              <a:t>Each chunk points to next chunk</a:t>
            </a:r>
          </a:p>
          <a:p>
            <a:pPr lvl="1"/>
            <a:r>
              <a:rPr lang="en-US" dirty="0" smtClean="0"/>
              <a:t>Resize by adding or removing chunks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Linked lists</a:t>
            </a:r>
          </a:p>
          <a:p>
            <a:pPr lvl="2"/>
            <a:r>
              <a:rPr lang="en-US" dirty="0" smtClean="0"/>
              <a:t>Files on disk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449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900" y="449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1150" y="449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449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33650" y="449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9900" y="449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8550" y="449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4800" y="449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20142265">
            <a:off x="3409951" y="4040989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applications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manipulate list cells directly</a:t>
            </a:r>
          </a:p>
          <a:p>
            <a:endParaRPr lang="en-US" dirty="0" smtClean="0"/>
          </a:p>
          <a:p>
            <a:r>
              <a:rPr lang="en-US" dirty="0" smtClean="0"/>
              <a:t>If you’ve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already found a cell</a:t>
            </a:r>
            <a:r>
              <a:rPr lang="en-US" dirty="0" smtClean="0"/>
              <a:t>, it’s easy to insert a new cell after 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b="1" dirty="0" err="1" smtClean="0">
                <a:solidFill>
                  <a:srgbClr val="984807"/>
                </a:solidFill>
              </a:rPr>
              <a:t>InsertAfter</a:t>
            </a:r>
            <a:r>
              <a:rPr lang="en-US" sz="2000" dirty="0" smtClean="0"/>
              <a:t>(</a:t>
            </a:r>
            <a:r>
              <a:rPr lang="en-US" sz="2000" dirty="0" err="1" smtClean="0"/>
              <a:t>LinkedListCell</a:t>
            </a:r>
            <a:r>
              <a:rPr lang="en-US" sz="2000" dirty="0" smtClean="0"/>
              <a:t> c,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object value)</a:t>
            </a:r>
            <a:br>
              <a:rPr lang="en-US" sz="2000" dirty="0" smtClean="0"/>
            </a:b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c.next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err="1"/>
              <a:t>LinkedListCell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smtClean="0"/>
              <a:t>                      { </a:t>
            </a:r>
            <a:r>
              <a:rPr lang="en-US" sz="2000" dirty="0"/>
              <a:t>value = value,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smtClean="0"/>
              <a:t>                        next </a:t>
            </a:r>
            <a:r>
              <a:rPr lang="en-US" sz="2000" dirty="0"/>
              <a:t>= </a:t>
            </a:r>
            <a:r>
              <a:rPr lang="en-US" sz="2000" dirty="0" err="1" smtClean="0"/>
              <a:t>c.next</a:t>
            </a:r>
            <a:r>
              <a:rPr lang="en-US" sz="2000" dirty="0" smtClean="0"/>
              <a:t> };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02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Unfortunately, it’s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hard to insert a cell before</a:t>
            </a:r>
            <a:r>
              <a:rPr lang="en-US" b="1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Because you need to update the next pointer of the </a:t>
            </a:r>
            <a:r>
              <a:rPr lang="en-US" b="1" dirty="0" smtClean="0">
                <a:solidFill>
                  <a:srgbClr val="984807"/>
                </a:solidFill>
              </a:rPr>
              <a:t>previous cell</a:t>
            </a:r>
          </a:p>
          <a:p>
            <a:pPr lvl="1"/>
            <a:r>
              <a:rPr lang="en-US" dirty="0" smtClean="0"/>
              <a:t>And you don’t know what that cell 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b="1" dirty="0" err="1" smtClean="0">
                <a:solidFill>
                  <a:srgbClr val="984807"/>
                </a:solidFill>
              </a:rPr>
              <a:t>InsertAfter</a:t>
            </a:r>
            <a:r>
              <a:rPr lang="en-US" sz="2000" dirty="0" smtClean="0"/>
              <a:t>(</a:t>
            </a:r>
            <a:r>
              <a:rPr lang="en-US" sz="2000" dirty="0" err="1" smtClean="0"/>
              <a:t>LinkedListCell</a:t>
            </a:r>
            <a:r>
              <a:rPr lang="en-US" sz="2000" dirty="0" smtClean="0"/>
              <a:t> c,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object value)</a:t>
            </a:r>
            <a:br>
              <a:rPr lang="en-US" sz="2000" dirty="0" smtClean="0"/>
            </a:b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c.next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err="1"/>
              <a:t>LinkedListCell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smtClean="0"/>
              <a:t>                      </a:t>
            </a:r>
            <a:r>
              <a:rPr lang="en-US" sz="2000" dirty="0"/>
              <a:t>{ value = value,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smtClean="0"/>
              <a:t>                        </a:t>
            </a:r>
            <a:r>
              <a:rPr lang="en-US" sz="2000" dirty="0"/>
              <a:t>next = </a:t>
            </a:r>
            <a:r>
              <a:rPr lang="en-US" sz="2000" dirty="0" err="1" smtClean="0"/>
              <a:t>c.next</a:t>
            </a:r>
            <a:r>
              <a:rPr lang="en-US" sz="2000" dirty="0" smtClean="0"/>
              <a:t> };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55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general element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ugly</a:t>
            </a:r>
            <a:endParaRPr lang="en-US" dirty="0"/>
          </a:p>
          <a:p>
            <a:pPr lvl="1"/>
            <a:r>
              <a:rPr lang="en-US" dirty="0" smtClean="0"/>
              <a:t>Special-case </a:t>
            </a:r>
            <a:r>
              <a:rPr lang="en-US" b="1" dirty="0" smtClean="0">
                <a:solidFill>
                  <a:srgbClr val="984807"/>
                </a:solidFill>
              </a:rPr>
              <a:t>insertion at beginning</a:t>
            </a:r>
          </a:p>
          <a:p>
            <a:pPr lvl="1"/>
            <a:r>
              <a:rPr lang="en-US" dirty="0" smtClean="0"/>
              <a:t>Otherwise search for element </a:t>
            </a:r>
            <a:r>
              <a:rPr lang="en-US" b="1" dirty="0" smtClean="0">
                <a:solidFill>
                  <a:srgbClr val="984807"/>
                </a:solidFill>
              </a:rPr>
              <a:t>before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the place we’re inserting</a:t>
            </a:r>
          </a:p>
          <a:p>
            <a:pPr lvl="1"/>
            <a:r>
              <a:rPr lang="en-US" dirty="0" smtClean="0"/>
              <a:t>Insert after that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b="1" dirty="0" smtClean="0">
                <a:solidFill>
                  <a:srgbClr val="984807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position, object value)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if (position == 0)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InsertBeginning</a:t>
            </a:r>
            <a:r>
              <a:rPr lang="en-US" sz="2000" dirty="0" smtClean="0"/>
              <a:t>(value);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else {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LinkedListCell</a:t>
            </a:r>
            <a:r>
              <a:rPr lang="en-US" sz="2000" dirty="0" smtClean="0"/>
              <a:t> </a:t>
            </a:r>
            <a:r>
              <a:rPr lang="en-US" sz="2000" dirty="0"/>
              <a:t>c = first;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   for 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i = 0; i &lt; </a:t>
            </a:r>
            <a:r>
              <a:rPr lang="en-US" sz="2000" dirty="0" smtClean="0"/>
              <a:t>position-1; </a:t>
            </a:r>
            <a:r>
              <a:rPr lang="en-US" sz="2000" dirty="0"/>
              <a:t>i++)</a:t>
            </a:r>
          </a:p>
          <a:p>
            <a:pPr marL="0" indent="0">
              <a:buNone/>
            </a:pPr>
            <a:r>
              <a:rPr lang="en-US" sz="2000" dirty="0" smtClean="0"/>
              <a:t>         </a:t>
            </a:r>
            <a:r>
              <a:rPr lang="en-US" sz="2000" dirty="0"/>
              <a:t>c = </a:t>
            </a:r>
            <a:r>
              <a:rPr lang="en-US" sz="2000" dirty="0" err="1"/>
              <a:t>c.next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InsertAfter</a:t>
            </a:r>
            <a:r>
              <a:rPr lang="en-US" sz="2000" dirty="0" smtClean="0"/>
              <a:t>(c);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57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for </a:t>
            </a:r>
            <a:r>
              <a:rPr lang="en-US" dirty="0" err="1" smtClean="0"/>
              <a:t>LinkedLists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public </a:t>
            </a:r>
            <a:r>
              <a:rPr lang="en-US" sz="2800" dirty="0" err="1" smtClean="0"/>
              <a:t>IEnumerator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GetEnumerator</a:t>
            </a:r>
            <a:r>
              <a:rPr lang="en-US" sz="2800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LinkedListCell</a:t>
            </a:r>
            <a:r>
              <a:rPr lang="en-US" dirty="0" smtClean="0"/>
              <a:t> c = first;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(c != null) {</a:t>
            </a:r>
            <a:br>
              <a:rPr lang="en-US" dirty="0" smtClean="0"/>
            </a:br>
            <a:r>
              <a:rPr lang="en-US" dirty="0" smtClean="0"/>
              <a:t>      yield return </a:t>
            </a:r>
            <a:r>
              <a:rPr lang="en-US" dirty="0" err="1" smtClean="0"/>
              <a:t>c.value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c = </a:t>
            </a:r>
            <a:r>
              <a:rPr lang="en-US" dirty="0" err="1" smtClean="0"/>
              <a:t>c.next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Linked lists make it easy to find the cell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after </a:t>
            </a:r>
            <a:r>
              <a:rPr lang="en-US" dirty="0" smtClean="0"/>
              <a:t>a given cell but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 before</a:t>
            </a:r>
          </a:p>
          <a:p>
            <a:endParaRPr lang="en-US" dirty="0" smtClean="0"/>
          </a:p>
          <a:p>
            <a:r>
              <a:rPr lang="en-US" dirty="0" smtClean="0"/>
              <a:t>By adding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second</a:t>
            </a:r>
            <a:r>
              <a:rPr lang="en-US" b="1" dirty="0" smtClean="0">
                <a:solidFill>
                  <a:srgbClr val="984807"/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pointer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to the cell that points to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previous cell</a:t>
            </a:r>
            <a:r>
              <a:rPr lang="en-US" dirty="0" smtClean="0"/>
              <a:t>, we can make it easy to</a:t>
            </a:r>
          </a:p>
          <a:p>
            <a:pPr lvl="1"/>
            <a:r>
              <a:rPr lang="en-US" dirty="0" smtClean="0"/>
              <a:t>Move </a:t>
            </a:r>
            <a:r>
              <a:rPr lang="en-US" b="1" dirty="0" smtClean="0">
                <a:solidFill>
                  <a:srgbClr val="984807"/>
                </a:solidFill>
              </a:rPr>
              <a:t>forward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984807"/>
                </a:solidFill>
              </a:rPr>
              <a:t>backward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Insert elements before </a:t>
            </a:r>
            <a:r>
              <a:rPr lang="en-US" dirty="0" smtClean="0"/>
              <a:t>a given cell (not just after)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2667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667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2667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667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800" y="2667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1000" y="2667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7400" y="2819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62800" y="2819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458200" y="2819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2800" y="29718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7400" y="29718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29718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Doubly-linked list insertion</a:t>
            </a:r>
            <a:br>
              <a:rPr lang="en-US" dirty="0" smtClean="0"/>
            </a:br>
            <a:r>
              <a:rPr lang="en-US" sz="2700" dirty="0" smtClean="0"/>
              <a:t>(note: this is a popular interview question)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DLLCell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object value;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DLLCell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DLLCell</a:t>
            </a:r>
            <a:r>
              <a:rPr lang="en-US" dirty="0"/>
              <a:t> next;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InsertBefore</a:t>
            </a:r>
            <a:r>
              <a:rPr lang="en-US" dirty="0" smtClean="0"/>
              <a:t>(</a:t>
            </a:r>
            <a:r>
              <a:rPr lang="en-US" dirty="0" err="1" smtClean="0"/>
              <a:t>DLLCell</a:t>
            </a:r>
            <a:r>
              <a:rPr lang="en-US" dirty="0" smtClean="0"/>
              <a:t> c,  object </a:t>
            </a:r>
            <a:r>
              <a:rPr lang="en-US" dirty="0" err="1" smtClean="0"/>
              <a:t>newValue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InsertBetween</a:t>
            </a:r>
            <a:r>
              <a:rPr lang="en-US" dirty="0" smtClean="0"/>
              <a:t>(</a:t>
            </a:r>
            <a:r>
              <a:rPr lang="en-US" dirty="0" err="1" smtClean="0"/>
              <a:t>c.prev</a:t>
            </a:r>
            <a:r>
              <a:rPr lang="en-US" dirty="0" smtClean="0"/>
              <a:t>, c, </a:t>
            </a:r>
            <a:r>
              <a:rPr lang="en-US" dirty="0" err="1" smtClean="0"/>
              <a:t>newValue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InsertAfter</a:t>
            </a:r>
            <a:r>
              <a:rPr lang="en-US" dirty="0" smtClean="0"/>
              <a:t>(</a:t>
            </a:r>
            <a:r>
              <a:rPr lang="en-US" dirty="0" err="1" smtClean="0"/>
              <a:t>DLLCell</a:t>
            </a:r>
            <a:r>
              <a:rPr lang="en-US" dirty="0" smtClean="0"/>
              <a:t> c, object </a:t>
            </a:r>
            <a:r>
              <a:rPr lang="en-US" dirty="0" err="1" smtClean="0"/>
              <a:t>newValue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InsertBetween</a:t>
            </a:r>
            <a:r>
              <a:rPr lang="en-US" dirty="0" smtClean="0"/>
              <a:t>(c, </a:t>
            </a:r>
            <a:r>
              <a:rPr lang="en-US" dirty="0" err="1" smtClean="0"/>
              <a:t>c.next</a:t>
            </a:r>
            <a:r>
              <a:rPr lang="en-US" dirty="0" smtClean="0"/>
              <a:t>, </a:t>
            </a:r>
            <a:r>
              <a:rPr lang="en-US" dirty="0" err="1" smtClean="0"/>
              <a:t>newValue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1148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InsertBetween</a:t>
            </a:r>
            <a:r>
              <a:rPr lang="en-US" dirty="0"/>
              <a:t>(</a:t>
            </a:r>
            <a:r>
              <a:rPr lang="en-US" dirty="0" err="1"/>
              <a:t>DLLCell</a:t>
            </a:r>
            <a:r>
              <a:rPr lang="en-US" dirty="0"/>
              <a:t> before,</a:t>
            </a:r>
            <a:br>
              <a:rPr lang="en-US" dirty="0"/>
            </a:br>
            <a:r>
              <a:rPr lang="en-US" dirty="0"/>
              <a:t>                           </a:t>
            </a:r>
            <a:r>
              <a:rPr lang="en-US" dirty="0" smtClean="0"/>
              <a:t>       </a:t>
            </a:r>
            <a:r>
              <a:rPr lang="en-US" dirty="0" err="1"/>
              <a:t>DLLCell</a:t>
            </a:r>
            <a:r>
              <a:rPr lang="en-US" dirty="0"/>
              <a:t> after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         object </a:t>
            </a:r>
            <a:r>
              <a:rPr lang="en-US" dirty="0" err="1"/>
              <a:t>newValue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DLLCell</a:t>
            </a:r>
            <a:r>
              <a:rPr lang="en-US" dirty="0"/>
              <a:t> </a:t>
            </a:r>
            <a:r>
              <a:rPr lang="en-US" dirty="0" err="1"/>
              <a:t>newCell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DLLCell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                     </a:t>
            </a:r>
            <a:r>
              <a:rPr lang="en-US" dirty="0" smtClean="0"/>
              <a:t>            </a:t>
            </a:r>
            <a:r>
              <a:rPr lang="en-US" dirty="0"/>
              <a:t>{ value = </a:t>
            </a:r>
            <a:r>
              <a:rPr lang="en-US" dirty="0" err="1" smtClean="0"/>
              <a:t>newValue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/>
              <a:t>= before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                  next </a:t>
            </a:r>
            <a:r>
              <a:rPr lang="en-US" dirty="0"/>
              <a:t>= after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before.next</a:t>
            </a:r>
            <a:r>
              <a:rPr lang="en-US" dirty="0"/>
              <a:t> = </a:t>
            </a:r>
            <a:r>
              <a:rPr lang="en-US" dirty="0" err="1"/>
              <a:t>after.prev</a:t>
            </a:r>
            <a:r>
              <a:rPr lang="en-US" dirty="0"/>
              <a:t> = </a:t>
            </a:r>
            <a:r>
              <a:rPr lang="en-US" dirty="0" err="1"/>
              <a:t>newCell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Element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access or mutation</a:t>
                </a:r>
              </a:p>
              <a:p>
                <a:pPr lvl="1"/>
                <a:r>
                  <a:rPr lang="en-US" dirty="0"/>
                  <a:t>By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element number: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If you already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have a pointer to the cell: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Element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insertion or deletion</a:t>
                </a:r>
              </a:p>
              <a:p>
                <a:pPr lvl="1"/>
                <a:r>
                  <a:rPr lang="en-US" dirty="0"/>
                  <a:t>At beginning, end, or any other cell you already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have a pointer to: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By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element number: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961" t="-1887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530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8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1000" y="4572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7400" y="4724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62800" y="4724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458200" y="4724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530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2"/>
            <a:endCxn id="6" idx="0"/>
          </p:cNvCxnSpPr>
          <p:nvPr/>
        </p:nvCxnSpPr>
        <p:spPr>
          <a:xfrm>
            <a:off x="5181600" y="3429000"/>
            <a:ext cx="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8800" y="3059668"/>
            <a:ext cx="95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cell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53000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8800" y="1992868"/>
            <a:ext cx="9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cell</a:t>
            </a:r>
            <a:endParaRPr lang="en-US" dirty="0"/>
          </a:p>
        </p:txBody>
      </p:sp>
      <p:cxnSp>
        <p:nvCxnSpPr>
          <p:cNvPr id="20" name="Elbow Connector 19"/>
          <p:cNvCxnSpPr>
            <a:stCxn id="18" idx="2"/>
            <a:endCxn id="10" idx="0"/>
          </p:cNvCxnSpPr>
          <p:nvPr/>
        </p:nvCxnSpPr>
        <p:spPr>
          <a:xfrm rot="16200000" flipH="1">
            <a:off x="5372100" y="2171700"/>
            <a:ext cx="2209800" cy="2590800"/>
          </a:xfrm>
          <a:prstGeom prst="bentConnector3">
            <a:avLst>
              <a:gd name="adj1" fmla="val 137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2800" y="48768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7400" y="48768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48768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list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and C# provide two built-in interfaces for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List abstract data type</a:t>
            </a:r>
            <a:endParaRPr lang="en-US" b="1" dirty="0">
              <a:solidFill>
                <a:srgbClr val="984807"/>
              </a:solidFill>
            </a:endParaRPr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IList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list of </a:t>
            </a:r>
            <a:r>
              <a:rPr lang="en-US" b="1" dirty="0" smtClean="0">
                <a:solidFill>
                  <a:srgbClr val="984807"/>
                </a:solidFill>
              </a:rPr>
              <a:t>arbitrary objects</a:t>
            </a:r>
          </a:p>
          <a:p>
            <a:pPr lvl="1"/>
            <a:r>
              <a:rPr lang="en-US" dirty="0" smtClean="0"/>
              <a:t>i.e. can contain any kind of data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IList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&lt;T&gt;</a:t>
            </a:r>
            <a:r>
              <a:rPr lang="en-US" dirty="0" smtClean="0"/>
              <a:t> is an </a:t>
            </a:r>
            <a:r>
              <a:rPr lang="en-US" dirty="0" err="1" smtClean="0"/>
              <a:t>IList</a:t>
            </a:r>
            <a:r>
              <a:rPr lang="en-US" dirty="0" smtClean="0"/>
              <a:t> specialized only contain </a:t>
            </a:r>
            <a:r>
              <a:rPr lang="en-US" b="1" dirty="0" smtClean="0">
                <a:solidFill>
                  <a:srgbClr val="984807"/>
                </a:solidFill>
              </a:rPr>
              <a:t>data of type T</a:t>
            </a:r>
            <a:endParaRPr lang="en-US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IList</a:t>
            </a:r>
            <a:r>
              <a:rPr lang="en-US" dirty="0" smtClean="0"/>
              <a:t> interface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84807"/>
                </a:solidFill>
              </a:rPr>
              <a:t>Add</a:t>
            </a:r>
            <a:r>
              <a:rPr lang="en-US" b="1" dirty="0" smtClean="0"/>
              <a:t>(object </a:t>
            </a:r>
            <a:r>
              <a:rPr lang="en-US" b="1" dirty="0" err="1" smtClean="0"/>
              <a:t>newValue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Adds </a:t>
            </a:r>
            <a:r>
              <a:rPr lang="en-US" dirty="0"/>
              <a:t>an item to the </a:t>
            </a:r>
            <a:r>
              <a:rPr lang="en-US" dirty="0" err="1"/>
              <a:t>IList</a:t>
            </a:r>
            <a:r>
              <a:rPr lang="en-US" dirty="0" smtClean="0"/>
              <a:t>.  Returns the position where it was added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void </a:t>
            </a:r>
            <a:r>
              <a:rPr lang="en-US" b="1" dirty="0" smtClean="0">
                <a:solidFill>
                  <a:srgbClr val="984807"/>
                </a:solidFill>
              </a:rPr>
              <a:t>Clear</a:t>
            </a:r>
            <a:r>
              <a:rPr lang="en-US" b="1" dirty="0" smtClean="0"/>
              <a:t>()</a:t>
            </a:r>
            <a:br>
              <a:rPr lang="en-US" b="1" dirty="0" smtClean="0"/>
            </a:br>
            <a:r>
              <a:rPr lang="en-US" dirty="0" smtClean="0"/>
              <a:t>Removes </a:t>
            </a:r>
            <a:r>
              <a:rPr lang="en-US" dirty="0"/>
              <a:t>all items from the </a:t>
            </a:r>
            <a:r>
              <a:rPr lang="en-US" dirty="0" err="1"/>
              <a:t>IList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84807"/>
                </a:solidFill>
              </a:rPr>
              <a:t>Contains</a:t>
            </a:r>
            <a:r>
              <a:rPr lang="en-US" b="1" dirty="0" smtClean="0"/>
              <a:t>(object value)</a:t>
            </a:r>
            <a:br>
              <a:rPr lang="en-US" b="1" dirty="0" smtClean="0"/>
            </a:br>
            <a:r>
              <a:rPr lang="en-US" dirty="0" smtClean="0"/>
              <a:t>Determines </a:t>
            </a:r>
            <a:r>
              <a:rPr lang="en-US" dirty="0"/>
              <a:t>whether the </a:t>
            </a:r>
            <a:r>
              <a:rPr lang="en-US" dirty="0" err="1"/>
              <a:t>IList</a:t>
            </a:r>
            <a:r>
              <a:rPr lang="en-US" dirty="0"/>
              <a:t> contains a specific value.</a:t>
            </a:r>
          </a:p>
          <a:p>
            <a:endParaRPr lang="en-US" dirty="0" smtClean="0"/>
          </a:p>
          <a:p>
            <a:r>
              <a:rPr lang="en-US" b="1" dirty="0" smtClean="0"/>
              <a:t>void </a:t>
            </a:r>
            <a:r>
              <a:rPr lang="en-US" b="1" dirty="0" err="1" smtClean="0">
                <a:solidFill>
                  <a:srgbClr val="984807"/>
                </a:solidFill>
              </a:rPr>
              <a:t>CopyTo</a:t>
            </a:r>
            <a:r>
              <a:rPr lang="en-US" b="1" dirty="0" smtClean="0"/>
              <a:t>(object[] array,</a:t>
            </a:r>
            <a:br>
              <a:rPr lang="en-US" b="1" dirty="0" smtClean="0"/>
            </a:br>
            <a:r>
              <a:rPr lang="en-US" b="1" dirty="0" smtClean="0"/>
              <a:t>           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position)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Copies </a:t>
            </a:r>
            <a:r>
              <a:rPr lang="en-US" dirty="0"/>
              <a:t>the elements of the </a:t>
            </a:r>
            <a:r>
              <a:rPr lang="en-US" dirty="0" err="1" smtClean="0"/>
              <a:t>IList</a:t>
            </a:r>
            <a:r>
              <a:rPr lang="en-US" dirty="0" smtClean="0"/>
              <a:t> </a:t>
            </a:r>
            <a:r>
              <a:rPr lang="en-US" dirty="0"/>
              <a:t>to an </a:t>
            </a:r>
            <a:r>
              <a:rPr lang="en-US" dirty="0" smtClean="0"/>
              <a:t>array</a:t>
            </a:r>
            <a:r>
              <a:rPr lang="en-US" dirty="0"/>
              <a:t>, starting at a particular </a:t>
            </a:r>
            <a:r>
              <a:rPr lang="en-US" dirty="0" smtClean="0"/>
              <a:t>position in the destination array</a:t>
            </a:r>
          </a:p>
          <a:p>
            <a:endParaRPr lang="en-US" dirty="0"/>
          </a:p>
          <a:p>
            <a:r>
              <a:rPr lang="en-US" b="1" dirty="0" err="1"/>
              <a:t>IEnumerator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984807"/>
                </a:solidFill>
              </a:rPr>
              <a:t>GetEnumerator</a:t>
            </a:r>
            <a:r>
              <a:rPr lang="en-US" b="1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an enumerator that iterates through a collection.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>
                <a:solidFill>
                  <a:srgbClr val="984807"/>
                </a:solidFill>
              </a:rPr>
              <a:t>IndexOf</a:t>
            </a:r>
            <a:r>
              <a:rPr lang="en-US" b="1" dirty="0"/>
              <a:t>(object value)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Determines the index of a specific item in the </a:t>
            </a:r>
            <a:r>
              <a:rPr lang="en-US" dirty="0" err="1"/>
              <a:t>IList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void </a:t>
            </a:r>
            <a:r>
              <a:rPr lang="en-US" b="1" dirty="0">
                <a:solidFill>
                  <a:srgbClr val="984807"/>
                </a:solidFill>
              </a:rPr>
              <a:t>Insert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position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                   </a:t>
            </a:r>
            <a:r>
              <a:rPr lang="en-US" b="1" dirty="0"/>
              <a:t>object </a:t>
            </a:r>
            <a:r>
              <a:rPr lang="en-US" b="1" dirty="0" err="1"/>
              <a:t>newValue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Inserts an item to the </a:t>
            </a:r>
            <a:r>
              <a:rPr lang="en-US" dirty="0" err="1"/>
              <a:t>IList</a:t>
            </a:r>
            <a:r>
              <a:rPr lang="en-US" dirty="0"/>
              <a:t> at the specified position.</a:t>
            </a:r>
          </a:p>
          <a:p>
            <a:endParaRPr lang="en-US" dirty="0" smtClean="0"/>
          </a:p>
          <a:p>
            <a:r>
              <a:rPr lang="en-US" b="1" dirty="0" smtClean="0"/>
              <a:t>void </a:t>
            </a:r>
            <a:r>
              <a:rPr lang="en-US" b="1" dirty="0">
                <a:solidFill>
                  <a:srgbClr val="984807"/>
                </a:solidFill>
              </a:rPr>
              <a:t>Remove</a:t>
            </a:r>
            <a:r>
              <a:rPr lang="en-US" b="1" dirty="0"/>
              <a:t>(object value)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Removes the first occurrence of a specific object from the </a:t>
            </a:r>
            <a:r>
              <a:rPr lang="en-US" dirty="0" err="1"/>
              <a:t>IList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void </a:t>
            </a:r>
            <a:r>
              <a:rPr lang="en-US" b="1" dirty="0" err="1">
                <a:solidFill>
                  <a:srgbClr val="984807"/>
                </a:solidFill>
              </a:rPr>
              <a:t>RemoveAt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position)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Removes the </a:t>
            </a:r>
            <a:r>
              <a:rPr lang="en-US" dirty="0" err="1"/>
              <a:t>IList</a:t>
            </a:r>
            <a:r>
              <a:rPr lang="en-US" dirty="0"/>
              <a:t> item at the specified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IList</a:t>
            </a:r>
            <a:r>
              <a:rPr lang="en-US" dirty="0" smtClean="0"/>
              <a:t> interface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84807"/>
                </a:solidFill>
              </a:rPr>
              <a:t>Count</a:t>
            </a:r>
            <a:r>
              <a:rPr lang="en-US" b="1" dirty="0" smtClean="0"/>
              <a:t> { get;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Returns the number</a:t>
            </a:r>
            <a:br>
              <a:rPr lang="en-US" dirty="0" smtClean="0"/>
            </a:br>
            <a:r>
              <a:rPr lang="en-US" dirty="0" smtClean="0"/>
              <a:t>of items in the list</a:t>
            </a:r>
          </a:p>
          <a:p>
            <a:endParaRPr lang="en-US" dirty="0"/>
          </a:p>
          <a:p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984807"/>
                </a:solidFill>
              </a:rPr>
              <a:t>IsFixedSize</a:t>
            </a:r>
            <a:r>
              <a:rPr lang="en-US" b="1" dirty="0" smtClean="0">
                <a:solidFill>
                  <a:srgbClr val="984807"/>
                </a:solidFill>
              </a:rPr>
              <a:t> </a:t>
            </a: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b="1" dirty="0" smtClean="0"/>
              <a:t>         { get;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Tells whether elements can be added and deleted from the list.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 </a:t>
            </a:r>
            <a:r>
              <a:rPr lang="en-US" b="1" dirty="0" smtClean="0">
                <a:solidFill>
                  <a:srgbClr val="984807"/>
                </a:solidFill>
              </a:rPr>
              <a:t>this[</a:t>
            </a:r>
            <a:r>
              <a:rPr lang="en-US" sz="2400" b="1" dirty="0" err="1" smtClean="0">
                <a:solidFill>
                  <a:srgbClr val="984807"/>
                </a:solidFill>
              </a:rPr>
              <a:t>int</a:t>
            </a:r>
            <a:r>
              <a:rPr lang="en-US" sz="2400" b="1" dirty="0" smtClean="0">
                <a:solidFill>
                  <a:srgbClr val="984807"/>
                </a:solidFill>
              </a:rPr>
              <a:t> index</a:t>
            </a:r>
            <a:r>
              <a:rPr lang="en-US" b="1" dirty="0" smtClean="0">
                <a:solidFill>
                  <a:srgbClr val="984807"/>
                </a:solidFill>
              </a:rPr>
              <a:t>]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{ get; set;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Overloads the [ ]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container classes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Called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dynamic sets</a:t>
            </a:r>
            <a:r>
              <a:rPr lang="en-US" dirty="0" smtClean="0"/>
              <a:t>” in CLR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Store</a:t>
            </a:r>
            <a:r>
              <a:rPr lang="en-US" baseline="0" dirty="0" smtClean="0"/>
              <a:t> a collection of </a:t>
            </a:r>
            <a:r>
              <a:rPr lang="en-US" b="1" baseline="0" dirty="0" smtClean="0">
                <a:solidFill>
                  <a:schemeClr val="accent6">
                    <a:lumMod val="75000"/>
                  </a:schemeClr>
                </a:solidFill>
              </a:rPr>
              <a:t>objects associated with “keys” </a:t>
            </a:r>
            <a:r>
              <a:rPr lang="en-US" baseline="0" dirty="0" smtClean="0"/>
              <a:t>used to access them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smtClean="0">
                <a:solidFill>
                  <a:srgbClr val="984807"/>
                </a:solidFill>
              </a:rPr>
              <a:t>arrays</a:t>
            </a:r>
            <a:r>
              <a:rPr lang="en-US" dirty="0" smtClean="0"/>
              <a:t>, the keys are </a:t>
            </a:r>
            <a:r>
              <a:rPr lang="en-US" b="1" dirty="0" smtClean="0">
                <a:solidFill>
                  <a:srgbClr val="984807"/>
                </a:solidFill>
              </a:rPr>
              <a:t>indices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into the array</a:t>
            </a:r>
          </a:p>
          <a:p>
            <a:pPr lvl="1"/>
            <a:r>
              <a:rPr lang="en-US" baseline="0" dirty="0" smtClean="0"/>
              <a:t>For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984807"/>
                </a:solidFill>
              </a:rPr>
              <a:t>dictionaries</a:t>
            </a:r>
            <a:r>
              <a:rPr lang="en-US" dirty="0" smtClean="0"/>
              <a:t>”, the keys can be </a:t>
            </a:r>
            <a:r>
              <a:rPr lang="en-US" b="1" dirty="0" smtClean="0">
                <a:solidFill>
                  <a:srgbClr val="984807"/>
                </a:solidFill>
              </a:rPr>
              <a:t>arbitrary objects</a:t>
            </a:r>
            <a:endParaRPr lang="en-US" b="1" baseline="0" dirty="0" smtClean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.NET also includes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versions of most of its collection-related interfaces</a:t>
            </a:r>
          </a:p>
          <a:p>
            <a:endParaRPr lang="en-US" dirty="0"/>
          </a:p>
          <a:p>
            <a:r>
              <a:rPr lang="en-US" dirty="0" smtClean="0"/>
              <a:t>So you can use them to define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DynamicArray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&lt;T&gt; </a:t>
            </a:r>
            <a:r>
              <a:rPr lang="en-US" dirty="0" smtClean="0"/>
              <a:t>class, if you like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IEnumerator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&lt;T&gt;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IEnumerable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IList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&lt;T&gt;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IStack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&lt;T&gt;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Stacks are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special kind of sequence</a:t>
            </a:r>
          </a:p>
          <a:p>
            <a:endParaRPr lang="en-US" dirty="0" smtClean="0"/>
          </a:p>
          <a:p>
            <a:r>
              <a:rPr lang="en-US" dirty="0" smtClean="0"/>
              <a:t>Addition and deletion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restricted to the beginning </a:t>
            </a:r>
            <a:r>
              <a:rPr lang="en-US" dirty="0" smtClean="0"/>
              <a:t>of the sequence</a:t>
            </a:r>
          </a:p>
          <a:p>
            <a:pPr lvl="1"/>
            <a:r>
              <a:rPr lang="en-US" dirty="0" smtClean="0"/>
              <a:t>Or you can think of it as restricted to the end, it doesn’t really make any difference</a:t>
            </a:r>
          </a:p>
          <a:p>
            <a:endParaRPr lang="en-US" dirty="0" smtClean="0"/>
          </a:p>
          <a:p>
            <a:r>
              <a:rPr lang="en-US" dirty="0" smtClean="0"/>
              <a:t>So stacks can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implemented using any sequence data structure</a:t>
            </a:r>
          </a:p>
        </p:txBody>
      </p:sp>
      <p:pic>
        <p:nvPicPr>
          <p:cNvPr id="2050" name="Picture 2" descr="a simple stack from flickr user matthewpiat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186" y="1600200"/>
            <a:ext cx="30146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53721" y="6096000"/>
            <a:ext cx="297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flickr</a:t>
            </a:r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err="1"/>
              <a:t>matthewpiatt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ArrayStack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object[] values = new object[100];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top = 0;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void </a:t>
            </a:r>
            <a:r>
              <a:rPr lang="en-US" b="1" dirty="0" smtClean="0">
                <a:solidFill>
                  <a:srgbClr val="984807"/>
                </a:solidFill>
              </a:rPr>
              <a:t>Push</a:t>
            </a:r>
            <a:r>
              <a:rPr lang="en-US" dirty="0" smtClean="0"/>
              <a:t>(object </a:t>
            </a:r>
            <a:r>
              <a:rPr lang="en-US" dirty="0"/>
              <a:t>v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values[top++] = v;</a:t>
            </a:r>
            <a:br>
              <a:rPr lang="en-US" dirty="0" smtClean="0"/>
            </a:b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object </a:t>
            </a:r>
            <a:r>
              <a:rPr lang="en-US" b="1" dirty="0" smtClean="0">
                <a:solidFill>
                  <a:srgbClr val="984807"/>
                </a:solidFill>
              </a:rPr>
              <a:t>Pop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return values[--top];</a:t>
            </a:r>
            <a:br>
              <a:rPr lang="en-US" dirty="0" smtClean="0"/>
            </a:b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984807"/>
                </a:solidFill>
              </a:rPr>
              <a:t>IsEmpty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/>
              <a:t>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get { return top==0; }</a:t>
            </a:r>
            <a:br>
              <a:rPr lang="en-US" dirty="0" smtClean="0"/>
            </a:b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 = new </a:t>
            </a:r>
            <a:r>
              <a:rPr lang="en-US" dirty="0" err="1"/>
              <a:t>ArrayStack</a:t>
            </a:r>
            <a:r>
              <a:rPr lang="en-US" dirty="0"/>
              <a:t>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0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2" idx="3"/>
          </p:cNvCxnSpPr>
          <p:nvPr/>
        </p:nvCxnSpPr>
        <p:spPr>
          <a:xfrm rot="10800000" flipV="1">
            <a:off x="1143000" y="4254788"/>
            <a:ext cx="1752600" cy="14221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1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1" idx="3"/>
          </p:cNvCxnSpPr>
          <p:nvPr/>
        </p:nvCxnSpPr>
        <p:spPr>
          <a:xfrm rot="10800000" flipV="1">
            <a:off x="1143000" y="4254788"/>
            <a:ext cx="1752600" cy="8887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2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0" idx="3"/>
          </p:cNvCxnSpPr>
          <p:nvPr/>
        </p:nvCxnSpPr>
        <p:spPr>
          <a:xfrm rot="10800000" flipV="1">
            <a:off x="1143000" y="4254788"/>
            <a:ext cx="1752600" cy="3553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3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9" idx="3"/>
          </p:cNvCxnSpPr>
          <p:nvPr/>
        </p:nvCxnSpPr>
        <p:spPr>
          <a:xfrm rot="10800000">
            <a:off x="1143000" y="4076700"/>
            <a:ext cx="1752600" cy="1780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          // returns 3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</a:t>
            </a:r>
            <a:r>
              <a:rPr lang="en-US" sz="3200" smtClean="0"/>
              <a:t>= 2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0" idx="3"/>
          </p:cNvCxnSpPr>
          <p:nvPr/>
        </p:nvCxnSpPr>
        <p:spPr>
          <a:xfrm rot="10800000" flipV="1">
            <a:off x="1143000" y="4254788"/>
            <a:ext cx="1752600" cy="3553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          // returns 3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1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1" idx="3"/>
          </p:cNvCxnSpPr>
          <p:nvPr/>
        </p:nvCxnSpPr>
        <p:spPr>
          <a:xfrm rot="10800000" flipV="1">
            <a:off x="1143000" y="4254788"/>
            <a:ext cx="1752600" cy="8887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          // returns 3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0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2" idx="3"/>
          </p:cNvCxnSpPr>
          <p:nvPr/>
        </p:nvCxnSpPr>
        <p:spPr>
          <a:xfrm rot="10800000" flipV="1">
            <a:off x="1143000" y="4254788"/>
            <a:ext cx="1752600" cy="14221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Ordered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collection of objects</a:t>
            </a:r>
          </a:p>
          <a:p>
            <a:pPr lvl="1"/>
            <a:r>
              <a:rPr lang="en-US" dirty="0" smtClean="0"/>
              <a:t>Objects are stored in a definite order, as in arrays</a:t>
            </a:r>
          </a:p>
          <a:p>
            <a:r>
              <a:rPr lang="en-US" dirty="0" smtClean="0"/>
              <a:t>Can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or remove</a:t>
            </a:r>
            <a:r>
              <a:rPr lang="en-US" b="1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Vary by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restrictions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on what elements can</a:t>
            </a:r>
          </a:p>
          <a:p>
            <a:pPr lvl="1"/>
            <a:r>
              <a:rPr lang="en-US" dirty="0" smtClean="0"/>
              <a:t>Be </a:t>
            </a:r>
            <a:r>
              <a:rPr lang="en-US" b="1" dirty="0" smtClean="0">
                <a:solidFill>
                  <a:srgbClr val="984807"/>
                </a:solidFill>
              </a:rPr>
              <a:t>accessed</a:t>
            </a:r>
          </a:p>
          <a:p>
            <a:pPr lvl="1"/>
            <a:r>
              <a:rPr lang="en-US" dirty="0" smtClean="0"/>
              <a:t>Be </a:t>
            </a:r>
            <a:r>
              <a:rPr lang="en-US" b="1" dirty="0" smtClean="0">
                <a:solidFill>
                  <a:srgbClr val="984807"/>
                </a:solidFill>
              </a:rPr>
              <a:t>added or removed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 = new </a:t>
            </a:r>
            <a:r>
              <a:rPr lang="en-US" dirty="0" err="1" smtClean="0"/>
              <a:t>ArrayStack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          // returns 3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/>
              <a:t>()          // returns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err="1" smtClean="0"/>
              <a:t>s.IsEmpty</a:t>
            </a:r>
            <a:r>
              <a:rPr lang="en-US" dirty="0" smtClean="0"/>
              <a:t>      // 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09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410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096000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3962400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top = 0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14" idx="1"/>
            <a:endCxn id="12" idx="3"/>
          </p:cNvCxnSpPr>
          <p:nvPr/>
        </p:nvCxnSpPr>
        <p:spPr>
          <a:xfrm rot="10800000" flipV="1">
            <a:off x="1143000" y="4254788"/>
            <a:ext cx="1752600" cy="14221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LLStack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LLCell</a:t>
            </a:r>
            <a:r>
              <a:rPr lang="en-US" dirty="0" smtClean="0"/>
              <a:t> top = null;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void </a:t>
            </a:r>
            <a:r>
              <a:rPr lang="en-US" b="1" dirty="0" smtClean="0">
                <a:solidFill>
                  <a:srgbClr val="984807"/>
                </a:solidFill>
              </a:rPr>
              <a:t>Push</a:t>
            </a:r>
            <a:r>
              <a:rPr lang="en-US" dirty="0" smtClean="0"/>
              <a:t>(object </a:t>
            </a:r>
            <a:r>
              <a:rPr lang="en-US" dirty="0"/>
              <a:t>v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top = new </a:t>
            </a:r>
            <a:r>
              <a:rPr lang="en-US" dirty="0" err="1" smtClean="0"/>
              <a:t>LLCell</a:t>
            </a:r>
            <a:r>
              <a:rPr lang="en-US" dirty="0" smtClean="0"/>
              <a:t>(v, top);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object </a:t>
            </a:r>
            <a:r>
              <a:rPr lang="en-US" b="1" dirty="0" smtClean="0">
                <a:solidFill>
                  <a:srgbClr val="984807"/>
                </a:solidFill>
              </a:rPr>
              <a:t>Pop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LLCell</a:t>
            </a:r>
            <a:r>
              <a:rPr lang="en-US" dirty="0" smtClean="0"/>
              <a:t> </a:t>
            </a:r>
            <a:r>
              <a:rPr lang="en-US" dirty="0" err="1" smtClean="0"/>
              <a:t>oldTop</a:t>
            </a:r>
            <a:r>
              <a:rPr lang="en-US" dirty="0" smtClean="0"/>
              <a:t> = top;</a:t>
            </a:r>
            <a:br>
              <a:rPr lang="en-US" dirty="0" smtClean="0"/>
            </a:br>
            <a:r>
              <a:rPr lang="en-US" dirty="0" smtClean="0"/>
              <a:t>      top = </a:t>
            </a:r>
            <a:r>
              <a:rPr lang="en-US" dirty="0" err="1" smtClean="0"/>
              <a:t>top.next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return </a:t>
            </a:r>
            <a:r>
              <a:rPr lang="en-US" dirty="0" err="1" smtClean="0"/>
              <a:t>oldTop.value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984807"/>
                </a:solidFill>
              </a:rPr>
              <a:t>IsEmpty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/>
              <a:t>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get { top==null; }</a:t>
            </a:r>
            <a:br>
              <a:rPr lang="en-US" dirty="0" smtClean="0"/>
            </a:br>
            <a:r>
              <a:rPr lang="en-US" dirty="0" smtClean="0"/>
              <a:t>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LLCell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public object value</a:t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dirty="0" err="1" smtClean="0"/>
              <a:t>LLCell</a:t>
            </a:r>
            <a:r>
              <a:rPr lang="en-US" dirty="0" smtClean="0"/>
              <a:t> next;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dirty="0" err="1" smtClean="0"/>
              <a:t>LLCell</a:t>
            </a:r>
            <a:r>
              <a:rPr lang="en-US" dirty="0" smtClean="0"/>
              <a:t>(object v, </a:t>
            </a:r>
            <a:r>
              <a:rPr lang="en-US" dirty="0" err="1" smtClean="0"/>
              <a:t>LLCell</a:t>
            </a:r>
            <a:r>
              <a:rPr lang="en-US" dirty="0" smtClean="0"/>
              <a:t> n) 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value = v;</a:t>
            </a:r>
            <a:br>
              <a:rPr lang="en-US" dirty="0" smtClean="0"/>
            </a:br>
            <a:r>
              <a:rPr lang="en-US" dirty="0" smtClean="0"/>
              <a:t>     next = n;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</p:cNvCxnSpPr>
          <p:nvPr/>
        </p:nvCxnSpPr>
        <p:spPr>
          <a:xfrm>
            <a:off x="1143000" y="1955800"/>
            <a:ext cx="6096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752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10" idx="0"/>
          </p:cNvCxnSpPr>
          <p:nvPr/>
        </p:nvCxnSpPr>
        <p:spPr>
          <a:xfrm flipH="1">
            <a:off x="1028700" y="1955800"/>
            <a:ext cx="114300" cy="3530600"/>
          </a:xfrm>
          <a:prstGeom prst="bentConnector4">
            <a:avLst>
              <a:gd name="adj1" fmla="val -200000"/>
              <a:gd name="adj2" fmla="val 537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1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18" idx="0"/>
          </p:cNvCxnSpPr>
          <p:nvPr/>
        </p:nvCxnSpPr>
        <p:spPr>
          <a:xfrm flipH="1">
            <a:off x="1027258" y="1955800"/>
            <a:ext cx="115742" cy="2387600"/>
          </a:xfrm>
          <a:prstGeom prst="bentConnector4">
            <a:avLst>
              <a:gd name="adj1" fmla="val -197508"/>
              <a:gd name="adj2" fmla="val 55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05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939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  <a:endCxn id="14" idx="0"/>
          </p:cNvCxnSpPr>
          <p:nvPr/>
        </p:nvCxnSpPr>
        <p:spPr>
          <a:xfrm flipH="1">
            <a:off x="1028700" y="4610100"/>
            <a:ext cx="798658" cy="876300"/>
          </a:xfrm>
          <a:prstGeom prst="bentConnector4">
            <a:avLst>
              <a:gd name="adj1" fmla="val -28623"/>
              <a:gd name="adj2" fmla="val 65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21" idx="0"/>
          </p:cNvCxnSpPr>
          <p:nvPr/>
        </p:nvCxnSpPr>
        <p:spPr>
          <a:xfrm flipH="1">
            <a:off x="1028700" y="1955800"/>
            <a:ext cx="114300" cy="1244600"/>
          </a:xfrm>
          <a:prstGeom prst="bentConnector4">
            <a:avLst>
              <a:gd name="adj1" fmla="val -200000"/>
              <a:gd name="adj2" fmla="val 60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05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939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  <a:endCxn id="14" idx="0"/>
          </p:cNvCxnSpPr>
          <p:nvPr/>
        </p:nvCxnSpPr>
        <p:spPr>
          <a:xfrm flipH="1">
            <a:off x="1028700" y="4610100"/>
            <a:ext cx="798658" cy="876300"/>
          </a:xfrm>
          <a:prstGeom prst="bentConnector4">
            <a:avLst>
              <a:gd name="adj1" fmla="val -28623"/>
              <a:gd name="adj2" fmla="val 65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2000" y="3200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5400" y="3200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2" idx="3"/>
            <a:endCxn id="18" idx="0"/>
          </p:cNvCxnSpPr>
          <p:nvPr/>
        </p:nvCxnSpPr>
        <p:spPr>
          <a:xfrm flipH="1">
            <a:off x="1027258" y="3467100"/>
            <a:ext cx="801542" cy="876300"/>
          </a:xfrm>
          <a:prstGeom prst="bentConnector4">
            <a:avLst>
              <a:gd name="adj1" fmla="val -28520"/>
              <a:gd name="adj2" fmla="val 65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18" idx="0"/>
          </p:cNvCxnSpPr>
          <p:nvPr/>
        </p:nvCxnSpPr>
        <p:spPr>
          <a:xfrm flipH="1">
            <a:off x="1027258" y="1955800"/>
            <a:ext cx="115742" cy="2387600"/>
          </a:xfrm>
          <a:prstGeom prst="bentConnector4">
            <a:avLst>
              <a:gd name="adj1" fmla="val -197508"/>
              <a:gd name="adj2" fmla="val 55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05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93958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9" idx="3"/>
            <a:endCxn id="14" idx="0"/>
          </p:cNvCxnSpPr>
          <p:nvPr/>
        </p:nvCxnSpPr>
        <p:spPr>
          <a:xfrm flipH="1">
            <a:off x="1028700" y="4610100"/>
            <a:ext cx="798658" cy="876300"/>
          </a:xfrm>
          <a:prstGeom prst="bentConnector4">
            <a:avLst>
              <a:gd name="adj1" fmla="val -28623"/>
              <a:gd name="adj2" fmla="val 65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3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14" idx="0"/>
          </p:cNvCxnSpPr>
          <p:nvPr/>
        </p:nvCxnSpPr>
        <p:spPr>
          <a:xfrm flipH="1">
            <a:off x="1028700" y="1955800"/>
            <a:ext cx="114300" cy="3530600"/>
          </a:xfrm>
          <a:prstGeom prst="bentConnector4">
            <a:avLst>
              <a:gd name="adj1" fmla="val -200000"/>
              <a:gd name="adj2" fmla="val 537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9121" y="557002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548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3"/>
          </p:cNvCxnSpPr>
          <p:nvPr/>
        </p:nvCxnSpPr>
        <p:spPr>
          <a:xfrm>
            <a:off x="1828800" y="5753100"/>
            <a:ext cx="5334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3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2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();       // returns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17" name="Elbow Connector 16"/>
          <p:cNvCxnSpPr>
            <a:stCxn id="11" idx="3"/>
          </p:cNvCxnSpPr>
          <p:nvPr/>
        </p:nvCxnSpPr>
        <p:spPr>
          <a:xfrm>
            <a:off x="1143000" y="1955800"/>
            <a:ext cx="6096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1752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stack</a:t>
            </a:r>
            <a:br>
              <a:rPr lang="en-US" dirty="0" smtClean="0"/>
            </a:br>
            <a:r>
              <a:rPr lang="en-US" dirty="0" smtClean="0"/>
              <a:t>with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new </a:t>
            </a:r>
            <a:r>
              <a:rPr lang="en-US" dirty="0" err="1" smtClean="0"/>
              <a:t>LLStack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r>
              <a:rPr lang="en-US" dirty="0" err="1" smtClean="0"/>
              <a:t>s.Push</a:t>
            </a:r>
            <a:r>
              <a:rPr lang="en-US" dirty="0" smtClean="0"/>
              <a:t>(3);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3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       // returns 2</a:t>
            </a:r>
          </a:p>
          <a:p>
            <a:pPr marL="0" indent="0">
              <a:buNone/>
            </a:pPr>
            <a:r>
              <a:rPr lang="en-US" dirty="0" err="1"/>
              <a:t>s.Pop</a:t>
            </a:r>
            <a:r>
              <a:rPr lang="en-US" dirty="0"/>
              <a:t>();       // returns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err="1" smtClean="0"/>
              <a:t>s.IsEmpty</a:t>
            </a:r>
            <a:r>
              <a:rPr lang="en-US" dirty="0" smtClean="0"/>
              <a:t>    // 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6891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22860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17" name="Elbow Connector 16"/>
          <p:cNvCxnSpPr>
            <a:stCxn id="11" idx="3"/>
          </p:cNvCxnSpPr>
          <p:nvPr/>
        </p:nvCxnSpPr>
        <p:spPr>
          <a:xfrm>
            <a:off x="1143000" y="1955800"/>
            <a:ext cx="609600" cy="15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1752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(aka sequences)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Generalization of arrays</a:t>
            </a:r>
          </a:p>
          <a:p>
            <a:pPr lvl="1"/>
            <a:r>
              <a:rPr lang="en-US" dirty="0" smtClean="0"/>
              <a:t>Essentially</a:t>
            </a:r>
            <a:r>
              <a:rPr lang="en-US" baseline="0" dirty="0" smtClean="0"/>
              <a:t> a mapping from </a:t>
            </a:r>
            <a:r>
              <a:rPr lang="en-US" b="1" baseline="0" dirty="0" smtClean="0">
                <a:solidFill>
                  <a:schemeClr val="accent6">
                    <a:lumMod val="50000"/>
                  </a:schemeClr>
                </a:solidFill>
              </a:rPr>
              <a:t>integers </a:t>
            </a:r>
            <a:r>
              <a:rPr lang="en-US" baseline="0" dirty="0" smtClean="0"/>
              <a:t>(positions in the array) </a:t>
            </a:r>
            <a:r>
              <a:rPr lang="en-US" b="1" baseline="0" dirty="0" smtClean="0">
                <a:solidFill>
                  <a:schemeClr val="accent6">
                    <a:lumMod val="50000"/>
                  </a:schemeClr>
                </a:solidFill>
              </a:rPr>
              <a:t>to objects </a:t>
            </a:r>
            <a:r>
              <a:rPr lang="en-US" baseline="0" dirty="0" smtClean="0"/>
              <a:t>of some type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 restrictions</a:t>
            </a:r>
            <a:r>
              <a:rPr lang="en-US" dirty="0" smtClean="0"/>
              <a:t> on</a:t>
            </a:r>
          </a:p>
          <a:p>
            <a:pPr lvl="1"/>
            <a:r>
              <a:rPr lang="en-US" dirty="0" smtClean="0"/>
              <a:t>What elements can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accessed</a:t>
            </a:r>
          </a:p>
          <a:p>
            <a:pPr lvl="1"/>
            <a:r>
              <a:rPr lang="en-US" baseline="0" dirty="0" smtClean="0"/>
              <a:t>Generally</a:t>
            </a:r>
            <a:r>
              <a:rPr lang="en-US" dirty="0" smtClean="0"/>
              <a:t> no restrictions on where elements can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added or removed</a:t>
            </a:r>
            <a:endParaRPr lang="en-US" b="1" baseline="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the French for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line</a:t>
            </a:r>
            <a:r>
              <a:rPr lang="en-US" dirty="0" smtClean="0"/>
              <a:t>” or “tail”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specialized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type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where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Additions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can only be performed at the “</a:t>
            </a:r>
            <a:r>
              <a:rPr lang="en-US" b="1" dirty="0" smtClean="0">
                <a:solidFill>
                  <a:srgbClr val="984807"/>
                </a:solidFill>
              </a:rPr>
              <a:t>end</a:t>
            </a:r>
            <a:r>
              <a:rPr lang="en-US" dirty="0" smtClean="0"/>
              <a:t>” or “</a:t>
            </a:r>
            <a:r>
              <a:rPr lang="en-US" b="1" dirty="0" smtClean="0">
                <a:solidFill>
                  <a:srgbClr val="984807"/>
                </a:solidFill>
              </a:rPr>
              <a:t>tail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Removals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can only be performed at the “</a:t>
            </a:r>
            <a:r>
              <a:rPr lang="en-US" b="1" dirty="0" smtClean="0">
                <a:solidFill>
                  <a:srgbClr val="984807"/>
                </a:solidFill>
              </a:rPr>
              <a:t>beginning</a:t>
            </a:r>
            <a:r>
              <a:rPr lang="en-US" dirty="0" smtClean="0"/>
              <a:t>” or “</a:t>
            </a:r>
            <a:r>
              <a:rPr lang="en-US" b="1" dirty="0" smtClean="0">
                <a:solidFill>
                  <a:srgbClr val="984807"/>
                </a:solidFill>
              </a:rPr>
              <a:t>head</a:t>
            </a:r>
            <a:r>
              <a:rPr lang="en-US" dirty="0" smtClean="0"/>
              <a:t>”</a:t>
            </a:r>
          </a:p>
        </p:txBody>
      </p:sp>
      <p:pic>
        <p:nvPicPr>
          <p:cNvPr id="1031" name="Picture 7" descr="http://farm2.static.flickr.com/1322/1216559418_ec512b79f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19" y="1600200"/>
            <a:ext cx="3916362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5715000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flickr</a:t>
            </a:r>
            <a:r>
              <a:rPr lang="en-US" dirty="0" smtClean="0"/>
              <a:t> user </a:t>
            </a:r>
            <a:r>
              <a:rPr lang="en-US" dirty="0" err="1" smtClean="0"/>
              <a:t>DaveKav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Like stacks, queues give their add and delete operations funny names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Enqueue</a:t>
            </a:r>
            <a:r>
              <a:rPr lang="en-US" dirty="0" smtClean="0"/>
              <a:t>(item)</a:t>
            </a:r>
            <a:br>
              <a:rPr lang="en-US" dirty="0" smtClean="0"/>
            </a:br>
            <a:r>
              <a:rPr lang="en-US" dirty="0" smtClean="0"/>
              <a:t>Adds item to the end of the queue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Dequeue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Removes item at the head of the queue and returns it</a:t>
            </a:r>
          </a:p>
        </p:txBody>
      </p:sp>
      <p:pic>
        <p:nvPicPr>
          <p:cNvPr id="1031" name="Picture 7" descr="http://farm2.static.flickr.com/1322/1216559418_ec512b79f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19" y="1600200"/>
            <a:ext cx="3916362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5715000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flickr</a:t>
            </a:r>
            <a:r>
              <a:rPr lang="en-US" dirty="0" smtClean="0"/>
              <a:t> user </a:t>
            </a:r>
            <a:r>
              <a:rPr lang="en-US" dirty="0" err="1" smtClean="0"/>
              <a:t>DaveKav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Like stacks, queues can be </a:t>
            </a:r>
            <a:r>
              <a:rPr lang="en-US" dirty="0" smtClean="0">
                <a:solidFill>
                  <a:schemeClr val="tx1"/>
                </a:solidFill>
              </a:rPr>
              <a:t>implemented using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any sequence structure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Linked lists</a:t>
            </a:r>
          </a:p>
        </p:txBody>
      </p:sp>
      <p:pic>
        <p:nvPicPr>
          <p:cNvPr id="1031" name="Picture 7" descr="http://farm2.static.flickr.com/1322/1216559418_ec512b79f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19" y="1600200"/>
            <a:ext cx="3916362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5715000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flickr</a:t>
            </a:r>
            <a:r>
              <a:rPr lang="en-US" dirty="0" smtClean="0"/>
              <a:t> user </a:t>
            </a:r>
            <a:r>
              <a:rPr lang="en-US" dirty="0" err="1" smtClean="0"/>
              <a:t>DaveKav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queue implementation using a static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One simple way to implement a queue is to use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fixed-size array</a:t>
            </a:r>
          </a:p>
          <a:p>
            <a:pPr lvl="1"/>
            <a:r>
              <a:rPr lang="en-US" dirty="0" smtClean="0"/>
              <a:t>Limits number of elements that can be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Also uses two fields to keep track of data in the queue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US" dirty="0" smtClean="0"/>
              <a:t>: index in the array of the next element to </a:t>
            </a:r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Tail</a:t>
            </a:r>
            <a:r>
              <a:rPr lang="en-US" dirty="0" smtClean="0"/>
              <a:t>: index in the array of where the next </a:t>
            </a:r>
            <a:r>
              <a:rPr lang="en-US" dirty="0" err="1" smtClean="0"/>
              <a:t>enqueued</a:t>
            </a:r>
            <a:r>
              <a:rPr lang="en-US" dirty="0" smtClean="0"/>
              <a:t> element should be stored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object[] data = new object[100];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head;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tail;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b="1" dirty="0" err="1" smtClean="0">
                <a:solidFill>
                  <a:srgbClr val="984807"/>
                </a:solidFill>
              </a:rPr>
              <a:t>Enqueue</a:t>
            </a:r>
            <a:r>
              <a:rPr lang="en-US" dirty="0" smtClean="0"/>
              <a:t>(object o) {</a:t>
            </a:r>
            <a:br>
              <a:rPr lang="en-US" dirty="0" smtClean="0"/>
            </a:br>
            <a:r>
              <a:rPr lang="en-US" dirty="0" smtClean="0"/>
              <a:t>   data[tail] = o;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tail = (tail+1)%</a:t>
            </a:r>
            <a:r>
              <a:rPr lang="en-US" dirty="0" err="1" smtClean="0"/>
              <a:t>data.Length</a:t>
            </a:r>
            <a:r>
              <a:rPr lang="en-US" dirty="0" smtClean="0"/>
              <a:t>;;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 </a:t>
            </a:r>
            <a:r>
              <a:rPr lang="en-US" b="1" dirty="0" err="1" smtClean="0">
                <a:solidFill>
                  <a:srgbClr val="984807"/>
                </a:solidFill>
              </a:rPr>
              <a:t>Dequeue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object item = data[head];</a:t>
            </a:r>
            <a:br>
              <a:rPr lang="en-US" dirty="0" smtClean="0"/>
            </a:br>
            <a:r>
              <a:rPr lang="en-US" dirty="0" smtClean="0"/>
              <a:t>   head = (head+1)%</a:t>
            </a:r>
            <a:r>
              <a:rPr lang="en-US" dirty="0" err="1" smtClean="0"/>
              <a:t>data.Length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item;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3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Array-based queue</a:t>
            </a:r>
            <a:br>
              <a:rPr lang="en-US" dirty="0" smtClean="0"/>
            </a:br>
            <a:r>
              <a:rPr lang="en-US" sz="2700" dirty="0"/>
              <a:t>(with a capacity of 3 elements)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8897" y="3657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895" y="424237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Tail</a:t>
            </a:r>
            <a:endParaRPr lang="en-US" sz="3200" dirty="0"/>
          </a:p>
        </p:txBody>
      </p:sp>
      <p:cxnSp>
        <p:nvCxnSpPr>
          <p:cNvPr id="13" name="Elbow Connector 12"/>
          <p:cNvCxnSpPr>
            <a:stCxn id="10" idx="1"/>
            <a:endCxn id="6" idx="2"/>
          </p:cNvCxnSpPr>
          <p:nvPr/>
        </p:nvCxnSpPr>
        <p:spPr>
          <a:xfrm rot="10800000">
            <a:off x="5676901" y="2895600"/>
            <a:ext cx="1341997" cy="105438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6" idx="2"/>
          </p:cNvCxnSpPr>
          <p:nvPr/>
        </p:nvCxnSpPr>
        <p:spPr>
          <a:xfrm rot="10800000">
            <a:off x="5676901" y="2895601"/>
            <a:ext cx="1660995" cy="16391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8897" y="3657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895" y="424237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Tail</a:t>
            </a:r>
            <a:endParaRPr lang="en-US" sz="3200" dirty="0"/>
          </a:p>
        </p:txBody>
      </p:sp>
      <p:cxnSp>
        <p:nvCxnSpPr>
          <p:cNvPr id="13" name="Elbow Connector 12"/>
          <p:cNvCxnSpPr>
            <a:stCxn id="10" idx="1"/>
            <a:endCxn id="6" idx="2"/>
          </p:cNvCxnSpPr>
          <p:nvPr/>
        </p:nvCxnSpPr>
        <p:spPr>
          <a:xfrm rot="10800000">
            <a:off x="5676901" y="2895600"/>
            <a:ext cx="1341997" cy="105438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</p:cNvCxnSpPr>
          <p:nvPr/>
        </p:nvCxnSpPr>
        <p:spPr>
          <a:xfrm rot="10800000">
            <a:off x="6362701" y="2895601"/>
            <a:ext cx="975195" cy="163916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8897" y="3657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895" y="424237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Tail</a:t>
            </a:r>
            <a:endParaRPr lang="en-US" sz="3200" dirty="0"/>
          </a:p>
        </p:txBody>
      </p:sp>
      <p:cxnSp>
        <p:nvCxnSpPr>
          <p:cNvPr id="13" name="Elbow Connector 12"/>
          <p:cNvCxnSpPr>
            <a:stCxn id="10" idx="1"/>
            <a:endCxn id="6" idx="2"/>
          </p:cNvCxnSpPr>
          <p:nvPr/>
        </p:nvCxnSpPr>
        <p:spPr>
          <a:xfrm rot="10800000">
            <a:off x="5676901" y="2895600"/>
            <a:ext cx="1341997" cy="105438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8" idx="2"/>
          </p:cNvCxnSpPr>
          <p:nvPr/>
        </p:nvCxnSpPr>
        <p:spPr>
          <a:xfrm rot="10800000">
            <a:off x="7048501" y="2895601"/>
            <a:ext cx="289395" cy="16391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(1)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8897" y="3657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895" y="424237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Tail</a:t>
            </a:r>
            <a:endParaRPr lang="en-US" sz="3200" dirty="0"/>
          </a:p>
        </p:txBody>
      </p:sp>
      <p:cxnSp>
        <p:nvCxnSpPr>
          <p:cNvPr id="13" name="Elbow Connector 12"/>
          <p:cNvCxnSpPr>
            <a:stCxn id="10" idx="1"/>
            <a:endCxn id="7" idx="2"/>
          </p:cNvCxnSpPr>
          <p:nvPr/>
        </p:nvCxnSpPr>
        <p:spPr>
          <a:xfrm rot="10800000">
            <a:off x="6362701" y="2895600"/>
            <a:ext cx="656197" cy="105438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8" idx="2"/>
          </p:cNvCxnSpPr>
          <p:nvPr/>
        </p:nvCxnSpPr>
        <p:spPr>
          <a:xfrm rot="10800000">
            <a:off x="7048501" y="2895601"/>
            <a:ext cx="289395" cy="16391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(1)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0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8897" y="3657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895" y="424237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Tail</a:t>
            </a:r>
            <a:endParaRPr lang="en-US" sz="3200" dirty="0"/>
          </a:p>
        </p:txBody>
      </p:sp>
      <p:cxnSp>
        <p:nvCxnSpPr>
          <p:cNvPr id="13" name="Elbow Connector 12"/>
          <p:cNvCxnSpPr>
            <a:stCxn id="10" idx="1"/>
            <a:endCxn id="7" idx="2"/>
          </p:cNvCxnSpPr>
          <p:nvPr/>
        </p:nvCxnSpPr>
        <p:spPr>
          <a:xfrm rot="10800000">
            <a:off x="6362701" y="2895600"/>
            <a:ext cx="656197" cy="105438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9" idx="2"/>
          </p:cNvCxnSpPr>
          <p:nvPr/>
        </p:nvCxnSpPr>
        <p:spPr>
          <a:xfrm rot="10800000" flipH="1">
            <a:off x="7337894" y="2895601"/>
            <a:ext cx="396405" cy="1639163"/>
          </a:xfrm>
          <a:prstGeom prst="bentConnector4">
            <a:avLst>
              <a:gd name="adj1" fmla="val -57668"/>
              <a:gd name="adj2" fmla="val 589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(1)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0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897" y="3657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895" y="424237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Tail</a:t>
            </a:r>
            <a:endParaRPr lang="en-US" sz="3200" dirty="0"/>
          </a:p>
        </p:txBody>
      </p:sp>
      <p:cxnSp>
        <p:nvCxnSpPr>
          <p:cNvPr id="13" name="Elbow Connector 12"/>
          <p:cNvCxnSpPr>
            <a:stCxn id="10" idx="1"/>
            <a:endCxn id="7" idx="2"/>
          </p:cNvCxnSpPr>
          <p:nvPr/>
        </p:nvCxnSpPr>
        <p:spPr>
          <a:xfrm rot="10800000">
            <a:off x="6362701" y="2895600"/>
            <a:ext cx="656197" cy="105438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6" idx="2"/>
          </p:cNvCxnSpPr>
          <p:nvPr/>
        </p:nvCxnSpPr>
        <p:spPr>
          <a:xfrm rot="10800000">
            <a:off x="5676901" y="2895601"/>
            <a:ext cx="1660995" cy="16391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Just 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pointing to an array</a:t>
            </a:r>
          </a:p>
          <a:p>
            <a:r>
              <a:rPr lang="en-US" dirty="0" smtClean="0"/>
              <a:t>The the real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is in the array</a:t>
            </a:r>
          </a:p>
          <a:p>
            <a:r>
              <a:rPr lang="en-US" dirty="0" smtClean="0"/>
              <a:t>When you 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change the size</a:t>
            </a:r>
          </a:p>
          <a:p>
            <a:pPr lvl="1"/>
            <a:r>
              <a:rPr lang="en-US" dirty="0" smtClean="0"/>
              <a:t>Make a </a:t>
            </a:r>
            <a:r>
              <a:rPr lang="en-US" b="1" dirty="0" smtClean="0">
                <a:solidFill>
                  <a:srgbClr val="984807"/>
                </a:solidFill>
              </a:rPr>
              <a:t>new array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Copy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the data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Change the pointer</a:t>
            </a:r>
            <a:endParaRPr lang="en-US" b="1" dirty="0">
              <a:solidFill>
                <a:srgbClr val="98480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2286000"/>
            <a:ext cx="200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array </a:t>
            </a:r>
          </a:p>
          <a:p>
            <a:r>
              <a:rPr lang="en-US" dirty="0" smtClean="0"/>
              <a:t>containing the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8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6" idx="3"/>
            <a:endCxn id="9" idx="0"/>
          </p:cNvCxnSpPr>
          <p:nvPr/>
        </p:nvCxnSpPr>
        <p:spPr>
          <a:xfrm>
            <a:off x="5715000" y="2019300"/>
            <a:ext cx="800100" cy="1028700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7800" y="1295400"/>
            <a:ext cx="239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to current array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81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150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818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152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6" idx="3"/>
            <a:endCxn id="24" idx="0"/>
          </p:cNvCxnSpPr>
          <p:nvPr/>
        </p:nvCxnSpPr>
        <p:spPr>
          <a:xfrm flipH="1">
            <a:off x="5448300" y="2019300"/>
            <a:ext cx="266700" cy="2324100"/>
          </a:xfrm>
          <a:prstGeom prst="bentConnector4">
            <a:avLst>
              <a:gd name="adj1" fmla="val -100000"/>
              <a:gd name="adj2" fmla="val 55738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48600" y="43434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08768" y="5029200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array with extra element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4639969" y="3476700"/>
            <a:ext cx="97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pdated</a:t>
            </a:r>
          </a:p>
          <a:p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(1)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0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(3)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897" y="3657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895" y="424237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Tail</a:t>
            </a:r>
            <a:endParaRPr lang="en-US" sz="3200" dirty="0"/>
          </a:p>
        </p:txBody>
      </p:sp>
      <p:cxnSp>
        <p:nvCxnSpPr>
          <p:cNvPr id="13" name="Elbow Connector 12"/>
          <p:cNvCxnSpPr>
            <a:stCxn id="10" idx="1"/>
            <a:endCxn id="8" idx="2"/>
          </p:cNvCxnSpPr>
          <p:nvPr/>
        </p:nvCxnSpPr>
        <p:spPr>
          <a:xfrm rot="10800000" flipH="1">
            <a:off x="7018896" y="2895600"/>
            <a:ext cx="29603" cy="1054388"/>
          </a:xfrm>
          <a:prstGeom prst="bentConnector4">
            <a:avLst>
              <a:gd name="adj1" fmla="val -772219"/>
              <a:gd name="adj2" fmla="val 638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6" idx="2"/>
          </p:cNvCxnSpPr>
          <p:nvPr/>
        </p:nvCxnSpPr>
        <p:spPr>
          <a:xfrm rot="10800000">
            <a:off x="5676901" y="2895601"/>
            <a:ext cx="1660995" cy="16391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Array-based queue</a:t>
            </a:r>
            <a:endParaRPr lang="en-US" sz="27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(1)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0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(3)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1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2209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897" y="365760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Head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37895" y="424237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Tail</a:t>
            </a:r>
            <a:endParaRPr lang="en-US" sz="3200" dirty="0"/>
          </a:p>
        </p:txBody>
      </p:sp>
      <p:cxnSp>
        <p:nvCxnSpPr>
          <p:cNvPr id="13" name="Elbow Connector 12"/>
          <p:cNvCxnSpPr>
            <a:stCxn id="10" idx="1"/>
            <a:endCxn id="8" idx="2"/>
          </p:cNvCxnSpPr>
          <p:nvPr/>
        </p:nvCxnSpPr>
        <p:spPr>
          <a:xfrm rot="10800000" flipH="1">
            <a:off x="7018896" y="2895600"/>
            <a:ext cx="29603" cy="1054388"/>
          </a:xfrm>
          <a:prstGeom prst="bentConnector4">
            <a:avLst>
              <a:gd name="adj1" fmla="val -772219"/>
              <a:gd name="adj2" fmla="val 638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7" idx="2"/>
          </p:cNvCxnSpPr>
          <p:nvPr/>
        </p:nvCxnSpPr>
        <p:spPr>
          <a:xfrm rot="10800000">
            <a:off x="6362701" y="2895601"/>
            <a:ext cx="975195" cy="16391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Pronounced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deck</a:t>
            </a:r>
            <a:r>
              <a:rPr lang="en-US" dirty="0" smtClean="0"/>
              <a:t>”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Double-ended queue</a:t>
            </a:r>
          </a:p>
          <a:p>
            <a:r>
              <a:rPr lang="en-US" dirty="0" smtClean="0"/>
              <a:t>Specialized sequence in which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additions and deletions</a:t>
            </a:r>
          </a:p>
          <a:p>
            <a:pPr lvl="1"/>
            <a:r>
              <a:rPr lang="en-US" dirty="0" smtClean="0"/>
              <a:t>Can be made on </a:t>
            </a:r>
            <a:r>
              <a:rPr lang="en-US" b="1" dirty="0" smtClean="0">
                <a:solidFill>
                  <a:srgbClr val="984807"/>
                </a:solidFill>
              </a:rPr>
              <a:t>either side</a:t>
            </a:r>
          </a:p>
          <a:p>
            <a:pPr lvl="1"/>
            <a:r>
              <a:rPr lang="en-US" dirty="0" smtClean="0"/>
              <a:t>But only on the sides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133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0" y="2133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05600" y="2133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15200" y="2133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00600" y="2286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00600" y="2590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924800" y="2286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924800" y="2590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Deques</a:t>
            </a:r>
            <a:r>
              <a:rPr lang="en-US" dirty="0" smtClean="0"/>
              <a:t> generalize stacks and queues</a:t>
            </a:r>
          </a:p>
          <a:p>
            <a:endParaRPr lang="en-US" dirty="0"/>
          </a:p>
          <a:p>
            <a:r>
              <a:rPr lang="en-US" dirty="0" smtClean="0"/>
              <a:t>Behave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like a stack</a:t>
            </a:r>
          </a:p>
          <a:p>
            <a:pPr lvl="1"/>
            <a:r>
              <a:rPr lang="en-US" dirty="0" smtClean="0"/>
              <a:t>If you only add/remove from one side</a:t>
            </a:r>
          </a:p>
          <a:p>
            <a:endParaRPr lang="en-US" dirty="0" smtClean="0"/>
          </a:p>
          <a:p>
            <a:r>
              <a:rPr lang="en-US" dirty="0" smtClean="0"/>
              <a:t>Behave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like a queue</a:t>
            </a:r>
          </a:p>
          <a:p>
            <a:pPr lvl="1"/>
            <a:r>
              <a:rPr lang="en-US" dirty="0" smtClean="0"/>
              <a:t>If you add from one side</a:t>
            </a:r>
          </a:p>
          <a:p>
            <a:pPr lvl="1"/>
            <a:r>
              <a:rPr lang="en-US" dirty="0" smtClean="0"/>
              <a:t>And remove from the other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2133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2133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2133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2133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00600" y="2286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2590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24800" y="2286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24800" y="2590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CLRS, Chapter 10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Elementary Data Structures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Sections 1-3</a:t>
            </a:r>
          </a:p>
          <a:p>
            <a:pPr lvl="1"/>
            <a:r>
              <a:rPr lang="en-US" dirty="0" smtClean="0"/>
              <a:t>11.1 Stacks and queues</a:t>
            </a:r>
          </a:p>
          <a:p>
            <a:pPr lvl="1"/>
            <a:r>
              <a:rPr lang="en-US" dirty="0" smtClean="0"/>
              <a:t>11.2 Linked lists</a:t>
            </a:r>
          </a:p>
          <a:p>
            <a:pPr lvl="1"/>
            <a:r>
              <a:rPr lang="en-US" dirty="0" smtClean="0"/>
              <a:t>11.3 Implementing pointers and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Implement queues</a:t>
            </a:r>
          </a:p>
          <a:p>
            <a:pPr lvl="1"/>
            <a:r>
              <a:rPr lang="en-US" dirty="0" smtClean="0"/>
              <a:t>Using arrays</a:t>
            </a:r>
          </a:p>
          <a:p>
            <a:pPr lvl="1"/>
            <a:r>
              <a:rPr lang="en-US" dirty="0" smtClean="0"/>
              <a:t>And linked lists</a:t>
            </a:r>
          </a:p>
          <a:p>
            <a:pPr lvl="1"/>
            <a:endParaRPr lang="en-US" dirty="0"/>
          </a:p>
          <a:p>
            <a:r>
              <a:rPr lang="en-US" dirty="0" smtClean="0"/>
              <a:t>Do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fuller implementation</a:t>
            </a:r>
            <a:r>
              <a:rPr lang="en-US" b="1" dirty="0" smtClean="0">
                <a:solidFill>
                  <a:srgbClr val="984807"/>
                </a:solidFill>
              </a:rPr>
              <a:t> </a:t>
            </a:r>
            <a:r>
              <a:rPr lang="en-US" dirty="0" smtClean="0"/>
              <a:t>than discussed in class</a:t>
            </a:r>
          </a:p>
          <a:p>
            <a:pPr lvl="1"/>
            <a:r>
              <a:rPr lang="en-US" dirty="0" smtClean="0"/>
              <a:t>Extra methods, like </a:t>
            </a:r>
            <a:r>
              <a:rPr lang="en-US" dirty="0" err="1" smtClean="0"/>
              <a:t>IsEmpty</a:t>
            </a:r>
            <a:endParaRPr lang="en-US" dirty="0" smtClean="0"/>
          </a:p>
          <a:p>
            <a:pPr lvl="1"/>
            <a:r>
              <a:rPr lang="en-US" dirty="0" smtClean="0"/>
              <a:t>Should check for error conditions and throw appropriate exceptions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Implement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deques</a:t>
            </a:r>
            <a:r>
              <a:rPr lang="en-US" b="1" dirty="0" smtClean="0">
                <a:solidFill>
                  <a:srgbClr val="984807"/>
                </a:solidFill>
              </a:rPr>
              <a:t> </a:t>
            </a:r>
            <a:r>
              <a:rPr lang="en-US" dirty="0"/>
              <a:t>using doubly-linked lists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Test using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automated testing tools </a:t>
            </a:r>
            <a:r>
              <a:rPr lang="en-US" dirty="0" smtClean="0"/>
              <a:t>in Visual Studio</a:t>
            </a:r>
          </a:p>
          <a:p>
            <a:pPr lvl="1"/>
            <a:r>
              <a:rPr lang="en-US" dirty="0" smtClean="0"/>
              <a:t>We provide a full set of test cases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Worry-free</a:t>
            </a:r>
            <a:r>
              <a:rPr lang="en-US" dirty="0" smtClean="0"/>
              <a:t>: if code passes tests, you’ll get full credit</a:t>
            </a:r>
          </a:p>
          <a:p>
            <a:endParaRPr lang="en-US" dirty="0"/>
          </a:p>
          <a:p>
            <a:r>
              <a:rPr lang="en-US" dirty="0" smtClean="0"/>
              <a:t>Out: Friday, April 8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Due Friday, April 15</a:t>
            </a:r>
          </a:p>
          <a:p>
            <a:pPr lvl="1"/>
            <a:r>
              <a:rPr lang="en-US" b="1" dirty="0" smtClean="0">
                <a:solidFill>
                  <a:srgbClr val="984807"/>
                </a:solidFill>
              </a:rPr>
              <a:t>Do not wait until the last minute</a:t>
            </a:r>
          </a:p>
        </p:txBody>
      </p:sp>
    </p:spTree>
    <p:extLst>
      <p:ext uri="{BB962C8B-B14F-4D97-AF65-F5344CB8AC3E}">
        <p14:creationId xmlns:p14="http://schemas.microsoft.com/office/powerpoint/2010/main" val="24197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9556</TotalTime>
  <Words>3350</Words>
  <Application>Microsoft Office PowerPoint</Application>
  <PresentationFormat>On-screen Show (4:3)</PresentationFormat>
  <Paragraphs>1050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Cambria Math</vt:lpstr>
      <vt:lpstr>Kootenay</vt:lpstr>
      <vt:lpstr>Verdana</vt:lpstr>
      <vt:lpstr>Office Theme</vt:lpstr>
      <vt:lpstr>Lecture 4 Sequences and iterators</vt:lpstr>
      <vt:lpstr>Memory structure</vt:lpstr>
      <vt:lpstr>Statically allocated structures</vt:lpstr>
      <vt:lpstr>Performance profile of arrays</vt:lpstr>
      <vt:lpstr>Dynamic structures</vt:lpstr>
      <vt:lpstr>Collection classes</vt:lpstr>
      <vt:lpstr>Dynamic sequences</vt:lpstr>
      <vt:lpstr>Lists (aka sequences)</vt:lpstr>
      <vt:lpstr>Dynamic arrays</vt:lpstr>
      <vt:lpstr>Dynamic arrays</vt:lpstr>
      <vt:lpstr>Dynamic array in C#</vt:lpstr>
      <vt:lpstr>Iterators</vt:lpstr>
      <vt:lpstr>Subroutines</vt:lpstr>
      <vt:lpstr>Producer-consumer relationships</vt:lpstr>
      <vt:lpstr>Coroutines</vt:lpstr>
      <vt:lpstr>Iterators in C#</vt:lpstr>
      <vt:lpstr>Iterator for dynamic arrays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Iterating over a DynamicArray</vt:lpstr>
      <vt:lpstr>Linked lists</vt:lpstr>
      <vt:lpstr>Linked lists</vt:lpstr>
      <vt:lpstr>Linked list in C#</vt:lpstr>
      <vt:lpstr>Linked list in C#</vt:lpstr>
      <vt:lpstr>Linked list in C#</vt:lpstr>
      <vt:lpstr>Linked list in C#</vt:lpstr>
      <vt:lpstr>Linked list in C#</vt:lpstr>
      <vt:lpstr>Linked list in C#</vt:lpstr>
      <vt:lpstr>Iterator for LinkedLists</vt:lpstr>
      <vt:lpstr>Doubly linked lists</vt:lpstr>
      <vt:lpstr>Doubly-linked list insertion (note: this is a popular interview question)</vt:lpstr>
      <vt:lpstr>Doubly linked lists</vt:lpstr>
      <vt:lpstr>The .NET list interfaces</vt:lpstr>
      <vt:lpstr>IList interface methods</vt:lpstr>
      <vt:lpstr>IList interface properties</vt:lpstr>
      <vt:lpstr>Generic versions</vt:lpstr>
      <vt:lpstr>Stacks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an array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Implementing a stack with a linked list</vt:lpstr>
      <vt:lpstr>Queues</vt:lpstr>
      <vt:lpstr>Queues</vt:lpstr>
      <vt:lpstr>Queues</vt:lpstr>
      <vt:lpstr>Simple queue implementation using a static array</vt:lpstr>
      <vt:lpstr>Array-based queue (with a capacity of 3 elements)</vt:lpstr>
      <vt:lpstr>Array-based queue</vt:lpstr>
      <vt:lpstr>Array-based queue</vt:lpstr>
      <vt:lpstr>Array-based queue</vt:lpstr>
      <vt:lpstr>Array-based queue</vt:lpstr>
      <vt:lpstr>Array-based queue</vt:lpstr>
      <vt:lpstr>Array-based queue</vt:lpstr>
      <vt:lpstr>Array-based queue</vt:lpstr>
      <vt:lpstr>Deques</vt:lpstr>
      <vt:lpstr>Deques</vt:lpstr>
      <vt:lpstr>Reading</vt:lpstr>
      <vt:lpstr>Assignment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403</cp:revision>
  <cp:lastPrinted>2015-04-15T19:03:10Z</cp:lastPrinted>
  <dcterms:created xsi:type="dcterms:W3CDTF">2010-03-27T22:31:10Z</dcterms:created>
  <dcterms:modified xsi:type="dcterms:W3CDTF">2016-04-26T21:08:32Z</dcterms:modified>
</cp:coreProperties>
</file>