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51" r:id="rId3"/>
    <p:sldId id="271" r:id="rId4"/>
    <p:sldId id="272" r:id="rId5"/>
    <p:sldId id="273" r:id="rId6"/>
    <p:sldId id="274" r:id="rId7"/>
    <p:sldId id="275" r:id="rId8"/>
    <p:sldId id="276" r:id="rId9"/>
    <p:sldId id="352" r:id="rId10"/>
    <p:sldId id="257" r:id="rId11"/>
    <p:sldId id="258" r:id="rId12"/>
    <p:sldId id="279" r:id="rId13"/>
    <p:sldId id="259" r:id="rId14"/>
    <p:sldId id="277" r:id="rId15"/>
    <p:sldId id="278" r:id="rId16"/>
    <p:sldId id="26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63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26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53" r:id="rId88"/>
    <p:sldId id="348" r:id="rId89"/>
    <p:sldId id="349" r:id="rId90"/>
    <p:sldId id="350" r:id="rId91"/>
    <p:sldId id="261" r:id="rId92"/>
    <p:sldId id="354" r:id="rId93"/>
    <p:sldId id="355" r:id="rId94"/>
    <p:sldId id="357" r:id="rId95"/>
    <p:sldId id="356" r:id="rId96"/>
    <p:sldId id="358" r:id="rId97"/>
    <p:sldId id="360" r:id="rId98"/>
    <p:sldId id="266" r:id="rId99"/>
    <p:sldId id="361" r:id="rId100"/>
    <p:sldId id="362" r:id="rId101"/>
    <p:sldId id="363" r:id="rId102"/>
    <p:sldId id="364" r:id="rId103"/>
    <p:sldId id="366" r:id="rId104"/>
    <p:sldId id="365" r:id="rId105"/>
    <p:sldId id="368" r:id="rId10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Lecture 5</a:t>
            </a:r>
            <a:b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</a:br>
            <a:r>
              <a:rPr lang="en-US" smtClean="0">
                <a:latin typeface="Kootenay" pitchFamily="2" charset="0"/>
                <a:ea typeface="Verdana" pitchFamily="34" charset="0"/>
                <a:cs typeface="Verdana" pitchFamily="34" charset="0"/>
              </a:rPr>
              <a:t>Tree walks</a:t>
            </a:r>
            <a:br>
              <a:rPr lang="en-US" smtClean="0">
                <a:latin typeface="Kootenay" pitchFamily="2" charset="0"/>
                <a:ea typeface="Verdana" pitchFamily="34" charset="0"/>
                <a:cs typeface="Verdana" pitchFamily="34" charset="0"/>
              </a:rPr>
            </a:br>
            <a:r>
              <a:rPr lang="en-US" smtClean="0">
                <a:latin typeface="Kootenay" pitchFamily="2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tree representations</a:t>
            </a:r>
            <a:endParaRPr lang="en-US" dirty="0">
              <a:latin typeface="Kootenay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Kootenay" pitchFamily="2" charset="0"/>
              </a:rPr>
              <a:t>EECS-214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Kooten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tree node is an </a:t>
            </a:r>
            <a:r>
              <a:rPr lang="en-US" b="1" dirty="0" smtClean="0">
                <a:solidFill>
                  <a:srgbClr val="E46C0A"/>
                </a:solidFill>
              </a:rPr>
              <a:t>object</a:t>
            </a:r>
          </a:p>
          <a:p>
            <a:pPr lvl="1"/>
            <a:r>
              <a:rPr lang="en-US" dirty="0" smtClean="0"/>
              <a:t>(Red circles)</a:t>
            </a:r>
          </a:p>
          <a:p>
            <a:endParaRPr lang="en-US" dirty="0" smtClean="0"/>
          </a:p>
          <a:p>
            <a:r>
              <a:rPr lang="en-US" dirty="0" smtClean="0"/>
              <a:t>Each node object contains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Parent</a:t>
            </a:r>
          </a:p>
          <a:p>
            <a:pPr lvl="2"/>
            <a:r>
              <a:rPr lang="en-US" dirty="0" smtClean="0"/>
              <a:t>(Upward arrows)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rgbClr val="E46C0A"/>
                </a:solidFill>
              </a:rPr>
              <a:t>children</a:t>
            </a:r>
          </a:p>
          <a:p>
            <a:pPr lvl="2"/>
            <a:r>
              <a:rPr lang="en-US" dirty="0" smtClean="0"/>
              <a:t>(Grey boxes)</a:t>
            </a:r>
          </a:p>
          <a:p>
            <a:pPr lvl="2"/>
            <a:r>
              <a:rPr lang="en-US" dirty="0" smtClean="0"/>
              <a:t>linked list, array, whatever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Anything else </a:t>
            </a:r>
            <a:r>
              <a:rPr lang="en-US" dirty="0" smtClean="0"/>
              <a:t>you want to remember about the node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61" idx="0"/>
          </p:cNvCxnSpPr>
          <p:nvPr/>
        </p:nvCxnSpPr>
        <p:spPr>
          <a:xfrm rot="10800000" flipV="1">
            <a:off x="5635336" y="2057400"/>
            <a:ext cx="160020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5" idx="3"/>
          </p:cNvCxnSpPr>
          <p:nvPr/>
        </p:nvCxnSpPr>
        <p:spPr>
          <a:xfrm flipV="1">
            <a:off x="6587836" y="2192104"/>
            <a:ext cx="703496" cy="13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5" idx="5"/>
          </p:cNvCxnSpPr>
          <p:nvPr/>
        </p:nvCxnSpPr>
        <p:spPr>
          <a:xfrm flipH="1" flipV="1">
            <a:off x="7560740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10" idx="3"/>
          </p:cNvCxnSpPr>
          <p:nvPr/>
        </p:nvCxnSpPr>
        <p:spPr>
          <a:xfrm flipV="1">
            <a:off x="6044046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10" idx="5"/>
          </p:cNvCxnSpPr>
          <p:nvPr/>
        </p:nvCxnSpPr>
        <p:spPr>
          <a:xfrm flipH="1" flipV="1">
            <a:off x="6722540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0"/>
            <a:endCxn id="9" idx="4"/>
          </p:cNvCxnSpPr>
          <p:nvPr/>
        </p:nvCxnSpPr>
        <p:spPr>
          <a:xfrm flipH="1" flipV="1">
            <a:off x="8111836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  <a:endCxn id="78" idx="0"/>
          </p:cNvCxnSpPr>
          <p:nvPr/>
        </p:nvCxnSpPr>
        <p:spPr>
          <a:xfrm rot="10800000" flipV="1">
            <a:off x="5579540" y="3737264"/>
            <a:ext cx="817797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87" idx="0"/>
          </p:cNvCxnSpPr>
          <p:nvPr/>
        </p:nvCxnSpPr>
        <p:spPr>
          <a:xfrm rot="10800000" flipV="1">
            <a:off x="7432316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1336" y="2558534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29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877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5940136" y="2895600"/>
            <a:ext cx="2036996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</p:cNvCxnSpPr>
          <p:nvPr/>
        </p:nvCxnSpPr>
        <p:spPr>
          <a:xfrm>
            <a:off x="5635336" y="2895600"/>
            <a:ext cx="85067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11336" y="4375666"/>
            <a:ext cx="107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lists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4271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319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Elbow Connector 79"/>
          <p:cNvCxnSpPr>
            <a:stCxn id="79" idx="2"/>
            <a:endCxn id="7" idx="1"/>
          </p:cNvCxnSpPr>
          <p:nvPr/>
        </p:nvCxnSpPr>
        <p:spPr>
          <a:xfrm>
            <a:off x="5884339" y="4712732"/>
            <a:ext cx="1116048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1"/>
          </p:cNvCxnSpPr>
          <p:nvPr/>
        </p:nvCxnSpPr>
        <p:spPr>
          <a:xfrm>
            <a:off x="5579539" y="4712732"/>
            <a:ext cx="329803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79915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1"/>
          </p:cNvCxnSpPr>
          <p:nvPr/>
        </p:nvCxnSpPr>
        <p:spPr>
          <a:xfrm>
            <a:off x="7432315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Preorder</a:t>
            </a:r>
            <a:r>
              <a:rPr lang="en-US" sz="2400" dirty="0"/>
              <a:t>(node) {</a:t>
            </a:r>
          </a:p>
          <a:p>
            <a:pPr marL="0" indent="0">
              <a:buNone/>
            </a:pPr>
            <a:r>
              <a:rPr lang="en-US" sz="2400" dirty="0"/>
              <a:t>   print node</a:t>
            </a:r>
          </a:p>
          <a:p>
            <a:pPr marL="0" indent="0">
              <a:buNone/>
            </a:pPr>
            <a:r>
              <a:rPr lang="en-US" sz="2400" dirty="0"/>
              <a:t>   Preorder(</a:t>
            </a:r>
            <a:r>
              <a:rPr lang="en-US" sz="2400" dirty="0" err="1"/>
              <a:t>node.leftChild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Preorder(</a:t>
            </a:r>
            <a:r>
              <a:rPr lang="en-US" sz="2400" dirty="0" err="1"/>
              <a:t>node.rightChild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1 2 3 4 5 6 7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Postorder</a:t>
            </a:r>
            <a:r>
              <a:rPr lang="en-US" sz="2400" dirty="0" smtClean="0"/>
              <a:t>(node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(</a:t>
            </a:r>
            <a:r>
              <a:rPr lang="en-US" sz="2400" dirty="0" err="1" smtClean="0"/>
              <a:t>node.leftChild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(</a:t>
            </a:r>
            <a:r>
              <a:rPr lang="en-US" sz="2400" dirty="0" err="1" smtClean="0"/>
              <a:t>node.rightChild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print node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Postorder</a:t>
            </a:r>
            <a:r>
              <a:rPr lang="en-US" sz="2400" dirty="0"/>
              <a:t>(node)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Postorder</a:t>
            </a:r>
            <a:r>
              <a:rPr lang="en-US" sz="2400" dirty="0"/>
              <a:t>(</a:t>
            </a:r>
            <a:r>
              <a:rPr lang="en-US" sz="2400" dirty="0" err="1"/>
              <a:t>node.leftChild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Postorder</a:t>
            </a:r>
            <a:r>
              <a:rPr lang="en-US" sz="2400" dirty="0"/>
              <a:t>(</a:t>
            </a:r>
            <a:r>
              <a:rPr lang="en-US" sz="2400" dirty="0" err="1"/>
              <a:t>node.rightChild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print node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3 6 7 5 4 2 1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Inorder</a:t>
            </a:r>
            <a:r>
              <a:rPr lang="en-US" sz="2400" dirty="0"/>
              <a:t>(node)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node.leftChild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print node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Inorder</a:t>
            </a:r>
            <a:r>
              <a:rPr lang="en-US" sz="2400" dirty="0"/>
              <a:t>(</a:t>
            </a:r>
            <a:r>
              <a:rPr lang="en-US" sz="2400" dirty="0" err="1"/>
              <a:t>node.rightChild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84711" y="4876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602106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46511" y="59879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474956" y="5267045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636756" y="5267045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5"/>
            <a:endCxn id="5" idx="1"/>
          </p:cNvCxnSpPr>
          <p:nvPr/>
        </p:nvCxnSpPr>
        <p:spPr>
          <a:xfrm>
            <a:off x="5419445" y="1914245"/>
            <a:ext cx="732221" cy="73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474956" y="4059913"/>
            <a:ext cx="743510" cy="88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Inorder</a:t>
            </a:r>
            <a:r>
              <a:rPr lang="en-US" sz="2400" dirty="0" smtClean="0"/>
              <a:t>(node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(</a:t>
            </a:r>
            <a:r>
              <a:rPr lang="en-US" sz="2400" dirty="0" err="1" smtClean="0"/>
              <a:t>node.leftChild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print node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(</a:t>
            </a:r>
            <a:r>
              <a:rPr lang="en-US" sz="2400" dirty="0" err="1" smtClean="0"/>
              <a:t>node.rightChild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1 3 2 6 5 7 4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84711" y="4876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602106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46511" y="59879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474956" y="5267045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636756" y="5267045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5"/>
            <a:endCxn id="5" idx="1"/>
          </p:cNvCxnSpPr>
          <p:nvPr/>
        </p:nvCxnSpPr>
        <p:spPr>
          <a:xfrm>
            <a:off x="5419445" y="1914245"/>
            <a:ext cx="732221" cy="73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474956" y="4059913"/>
            <a:ext cx="743510" cy="88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CLRS chapter 10, section 4 “Representing rooted </a:t>
            </a:r>
            <a:r>
              <a:rPr lang="en-US" smtClean="0"/>
              <a:t>trees”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</a:t>
            </a:r>
            <a:r>
              <a:rPr lang="en-US" baseline="0" dirty="0" smtClean="0"/>
              <a:t>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5052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b="1" dirty="0" smtClean="0"/>
              <a:t>TreeNode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TreeNode parent;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TreeNode[] children;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… other data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4464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4255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2321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91000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67000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21" idx="0"/>
          </p:cNvCxnSpPr>
          <p:nvPr/>
        </p:nvCxnSpPr>
        <p:spPr>
          <a:xfrm rot="10800000" flipV="1">
            <a:off x="1905000" y="2057400"/>
            <a:ext cx="160020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6" idx="3"/>
          </p:cNvCxnSpPr>
          <p:nvPr/>
        </p:nvCxnSpPr>
        <p:spPr>
          <a:xfrm flipV="1">
            <a:off x="2857500" y="2192104"/>
            <a:ext cx="703496" cy="13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6" idx="5"/>
          </p:cNvCxnSpPr>
          <p:nvPr/>
        </p:nvCxnSpPr>
        <p:spPr>
          <a:xfrm flipH="1" flipV="1">
            <a:off x="3830404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11" idx="3"/>
          </p:cNvCxnSpPr>
          <p:nvPr/>
        </p:nvCxnSpPr>
        <p:spPr>
          <a:xfrm flipV="1">
            <a:off x="2313710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11" idx="5"/>
          </p:cNvCxnSpPr>
          <p:nvPr/>
        </p:nvCxnSpPr>
        <p:spPr>
          <a:xfrm flipH="1" flipV="1">
            <a:off x="2992204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H="1" flipV="1">
            <a:off x="4381500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26" idx="0"/>
          </p:cNvCxnSpPr>
          <p:nvPr/>
        </p:nvCxnSpPr>
        <p:spPr>
          <a:xfrm rot="10800000" flipV="1">
            <a:off x="1849204" y="3737264"/>
            <a:ext cx="817797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30" idx="0"/>
          </p:cNvCxnSpPr>
          <p:nvPr/>
        </p:nvCxnSpPr>
        <p:spPr>
          <a:xfrm rot="10800000" flipV="1">
            <a:off x="3701980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55853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array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52600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7400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Elbow Connector 67"/>
          <p:cNvCxnSpPr>
            <a:stCxn id="22" idx="2"/>
            <a:endCxn id="10" idx="1"/>
          </p:cNvCxnSpPr>
          <p:nvPr/>
        </p:nvCxnSpPr>
        <p:spPr>
          <a:xfrm>
            <a:off x="2209800" y="2895600"/>
            <a:ext cx="2036996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68"/>
          <p:cNvCxnSpPr>
            <a:stCxn id="21" idx="2"/>
          </p:cNvCxnSpPr>
          <p:nvPr/>
        </p:nvCxnSpPr>
        <p:spPr>
          <a:xfrm>
            <a:off x="1905000" y="2895600"/>
            <a:ext cx="85067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437566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arrays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96803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01603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Elbow Connector 79"/>
          <p:cNvCxnSpPr>
            <a:stCxn id="27" idx="2"/>
            <a:endCxn id="8" idx="1"/>
          </p:cNvCxnSpPr>
          <p:nvPr/>
        </p:nvCxnSpPr>
        <p:spPr>
          <a:xfrm>
            <a:off x="2154003" y="4712732"/>
            <a:ext cx="1116048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80"/>
          <p:cNvCxnSpPr>
            <a:stCxn id="26" idx="2"/>
            <a:endCxn id="9" idx="1"/>
          </p:cNvCxnSpPr>
          <p:nvPr/>
        </p:nvCxnSpPr>
        <p:spPr>
          <a:xfrm>
            <a:off x="1849203" y="4712732"/>
            <a:ext cx="329803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4957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80"/>
          <p:cNvCxnSpPr>
            <a:stCxn id="30" idx="2"/>
            <a:endCxn id="7" idx="1"/>
          </p:cNvCxnSpPr>
          <p:nvPr/>
        </p:nvCxnSpPr>
        <p:spPr>
          <a:xfrm>
            <a:off x="3701979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25515" y="1735693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7928275">
            <a:off x="2772312" y="2391183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4111358">
            <a:off x="3726297" y="2391708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2365309">
            <a:off x="1740070" y="3138832"/>
            <a:ext cx="860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children[0]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 rot="1233374">
            <a:off x="2154831" y="3009714"/>
            <a:ext cx="860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children[1]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34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linked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1"/>
            <a:ext cx="3886200" cy="3809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/>
              <a:t>TreeNode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TreeNode parent;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TreeNodeList </a:t>
            </a:r>
            <a:r>
              <a:rPr lang="en-US" dirty="0"/>
              <a:t>children;</a:t>
            </a:r>
          </a:p>
          <a:p>
            <a:pPr marL="0" indent="0">
              <a:buNone/>
            </a:pPr>
            <a:r>
              <a:rPr lang="en-US" dirty="0"/>
              <a:t>    … other data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smtClean="0"/>
              <a:t>TreeNodeList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TreeNode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TreeNodeList next;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3276600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5864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85655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9461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38400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19" idx="0"/>
          </p:cNvCxnSpPr>
          <p:nvPr/>
        </p:nvCxnSpPr>
        <p:spPr>
          <a:xfrm rot="10800000" flipV="1">
            <a:off x="1440680" y="2057400"/>
            <a:ext cx="183592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5" idx="3"/>
          </p:cNvCxnSpPr>
          <p:nvPr/>
        </p:nvCxnSpPr>
        <p:spPr>
          <a:xfrm flipV="1">
            <a:off x="2763604" y="2192104"/>
            <a:ext cx="568792" cy="1410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5"/>
          </p:cNvCxnSpPr>
          <p:nvPr/>
        </p:nvCxnSpPr>
        <p:spPr>
          <a:xfrm flipH="1" flipV="1">
            <a:off x="3601804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10" idx="3"/>
          </p:cNvCxnSpPr>
          <p:nvPr/>
        </p:nvCxnSpPr>
        <p:spPr>
          <a:xfrm flipV="1">
            <a:off x="2085110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10" idx="5"/>
          </p:cNvCxnSpPr>
          <p:nvPr/>
        </p:nvCxnSpPr>
        <p:spPr>
          <a:xfrm flipH="1" flipV="1">
            <a:off x="2763604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H="1" flipV="1">
            <a:off x="4152900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23" idx="0"/>
          </p:cNvCxnSpPr>
          <p:nvPr/>
        </p:nvCxnSpPr>
        <p:spPr>
          <a:xfrm rot="10800000" flipV="1">
            <a:off x="990600" y="3737264"/>
            <a:ext cx="1447800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27" idx="0"/>
          </p:cNvCxnSpPr>
          <p:nvPr/>
        </p:nvCxnSpPr>
        <p:spPr>
          <a:xfrm rot="10800000" flipV="1">
            <a:off x="3473380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88280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9275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Elbow Connector 67"/>
          <p:cNvCxnSpPr>
            <a:stCxn id="20" idx="2"/>
            <a:endCxn id="9" idx="1"/>
          </p:cNvCxnSpPr>
          <p:nvPr/>
        </p:nvCxnSpPr>
        <p:spPr>
          <a:xfrm>
            <a:off x="2441675" y="2895600"/>
            <a:ext cx="1576521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68"/>
          <p:cNvCxnSpPr>
            <a:stCxn id="19" idx="2"/>
            <a:endCxn id="10" idx="1"/>
          </p:cNvCxnSpPr>
          <p:nvPr/>
        </p:nvCxnSpPr>
        <p:spPr>
          <a:xfrm>
            <a:off x="1440680" y="2895600"/>
            <a:ext cx="1053516" cy="706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47800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Elbow Connector 79"/>
          <p:cNvCxnSpPr>
            <a:stCxn id="24" idx="2"/>
            <a:endCxn id="7" idx="1"/>
          </p:cNvCxnSpPr>
          <p:nvPr/>
        </p:nvCxnSpPr>
        <p:spPr>
          <a:xfrm>
            <a:off x="1600200" y="4712732"/>
            <a:ext cx="144125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80"/>
          <p:cNvCxnSpPr>
            <a:stCxn id="23" idx="2"/>
            <a:endCxn id="8" idx="1"/>
          </p:cNvCxnSpPr>
          <p:nvPr/>
        </p:nvCxnSpPr>
        <p:spPr>
          <a:xfrm>
            <a:off x="990600" y="4712732"/>
            <a:ext cx="959806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2097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Elbow Connector 80"/>
          <p:cNvCxnSpPr>
            <a:stCxn id="27" idx="2"/>
            <a:endCxn id="6" idx="1"/>
          </p:cNvCxnSpPr>
          <p:nvPr/>
        </p:nvCxnSpPr>
        <p:spPr>
          <a:xfrm>
            <a:off x="3473379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8"/>
          <p:cNvCxnSpPr>
            <a:stCxn id="23" idx="3"/>
            <a:endCxn id="24" idx="1"/>
          </p:cNvCxnSpPr>
          <p:nvPr/>
        </p:nvCxnSpPr>
        <p:spPr>
          <a:xfrm>
            <a:off x="1143000" y="456033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8"/>
          <p:cNvCxnSpPr/>
          <p:nvPr/>
        </p:nvCxnSpPr>
        <p:spPr>
          <a:xfrm>
            <a:off x="2590800" y="2743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8"/>
          <p:cNvCxnSpPr>
            <a:stCxn id="24" idx="3"/>
          </p:cNvCxnSpPr>
          <p:nvPr/>
        </p:nvCxnSpPr>
        <p:spPr>
          <a:xfrm>
            <a:off x="1752600" y="4560332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8"/>
          <p:cNvCxnSpPr>
            <a:stCxn id="27" idx="3"/>
          </p:cNvCxnSpPr>
          <p:nvPr/>
        </p:nvCxnSpPr>
        <p:spPr>
          <a:xfrm>
            <a:off x="3625779" y="4560332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0" y="1735693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7828">
            <a:off x="1717885" y="29664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522599">
            <a:off x="2256832" y="29442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83653" y="2373868"/>
            <a:ext cx="705622" cy="369332"/>
            <a:chOff x="1583653" y="2373868"/>
            <a:chExt cx="705622" cy="369332"/>
          </a:xfrm>
        </p:grpSpPr>
        <p:cxnSp>
          <p:nvCxnSpPr>
            <p:cNvPr id="37" name="Elbow Connector 68"/>
            <p:cNvCxnSpPr>
              <a:stCxn id="19" idx="3"/>
              <a:endCxn id="20" idx="1"/>
            </p:cNvCxnSpPr>
            <p:nvPr/>
          </p:nvCxnSpPr>
          <p:spPr>
            <a:xfrm>
              <a:off x="1593080" y="2743200"/>
              <a:ext cx="696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583653" y="2373868"/>
              <a:ext cx="59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04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Notice that we have exactly </a:t>
            </a:r>
            <a:r>
              <a:rPr lang="en-US" b="1" dirty="0" smtClean="0">
                <a:solidFill>
                  <a:srgbClr val="E46C0A"/>
                </a:solidFill>
              </a:rPr>
              <a:t>one linked list cell per node</a:t>
            </a:r>
          </a:p>
          <a:p>
            <a:pPr lvl="1"/>
            <a:r>
              <a:rPr lang="en-US" dirty="0" smtClean="0"/>
              <a:t>(except the root)</a:t>
            </a:r>
          </a:p>
          <a:p>
            <a:endParaRPr lang="en-US" dirty="0" smtClean="0"/>
          </a:p>
          <a:p>
            <a:r>
              <a:rPr lang="en-US" dirty="0" smtClean="0"/>
              <a:t>So we can just </a:t>
            </a:r>
            <a:r>
              <a:rPr lang="en-US" b="1" dirty="0" smtClean="0">
                <a:solidFill>
                  <a:srgbClr val="E46C0A"/>
                </a:solidFill>
              </a:rPr>
              <a:t>move the next pointer </a:t>
            </a:r>
            <a:r>
              <a:rPr lang="en-US" dirty="0" smtClean="0"/>
              <a:t>into the node itself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5864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85655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9461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62400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21" idx="0"/>
          </p:cNvCxnSpPr>
          <p:nvPr/>
        </p:nvCxnSpPr>
        <p:spPr>
          <a:xfrm rot="10800000" flipV="1">
            <a:off x="1440680" y="2057400"/>
            <a:ext cx="183592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6" idx="3"/>
          </p:cNvCxnSpPr>
          <p:nvPr/>
        </p:nvCxnSpPr>
        <p:spPr>
          <a:xfrm flipV="1">
            <a:off x="2763604" y="2192104"/>
            <a:ext cx="568792" cy="1410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6" idx="5"/>
          </p:cNvCxnSpPr>
          <p:nvPr/>
        </p:nvCxnSpPr>
        <p:spPr>
          <a:xfrm flipH="1" flipV="1">
            <a:off x="3601804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11" idx="3"/>
          </p:cNvCxnSpPr>
          <p:nvPr/>
        </p:nvCxnSpPr>
        <p:spPr>
          <a:xfrm flipV="1">
            <a:off x="2085110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11" idx="5"/>
          </p:cNvCxnSpPr>
          <p:nvPr/>
        </p:nvCxnSpPr>
        <p:spPr>
          <a:xfrm flipH="1" flipV="1">
            <a:off x="2763604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H="1" flipV="1">
            <a:off x="4152900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26" idx="0"/>
          </p:cNvCxnSpPr>
          <p:nvPr/>
        </p:nvCxnSpPr>
        <p:spPr>
          <a:xfrm rot="10800000" flipV="1">
            <a:off x="990600" y="3737264"/>
            <a:ext cx="1447800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30" idx="0"/>
          </p:cNvCxnSpPr>
          <p:nvPr/>
        </p:nvCxnSpPr>
        <p:spPr>
          <a:xfrm rot="10800000" flipV="1">
            <a:off x="3473380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88280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9275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Elbow Connector 67"/>
          <p:cNvCxnSpPr>
            <a:stCxn id="22" idx="2"/>
            <a:endCxn id="10" idx="1"/>
          </p:cNvCxnSpPr>
          <p:nvPr/>
        </p:nvCxnSpPr>
        <p:spPr>
          <a:xfrm>
            <a:off x="2441675" y="2895600"/>
            <a:ext cx="1576521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68"/>
          <p:cNvCxnSpPr>
            <a:stCxn id="21" idx="2"/>
            <a:endCxn id="11" idx="1"/>
          </p:cNvCxnSpPr>
          <p:nvPr/>
        </p:nvCxnSpPr>
        <p:spPr>
          <a:xfrm>
            <a:off x="1440680" y="2895600"/>
            <a:ext cx="1053516" cy="706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8200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47800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Elbow Connector 79"/>
          <p:cNvCxnSpPr>
            <a:stCxn id="27" idx="2"/>
            <a:endCxn id="8" idx="1"/>
          </p:cNvCxnSpPr>
          <p:nvPr/>
        </p:nvCxnSpPr>
        <p:spPr>
          <a:xfrm>
            <a:off x="1600200" y="4712732"/>
            <a:ext cx="144125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80"/>
          <p:cNvCxnSpPr>
            <a:stCxn id="26" idx="2"/>
            <a:endCxn id="9" idx="1"/>
          </p:cNvCxnSpPr>
          <p:nvPr/>
        </p:nvCxnSpPr>
        <p:spPr>
          <a:xfrm>
            <a:off x="990600" y="4712732"/>
            <a:ext cx="959806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2097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80"/>
          <p:cNvCxnSpPr>
            <a:stCxn id="30" idx="2"/>
            <a:endCxn id="7" idx="1"/>
          </p:cNvCxnSpPr>
          <p:nvPr/>
        </p:nvCxnSpPr>
        <p:spPr>
          <a:xfrm>
            <a:off x="3473379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68"/>
          <p:cNvCxnSpPr>
            <a:stCxn id="26" idx="3"/>
            <a:endCxn id="27" idx="1"/>
          </p:cNvCxnSpPr>
          <p:nvPr/>
        </p:nvCxnSpPr>
        <p:spPr>
          <a:xfrm>
            <a:off x="1143000" y="456033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68"/>
          <p:cNvCxnSpPr/>
          <p:nvPr/>
        </p:nvCxnSpPr>
        <p:spPr>
          <a:xfrm>
            <a:off x="2590800" y="2743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68"/>
          <p:cNvCxnSpPr>
            <a:stCxn id="27" idx="3"/>
          </p:cNvCxnSpPr>
          <p:nvPr/>
        </p:nvCxnSpPr>
        <p:spPr>
          <a:xfrm>
            <a:off x="1752600" y="4560332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68"/>
          <p:cNvCxnSpPr>
            <a:stCxn id="30" idx="3"/>
          </p:cNvCxnSpPr>
          <p:nvPr/>
        </p:nvCxnSpPr>
        <p:spPr>
          <a:xfrm>
            <a:off x="3625779" y="4560332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0" y="1735693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957828">
            <a:off x="1717885" y="29664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522599">
            <a:off x="2256832" y="29442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83653" y="2373868"/>
            <a:ext cx="705622" cy="369332"/>
            <a:chOff x="1583653" y="2373868"/>
            <a:chExt cx="705622" cy="369332"/>
          </a:xfrm>
        </p:grpSpPr>
        <p:cxnSp>
          <p:nvCxnSpPr>
            <p:cNvPr id="32" name="Elbow Connector 68"/>
            <p:cNvCxnSpPr>
              <a:stCxn id="21" idx="3"/>
              <a:endCxn id="22" idx="1"/>
            </p:cNvCxnSpPr>
            <p:nvPr/>
          </p:nvCxnSpPr>
          <p:spPr>
            <a:xfrm>
              <a:off x="1593080" y="2743200"/>
              <a:ext cx="696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83653" y="2373868"/>
              <a:ext cx="59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8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13333 0.14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7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19167 0.1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7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125 0.157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7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17569 0.157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7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07917 0.157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link into the node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5864" y="5105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85655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9461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38400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10" idx="0"/>
          </p:cNvCxnSpPr>
          <p:nvPr/>
        </p:nvCxnSpPr>
        <p:spPr>
          <a:xfrm rot="10800000" flipV="1">
            <a:off x="2628900" y="2057400"/>
            <a:ext cx="647700" cy="148936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5" idx="3"/>
          </p:cNvCxnSpPr>
          <p:nvPr/>
        </p:nvCxnSpPr>
        <p:spPr>
          <a:xfrm flipV="1">
            <a:off x="2763604" y="2192104"/>
            <a:ext cx="568792" cy="1410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5"/>
          </p:cNvCxnSpPr>
          <p:nvPr/>
        </p:nvCxnSpPr>
        <p:spPr>
          <a:xfrm flipH="1" flipV="1">
            <a:off x="3601804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10" idx="3"/>
          </p:cNvCxnSpPr>
          <p:nvPr/>
        </p:nvCxnSpPr>
        <p:spPr>
          <a:xfrm flipV="1">
            <a:off x="2085110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10" idx="5"/>
          </p:cNvCxnSpPr>
          <p:nvPr/>
        </p:nvCxnSpPr>
        <p:spPr>
          <a:xfrm flipH="1" flipV="1">
            <a:off x="2763604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H="1" flipV="1">
            <a:off x="4152900" y="3934691"/>
            <a:ext cx="3464" cy="1170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8" idx="2"/>
          </p:cNvCxnSpPr>
          <p:nvPr/>
        </p:nvCxnSpPr>
        <p:spPr>
          <a:xfrm rot="10800000" flipV="1">
            <a:off x="1894610" y="3737264"/>
            <a:ext cx="543790" cy="1939636"/>
          </a:xfrm>
          <a:prstGeom prst="bentConnector3">
            <a:avLst>
              <a:gd name="adj1" fmla="val 142038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6" idx="2"/>
          </p:cNvCxnSpPr>
          <p:nvPr/>
        </p:nvCxnSpPr>
        <p:spPr>
          <a:xfrm rot="5400000">
            <a:off x="3283528" y="4561231"/>
            <a:ext cx="1417005" cy="52332"/>
          </a:xfrm>
          <a:prstGeom prst="bentConnector4">
            <a:avLst>
              <a:gd name="adj1" fmla="val 41309"/>
              <a:gd name="adj2" fmla="val 5368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8"/>
          <p:cNvCxnSpPr>
            <a:stCxn id="10" idx="6"/>
            <a:endCxn id="9" idx="2"/>
          </p:cNvCxnSpPr>
          <p:nvPr/>
        </p:nvCxnSpPr>
        <p:spPr>
          <a:xfrm>
            <a:off x="2819400" y="3737264"/>
            <a:ext cx="1143000" cy="69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8"/>
          <p:cNvCxnSpPr>
            <a:stCxn id="8" idx="6"/>
            <a:endCxn id="7" idx="2"/>
          </p:cNvCxnSpPr>
          <p:nvPr/>
        </p:nvCxnSpPr>
        <p:spPr>
          <a:xfrm>
            <a:off x="2275610" y="5676900"/>
            <a:ext cx="7100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8"/>
          <p:cNvCxnSpPr/>
          <p:nvPr/>
        </p:nvCxnSpPr>
        <p:spPr>
          <a:xfrm>
            <a:off x="4343400" y="3733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8"/>
          <p:cNvCxnSpPr/>
          <p:nvPr/>
        </p:nvCxnSpPr>
        <p:spPr>
          <a:xfrm>
            <a:off x="3363190" y="5674757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68"/>
          <p:cNvCxnSpPr/>
          <p:nvPr/>
        </p:nvCxnSpPr>
        <p:spPr>
          <a:xfrm>
            <a:off x="4343400" y="5293757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68496" y="16880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99578" y="33528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7548671">
            <a:off x="2512418" y="2506491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0" name="Content Placeholder 4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352800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Notice that we have exactly </a:t>
            </a:r>
            <a:r>
              <a:rPr lang="en-US" b="1" dirty="0" smtClean="0">
                <a:solidFill>
                  <a:srgbClr val="E46C0A"/>
                </a:solidFill>
              </a:rPr>
              <a:t>one linked list cell per node</a:t>
            </a:r>
          </a:p>
          <a:p>
            <a:pPr lvl="1"/>
            <a:r>
              <a:rPr lang="en-US" dirty="0" smtClean="0"/>
              <a:t>(except the root)</a:t>
            </a:r>
          </a:p>
          <a:p>
            <a:endParaRPr lang="en-US" dirty="0" smtClean="0"/>
          </a:p>
          <a:p>
            <a:r>
              <a:rPr lang="en-US" dirty="0" smtClean="0"/>
              <a:t>So we can just </a:t>
            </a:r>
            <a:r>
              <a:rPr lang="en-US" b="1" dirty="0" smtClean="0">
                <a:solidFill>
                  <a:srgbClr val="E46C0A"/>
                </a:solidFill>
              </a:rPr>
              <a:t>move the next pointer </a:t>
            </a:r>
            <a:r>
              <a:rPr lang="en-US" dirty="0" smtClean="0"/>
              <a:t>into the node itself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b="1" dirty="0" smtClean="0">
                <a:solidFill>
                  <a:srgbClr val="E46C0A"/>
                </a:solidFill>
              </a:rPr>
              <a:t>remove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the linked list </a:t>
            </a:r>
            <a:r>
              <a:rPr lang="en-US" b="1" dirty="0" smtClean="0">
                <a:solidFill>
                  <a:srgbClr val="E46C0A"/>
                </a:solidFill>
              </a:rPr>
              <a:t>cells</a:t>
            </a:r>
            <a:endParaRPr lang="en-US" b="1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link into the node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/>
              <a:t>TreeNode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TreeNode parent;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TreeNode firstChild;</a:t>
            </a:r>
            <a:br>
              <a:rPr lang="en-US" dirty="0" smtClean="0"/>
            </a:br>
            <a:r>
              <a:rPr lang="en-US" dirty="0" smtClean="0"/>
              <a:t>    TreeNode nextSibling;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… other data 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CLR book calls this the </a:t>
            </a:r>
            <a:r>
              <a:rPr lang="en-US" b="1" dirty="0" smtClean="0">
                <a:solidFill>
                  <a:srgbClr val="E46C0A"/>
                </a:solidFill>
              </a:rPr>
              <a:t>left child/right sibling </a:t>
            </a:r>
            <a:r>
              <a:rPr lang="en-US" dirty="0" smtClean="0"/>
              <a:t>representation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448791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138055" y="5105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1578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6680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134591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610591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Elbow Connector 43"/>
          <p:cNvCxnSpPr>
            <a:stCxn id="38" idx="2"/>
            <a:endCxn id="43" idx="0"/>
          </p:cNvCxnSpPr>
          <p:nvPr/>
        </p:nvCxnSpPr>
        <p:spPr>
          <a:xfrm rot="10800000" flipV="1">
            <a:off x="1801091" y="2057400"/>
            <a:ext cx="647700" cy="148936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7"/>
            <a:endCxn id="38" idx="3"/>
          </p:cNvCxnSpPr>
          <p:nvPr/>
        </p:nvCxnSpPr>
        <p:spPr>
          <a:xfrm flipV="1">
            <a:off x="1935795" y="2192104"/>
            <a:ext cx="568792" cy="1410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  <a:endCxn id="38" idx="5"/>
          </p:cNvCxnSpPr>
          <p:nvPr/>
        </p:nvCxnSpPr>
        <p:spPr>
          <a:xfrm flipH="1" flipV="1">
            <a:off x="2773995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0"/>
            <a:endCxn id="43" idx="3"/>
          </p:cNvCxnSpPr>
          <p:nvPr/>
        </p:nvCxnSpPr>
        <p:spPr>
          <a:xfrm flipV="1">
            <a:off x="1257301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0"/>
            <a:endCxn id="43" idx="5"/>
          </p:cNvCxnSpPr>
          <p:nvPr/>
        </p:nvCxnSpPr>
        <p:spPr>
          <a:xfrm flipH="1" flipV="1">
            <a:off x="1935795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0"/>
            <a:endCxn id="42" idx="4"/>
          </p:cNvCxnSpPr>
          <p:nvPr/>
        </p:nvCxnSpPr>
        <p:spPr>
          <a:xfrm flipH="1" flipV="1">
            <a:off x="3325091" y="3934691"/>
            <a:ext cx="3464" cy="1170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2"/>
            <a:endCxn id="41" idx="2"/>
          </p:cNvCxnSpPr>
          <p:nvPr/>
        </p:nvCxnSpPr>
        <p:spPr>
          <a:xfrm rot="10800000" flipV="1">
            <a:off x="1066801" y="3737264"/>
            <a:ext cx="543790" cy="1939636"/>
          </a:xfrm>
          <a:prstGeom prst="bentConnector3">
            <a:avLst>
              <a:gd name="adj1" fmla="val 142038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  <a:endCxn id="39" idx="2"/>
          </p:cNvCxnSpPr>
          <p:nvPr/>
        </p:nvCxnSpPr>
        <p:spPr>
          <a:xfrm rot="5400000">
            <a:off x="2455719" y="4561231"/>
            <a:ext cx="1417005" cy="52332"/>
          </a:xfrm>
          <a:prstGeom prst="bentConnector4">
            <a:avLst>
              <a:gd name="adj1" fmla="val 41309"/>
              <a:gd name="adj2" fmla="val 5368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8"/>
          <p:cNvCxnSpPr>
            <a:stCxn id="43" idx="6"/>
            <a:endCxn id="42" idx="2"/>
          </p:cNvCxnSpPr>
          <p:nvPr/>
        </p:nvCxnSpPr>
        <p:spPr>
          <a:xfrm>
            <a:off x="1991591" y="3737264"/>
            <a:ext cx="1143000" cy="69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8"/>
          <p:cNvCxnSpPr>
            <a:stCxn id="41" idx="6"/>
            <a:endCxn id="40" idx="2"/>
          </p:cNvCxnSpPr>
          <p:nvPr/>
        </p:nvCxnSpPr>
        <p:spPr>
          <a:xfrm>
            <a:off x="1447801" y="5676900"/>
            <a:ext cx="7100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8"/>
          <p:cNvCxnSpPr/>
          <p:nvPr/>
        </p:nvCxnSpPr>
        <p:spPr>
          <a:xfrm>
            <a:off x="3515591" y="3733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8"/>
          <p:cNvCxnSpPr/>
          <p:nvPr/>
        </p:nvCxnSpPr>
        <p:spPr>
          <a:xfrm>
            <a:off x="2535381" y="5674757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68"/>
          <p:cNvCxnSpPr/>
          <p:nvPr/>
        </p:nvCxnSpPr>
        <p:spPr>
          <a:xfrm>
            <a:off x="3515591" y="5293757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40687" y="16880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71769" y="33528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7548671">
            <a:off x="1684609" y="2506491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generally don’t talk about </a:t>
            </a:r>
            <a:r>
              <a:rPr lang="en-US" b="1" dirty="0" smtClean="0">
                <a:solidFill>
                  <a:srgbClr val="E46C0A"/>
                </a:solidFill>
              </a:rPr>
              <a:t>iterating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through the nodes in a tree</a:t>
            </a:r>
          </a:p>
          <a:p>
            <a:endParaRPr lang="en-US" dirty="0"/>
          </a:p>
          <a:p>
            <a:r>
              <a:rPr lang="en-US" dirty="0" smtClean="0"/>
              <a:t>We talk about </a:t>
            </a:r>
            <a:r>
              <a:rPr lang="en-US" b="1" dirty="0" smtClean="0">
                <a:solidFill>
                  <a:srgbClr val="E46C0A"/>
                </a:solidFill>
              </a:rPr>
              <a:t>walking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through them or </a:t>
            </a:r>
            <a:r>
              <a:rPr lang="en-US" b="1" dirty="0" smtClean="0">
                <a:solidFill>
                  <a:srgbClr val="E46C0A"/>
                </a:solidFill>
              </a:rPr>
              <a:t>traversing</a:t>
            </a:r>
            <a:r>
              <a:rPr lang="en-US" b="1" dirty="0" smtClean="0"/>
              <a:t>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That’s partly because tree walks are often written as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recursions</a:t>
            </a:r>
            <a:endParaRPr lang="en-US" dirty="0" smtClean="0"/>
          </a:p>
          <a:p>
            <a:pPr lvl="1"/>
            <a:r>
              <a:rPr lang="en-US" dirty="0" smtClean="0"/>
              <a:t>It’s also because there are many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different orders</a:t>
            </a:r>
            <a:r>
              <a:rPr lang="en-US" dirty="0" smtClean="0"/>
              <a:t> you might want to walk them in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Breadth-first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walks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Breadth-first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walks</a:t>
            </a:r>
          </a:p>
          <a:p>
            <a:pPr lvl="1"/>
            <a:r>
              <a:rPr lang="en-US" dirty="0" smtClean="0"/>
              <a:t>Start with the root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Remember trees?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Breadth-first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walks</a:t>
            </a:r>
          </a:p>
          <a:p>
            <a:pPr lvl="1"/>
            <a:r>
              <a:rPr lang="en-US" dirty="0" smtClean="0"/>
              <a:t>Start with the root</a:t>
            </a:r>
          </a:p>
          <a:p>
            <a:pPr lvl="1"/>
            <a:r>
              <a:rPr lang="en-US" dirty="0" smtClean="0"/>
              <a:t>Then do all the nodes at depth 1 (just one in this case)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Breadth-first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walks</a:t>
            </a:r>
          </a:p>
          <a:p>
            <a:pPr lvl="1"/>
            <a:r>
              <a:rPr lang="en-US" dirty="0" smtClean="0"/>
              <a:t>Start with the root</a:t>
            </a:r>
          </a:p>
          <a:p>
            <a:pPr lvl="1"/>
            <a:r>
              <a:rPr lang="en-US" dirty="0" smtClean="0"/>
              <a:t>Then do all the nodes at depth 1</a:t>
            </a:r>
          </a:p>
          <a:p>
            <a:pPr lvl="1"/>
            <a:r>
              <a:rPr lang="en-US" dirty="0" smtClean="0"/>
              <a:t>Then depth 2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Breadth-first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walks</a:t>
            </a:r>
          </a:p>
          <a:p>
            <a:pPr lvl="1"/>
            <a:r>
              <a:rPr lang="en-US" dirty="0" smtClean="0"/>
              <a:t>Start with the root</a:t>
            </a:r>
          </a:p>
          <a:p>
            <a:pPr lvl="1"/>
            <a:r>
              <a:rPr lang="en-US" dirty="0" smtClean="0"/>
              <a:t>Then do all the nodes at depth 1</a:t>
            </a:r>
          </a:p>
          <a:p>
            <a:pPr lvl="1"/>
            <a:r>
              <a:rPr lang="en-US" dirty="0" smtClean="0"/>
              <a:t>Then depth 2</a:t>
            </a:r>
          </a:p>
          <a:p>
            <a:pPr lvl="1"/>
            <a:r>
              <a:rPr lang="en-US" dirty="0" smtClean="0"/>
              <a:t>Then depth 3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You can walk trees in different orders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Breadth-first</a:t>
            </a:r>
            <a:r>
              <a:rPr lang="en-US" dirty="0" smtClean="0"/>
              <a:t> walks</a:t>
            </a:r>
          </a:p>
          <a:p>
            <a:pPr lvl="1"/>
            <a:r>
              <a:rPr lang="en-US" dirty="0" smtClean="0"/>
              <a:t>Start with the root</a:t>
            </a:r>
          </a:p>
          <a:p>
            <a:pPr lvl="1"/>
            <a:r>
              <a:rPr lang="en-US" dirty="0" smtClean="0"/>
              <a:t>Then do all the nodes at depth 1</a:t>
            </a:r>
          </a:p>
          <a:p>
            <a:pPr lvl="1"/>
            <a:r>
              <a:rPr lang="en-US" dirty="0" smtClean="0"/>
              <a:t>Then depth 2</a:t>
            </a:r>
          </a:p>
          <a:p>
            <a:pPr lvl="1"/>
            <a:r>
              <a:rPr lang="en-US" dirty="0" smtClean="0"/>
              <a:t>Then depth 3</a:t>
            </a:r>
          </a:p>
          <a:p>
            <a:pPr lvl="1"/>
            <a:r>
              <a:rPr lang="en-US" dirty="0" smtClean="0"/>
              <a:t>And so on …</a:t>
            </a: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19534" y="5681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809779" y="4960980"/>
            <a:ext cx="4387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Goes through all the decedents of a node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Goes through all the decedents of a node</a:t>
            </a:r>
          </a:p>
          <a:p>
            <a:pPr lvl="1"/>
            <a:r>
              <a:rPr lang="en-US" dirty="0" smtClean="0"/>
              <a:t>Before moving to the node’s sibling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  <a:p>
            <a:pPr lvl="1"/>
            <a:r>
              <a:rPr lang="en-US" dirty="0" smtClean="0"/>
              <a:t>Moves to its first child</a:t>
            </a:r>
            <a:br>
              <a:rPr lang="en-US" dirty="0" smtClean="0"/>
            </a:br>
            <a:r>
              <a:rPr lang="en-US" dirty="0" smtClean="0"/>
              <a:t>(in this case, the only child)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is a graph in which any pair of nodes has exactly one path between them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  <a:p>
            <a:pPr lvl="1"/>
            <a:r>
              <a:rPr lang="en-US" dirty="0" smtClean="0"/>
              <a:t>Moves to its first child</a:t>
            </a:r>
            <a:endParaRPr lang="en-US" dirty="0"/>
          </a:p>
          <a:p>
            <a:pPr lvl="1"/>
            <a:r>
              <a:rPr lang="en-US" dirty="0" smtClean="0"/>
              <a:t>Then its first child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  <a:p>
            <a:pPr lvl="1"/>
            <a:r>
              <a:rPr lang="en-US" dirty="0" smtClean="0"/>
              <a:t>Moves to its first child</a:t>
            </a:r>
            <a:endParaRPr lang="en-US" dirty="0"/>
          </a:p>
          <a:p>
            <a:pPr lvl="1"/>
            <a:r>
              <a:rPr lang="en-US" dirty="0" smtClean="0"/>
              <a:t>Then its first child</a:t>
            </a:r>
          </a:p>
          <a:p>
            <a:pPr lvl="1"/>
            <a:r>
              <a:rPr lang="en-US" dirty="0" smtClean="0"/>
              <a:t>And so on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  <a:p>
            <a:pPr lvl="1"/>
            <a:r>
              <a:rPr lang="en-US" dirty="0" smtClean="0"/>
              <a:t>Moves to its first child</a:t>
            </a:r>
            <a:endParaRPr lang="en-US" dirty="0"/>
          </a:p>
          <a:p>
            <a:pPr lvl="1"/>
            <a:r>
              <a:rPr lang="en-US" dirty="0" smtClean="0"/>
              <a:t>Then its first child</a:t>
            </a:r>
          </a:p>
          <a:p>
            <a:pPr lvl="1"/>
            <a:r>
              <a:rPr lang="en-US" dirty="0" smtClean="0"/>
              <a:t>And so on</a:t>
            </a:r>
          </a:p>
          <a:p>
            <a:pPr lvl="1"/>
            <a:r>
              <a:rPr lang="en-US" dirty="0" smtClean="0"/>
              <a:t>Until we hit a leaf</a:t>
            </a:r>
            <a:br>
              <a:rPr lang="en-US" dirty="0" smtClean="0"/>
            </a:br>
            <a:r>
              <a:rPr lang="en-US" dirty="0" smtClean="0"/>
              <a:t>(a node with no children)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  <a:p>
            <a:pPr lvl="1"/>
            <a:r>
              <a:rPr lang="en-US" dirty="0" smtClean="0"/>
              <a:t>Moves to its first child</a:t>
            </a:r>
            <a:endParaRPr lang="en-US" dirty="0"/>
          </a:p>
          <a:p>
            <a:pPr lvl="1"/>
            <a:r>
              <a:rPr lang="en-US" dirty="0" smtClean="0"/>
              <a:t>Then its first child</a:t>
            </a:r>
          </a:p>
          <a:p>
            <a:pPr lvl="1"/>
            <a:r>
              <a:rPr lang="en-US" dirty="0" smtClean="0"/>
              <a:t>And so on</a:t>
            </a:r>
          </a:p>
          <a:p>
            <a:pPr lvl="1"/>
            <a:r>
              <a:rPr lang="en-US" dirty="0" smtClean="0"/>
              <a:t>Until we hit a leaf</a:t>
            </a:r>
          </a:p>
          <a:p>
            <a:pPr lvl="1"/>
            <a:r>
              <a:rPr lang="en-US" dirty="0"/>
              <a:t>Then moves to the leaf’s sibling</a:t>
            </a:r>
          </a:p>
          <a:p>
            <a:pPr lvl="1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Starts with the root</a:t>
            </a:r>
          </a:p>
          <a:p>
            <a:pPr lvl="1"/>
            <a:r>
              <a:rPr lang="en-US" dirty="0" smtClean="0"/>
              <a:t>Moves to its first child</a:t>
            </a:r>
            <a:endParaRPr lang="en-US" dirty="0"/>
          </a:p>
          <a:p>
            <a:pPr lvl="1"/>
            <a:r>
              <a:rPr lang="en-US" dirty="0" smtClean="0"/>
              <a:t>Then its first child</a:t>
            </a:r>
          </a:p>
          <a:p>
            <a:pPr lvl="1"/>
            <a:r>
              <a:rPr lang="en-US" dirty="0" smtClean="0"/>
              <a:t>And so on</a:t>
            </a:r>
          </a:p>
          <a:p>
            <a:pPr lvl="1"/>
            <a:r>
              <a:rPr lang="en-US" dirty="0" smtClean="0"/>
              <a:t>Until we hit a leaf</a:t>
            </a:r>
          </a:p>
          <a:p>
            <a:pPr lvl="1"/>
            <a:r>
              <a:rPr lang="en-US" dirty="0" smtClean="0"/>
              <a:t>Then moves to the leaf’s sibling</a:t>
            </a:r>
          </a:p>
          <a:p>
            <a:pPr lvl="1"/>
            <a:r>
              <a:rPr lang="en-US" dirty="0" smtClean="0"/>
              <a:t>Until we run out of siblings</a:t>
            </a:r>
          </a:p>
          <a:p>
            <a:pPr lvl="1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Then we try the parent’s next sibling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4410" y="4723135"/>
            <a:ext cx="5938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Then we try the parent’s next sibling</a:t>
            </a:r>
          </a:p>
          <a:p>
            <a:pPr lvl="1"/>
            <a:r>
              <a:rPr lang="en-US" dirty="0" smtClean="0"/>
              <a:t>But, tragically, it’s an only child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654410" y="4723135"/>
            <a:ext cx="5938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9045" y="436919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27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Then we try the parent’s next sibling</a:t>
            </a:r>
          </a:p>
          <a:p>
            <a:pPr lvl="1"/>
            <a:r>
              <a:rPr lang="en-US" dirty="0" smtClean="0"/>
              <a:t>But, tragically, it’s an only child</a:t>
            </a:r>
          </a:p>
          <a:p>
            <a:pPr lvl="1"/>
            <a:r>
              <a:rPr lang="en-US" dirty="0" smtClean="0"/>
              <a:t>So we move to its parent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654410" y="3429000"/>
            <a:ext cx="5938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Then we try the parent’s next sibling</a:t>
            </a:r>
          </a:p>
          <a:p>
            <a:pPr lvl="1"/>
            <a:r>
              <a:rPr lang="en-US" dirty="0" smtClean="0"/>
              <a:t>But, tragically, it’s an only child</a:t>
            </a:r>
          </a:p>
          <a:p>
            <a:pPr lvl="1"/>
            <a:r>
              <a:rPr lang="en-US" dirty="0" smtClean="0"/>
              <a:t>So we move to its parent</a:t>
            </a:r>
          </a:p>
          <a:p>
            <a:pPr lvl="1"/>
            <a:r>
              <a:rPr lang="en-US" dirty="0" smtClean="0"/>
              <a:t>And select its next sibling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depth-first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Then we try the parent’s next sibling</a:t>
            </a:r>
          </a:p>
          <a:p>
            <a:pPr lvl="1"/>
            <a:r>
              <a:rPr lang="en-US" dirty="0" smtClean="0"/>
              <a:t>But, tragically, it’s an only child</a:t>
            </a:r>
          </a:p>
          <a:p>
            <a:pPr lvl="1"/>
            <a:r>
              <a:rPr lang="en-US" dirty="0" smtClean="0"/>
              <a:t>So we move to its parent</a:t>
            </a:r>
          </a:p>
          <a:p>
            <a:pPr lvl="1"/>
            <a:r>
              <a:rPr lang="en-US" dirty="0" smtClean="0"/>
              <a:t>And select its next sibling</a:t>
            </a:r>
          </a:p>
          <a:p>
            <a:pPr lvl="1"/>
            <a:r>
              <a:rPr lang="en-US" dirty="0" smtClean="0"/>
              <a:t>After which, we’ve walked the whole tree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199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01066" y="3218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1066" y="44945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3288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0555" y="56388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2866" y="56057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6391311" y="48847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5553111" y="48847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6391311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7248245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983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7086600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229666" y="36696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computer science, we usually think of trees as having a distinguished node call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walks go </a:t>
            </a:r>
            <a:r>
              <a:rPr lang="en-US" b="1" dirty="0" smtClean="0">
                <a:solidFill>
                  <a:srgbClr val="E46C0A"/>
                </a:solidFill>
              </a:rPr>
              <a:t>subtree to subtree</a:t>
            </a:r>
          </a:p>
          <a:p>
            <a:endParaRPr lang="en-US" b="1" dirty="0"/>
          </a:p>
          <a:p>
            <a:r>
              <a:rPr lang="en-US" dirty="0"/>
              <a:t>Breadth-first walks go </a:t>
            </a:r>
            <a:r>
              <a:rPr lang="en-US" b="1" dirty="0">
                <a:solidFill>
                  <a:srgbClr val="E46C0A"/>
                </a:solidFill>
              </a:rPr>
              <a:t>level to </a:t>
            </a:r>
            <a:r>
              <a:rPr lang="en-US" b="1" dirty="0" smtClean="0">
                <a:solidFill>
                  <a:srgbClr val="E46C0A"/>
                </a:solidFill>
              </a:rPr>
              <a:t>level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39" y="270301"/>
            <a:ext cx="8229600" cy="1143000"/>
          </a:xfrm>
        </p:spPr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walks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b="1" dirty="0" smtClean="0">
                <a:solidFill>
                  <a:srgbClr val="E46C0A"/>
                </a:solidFill>
              </a:rPr>
              <a:t>depth-first </a:t>
            </a:r>
            <a:r>
              <a:rPr lang="en-US" dirty="0" smtClean="0"/>
              <a:t>comes to a node</a:t>
            </a:r>
          </a:p>
          <a:p>
            <a:pPr lvl="1"/>
            <a:r>
              <a:rPr lang="en-US" dirty="0" smtClean="0"/>
              <a:t>It walks it’s children </a:t>
            </a:r>
            <a:r>
              <a:rPr lang="en-US" b="1" dirty="0" smtClean="0">
                <a:solidFill>
                  <a:srgbClr val="E46C0A"/>
                </a:solidFill>
              </a:rPr>
              <a:t>immediately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b="1" dirty="0" smtClean="0">
                <a:solidFill>
                  <a:srgbClr val="E46C0A"/>
                </a:solidFill>
              </a:rPr>
              <a:t>breadth-first </a:t>
            </a:r>
            <a:r>
              <a:rPr lang="en-US" dirty="0" smtClean="0"/>
              <a:t>comes to a node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rgbClr val="E46C0A"/>
                </a:solidFill>
              </a:rPr>
              <a:t>remembers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its children to be walked in the future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14734" y="2199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218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81534" y="4570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1534" y="3288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31023" y="5715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43334" y="5681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5"/>
            <a:endCxn id="10" idx="1"/>
          </p:cNvCxnSpPr>
          <p:nvPr/>
        </p:nvCxnSpPr>
        <p:spPr>
          <a:xfrm>
            <a:off x="7571779" y="4960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flipV="1">
            <a:off x="6733579" y="4960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5648045" y="2589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6504979" y="2589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14734" y="983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4"/>
            <a:endCxn id="6" idx="0"/>
          </p:cNvCxnSpPr>
          <p:nvPr/>
        </p:nvCxnSpPr>
        <p:spPr>
          <a:xfrm>
            <a:off x="6343334" y="1440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8" idx="0"/>
          </p:cNvCxnSpPr>
          <p:nvPr/>
        </p:nvCxnSpPr>
        <p:spPr>
          <a:xfrm>
            <a:off x="7410134" y="3745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Needs to </a:t>
            </a:r>
            <a:r>
              <a:rPr lang="en-US" b="1" dirty="0" smtClean="0">
                <a:solidFill>
                  <a:srgbClr val="E46C0A"/>
                </a:solidFill>
              </a:rPr>
              <a:t>remember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children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of nodes it’s walked</a:t>
            </a:r>
          </a:p>
          <a:p>
            <a:pPr lvl="1"/>
            <a:r>
              <a:rPr lang="en-US" dirty="0" smtClean="0"/>
              <a:t>But that haven’t yet been walked themselves</a:t>
            </a:r>
          </a:p>
          <a:p>
            <a:endParaRPr lang="en-US" dirty="0" smtClean="0"/>
          </a:p>
          <a:p>
            <a:r>
              <a:rPr lang="en-US" dirty="0" smtClean="0"/>
              <a:t>So it needs to store a </a:t>
            </a:r>
            <a:r>
              <a:rPr lang="en-US" b="1" dirty="0" smtClean="0">
                <a:solidFill>
                  <a:srgbClr val="E46C0A"/>
                </a:solidFill>
              </a:rPr>
              <a:t>collection of nodes</a:t>
            </a:r>
          </a:p>
          <a:p>
            <a:endParaRPr lang="en-US" dirty="0" smtClean="0"/>
          </a:p>
          <a:p>
            <a:r>
              <a:rPr lang="en-US" dirty="0" smtClean="0"/>
              <a:t>What kind of collection?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</a:t>
            </a:r>
            <a:r>
              <a:rPr lang="en-US" b="1" dirty="0">
                <a:solidFill>
                  <a:srgbClr val="E46C0A"/>
                </a:solidFill>
              </a:rPr>
              <a:t>finish current level </a:t>
            </a:r>
            <a:r>
              <a:rPr lang="en-US" dirty="0"/>
              <a:t>of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moving to nodes in the next level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smtClean="0"/>
              <a:t>the nodes that get </a:t>
            </a:r>
            <a:r>
              <a:rPr lang="en-US" b="1" dirty="0" smtClean="0">
                <a:solidFill>
                  <a:srgbClr val="E46C0A"/>
                </a:solidFill>
              </a:rPr>
              <a:t>walked first</a:t>
            </a:r>
          </a:p>
          <a:p>
            <a:pPr lvl="1"/>
            <a:r>
              <a:rPr lang="en-US" dirty="0" smtClean="0"/>
              <a:t>Are the nodes that are </a:t>
            </a:r>
            <a:r>
              <a:rPr lang="en-US" b="1" dirty="0" smtClean="0">
                <a:solidFill>
                  <a:srgbClr val="E46C0A"/>
                </a:solidFill>
              </a:rPr>
              <a:t>added first </a:t>
            </a:r>
            <a:r>
              <a:rPr lang="en-US" dirty="0" smtClean="0"/>
              <a:t>to the collection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5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</a:t>
            </a:r>
            <a:r>
              <a:rPr lang="en-US" b="1" dirty="0" smtClean="0">
                <a:solidFill>
                  <a:srgbClr val="E46C0A"/>
                </a:solidFill>
              </a:rPr>
              <a:t>walk the nodes in the order that they’re added </a:t>
            </a:r>
            <a:r>
              <a:rPr lang="en-US" dirty="0" smtClean="0"/>
              <a:t>to the collection</a:t>
            </a:r>
          </a:p>
          <a:p>
            <a:endParaRPr lang="en-US" dirty="0"/>
          </a:p>
          <a:p>
            <a:r>
              <a:rPr lang="en-US" dirty="0" smtClean="0"/>
              <a:t>That sounds like a </a:t>
            </a:r>
            <a:r>
              <a:rPr lang="en-US" b="1" dirty="0" smtClean="0">
                <a:solidFill>
                  <a:srgbClr val="E46C0A"/>
                </a:solidFill>
              </a:rPr>
              <a:t>queue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Pseudocode: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BreadthFirst</a:t>
            </a:r>
            <a:r>
              <a:rPr lang="en-US" dirty="0" smtClean="0"/>
              <a:t>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Start with empty queue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 the root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repeat until the queue is empty: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 the next node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r>
              <a:rPr lang="en-US" dirty="0" smtClean="0"/>
              <a:t>In computer science, we usually think of trees as having a distinguished vertex called the </a:t>
            </a:r>
            <a:r>
              <a:rPr lang="en-US" b="1" dirty="0" smtClean="0">
                <a:solidFill>
                  <a:srgbClr val="E46C0A"/>
                </a:solidFill>
              </a:rPr>
              <a:t>root</a:t>
            </a:r>
            <a:endParaRPr lang="en-US" b="1" dirty="0">
              <a:solidFill>
                <a:srgbClr val="E46C0A"/>
              </a:solidFill>
            </a:endParaRPr>
          </a:p>
          <a:p>
            <a:r>
              <a:rPr lang="en-US" dirty="0" smtClean="0"/>
              <a:t>And we draw it</a:t>
            </a:r>
          </a:p>
          <a:p>
            <a:pPr lvl="1"/>
            <a:r>
              <a:rPr lang="en-US" dirty="0" smtClean="0"/>
              <a:t>With the root at the top</a:t>
            </a:r>
          </a:p>
          <a:p>
            <a:pPr lvl="1"/>
            <a:r>
              <a:rPr lang="en-US" dirty="0" smtClean="0"/>
              <a:t>And other vertices arranged by their distance from the root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9" idx="5"/>
            <a:endCxn id="11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20" idx="4"/>
            <a:endCxn id="7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4"/>
            <a:endCxn id="9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 its children to queue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Enqueue children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3     4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Enqueue children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Enqueue children</a:t>
            </a:r>
          </a:p>
          <a:p>
            <a:pPr marL="0" indent="0">
              <a:buNone/>
            </a:pPr>
            <a:r>
              <a:rPr lang="en-US" sz="2000" dirty="0" smtClean="0"/>
              <a:t>(of course, there aren’t any)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 children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 children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6   7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r>
              <a:rPr lang="en-US" dirty="0" smtClean="0"/>
              <a:t>The nodes adjacent to a node, but at the next lower depth are called its </a:t>
            </a:r>
            <a:r>
              <a:rPr lang="en-US" b="1" dirty="0" smtClean="0">
                <a:solidFill>
                  <a:srgbClr val="E46C0A"/>
                </a:solidFill>
              </a:rPr>
              <a:t>children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node and vertex are synonyms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 children (none)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 children (none)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038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4958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Dequeue – queue empty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5565"/>
            <a:ext cx="44958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Finished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8200" y="2135401"/>
            <a:ext cx="3505200" cy="60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1752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happens if we change the queue to a </a:t>
            </a:r>
            <a:r>
              <a:rPr lang="en-US" b="1" dirty="0" smtClean="0">
                <a:solidFill>
                  <a:srgbClr val="E46C0A"/>
                </a:solidFill>
              </a:rPr>
              <a:t>stack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StackWalk</a:t>
            </a:r>
            <a:r>
              <a:rPr lang="en-US" dirty="0" smtClean="0"/>
              <a:t>(root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s </a:t>
            </a:r>
            <a:r>
              <a:rPr lang="en-US" dirty="0"/>
              <a:t>= empty </a:t>
            </a:r>
            <a:r>
              <a:rPr lang="en-US" dirty="0" smtClean="0"/>
              <a:t>stack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s.Push(root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while </a:t>
            </a:r>
            <a:r>
              <a:rPr lang="en-US" dirty="0" smtClean="0"/>
              <a:t>s </a:t>
            </a:r>
            <a:r>
              <a:rPr lang="en-US" dirty="0"/>
              <a:t>not empty {</a:t>
            </a:r>
          </a:p>
          <a:p>
            <a:pPr marL="0" indent="0">
              <a:buNone/>
            </a:pPr>
            <a:r>
              <a:rPr lang="en-US" dirty="0"/>
              <a:t>      node = </a:t>
            </a:r>
            <a:r>
              <a:rPr lang="en-US" dirty="0" smtClean="0"/>
              <a:t>s.Pop()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for each child c of node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smtClean="0"/>
              <a:t>s.Push(c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0386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 with empty stack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0386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the root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r>
              <a:rPr lang="en-US" dirty="0" smtClean="0"/>
              <a:t>The nodes adjacent to a node, but at the next lower depth are called its </a:t>
            </a:r>
            <a:r>
              <a:rPr lang="en-US" b="1" dirty="0" smtClean="0">
                <a:solidFill>
                  <a:srgbClr val="E46C0A"/>
                </a:solidFill>
              </a:rPr>
              <a:t>children</a:t>
            </a:r>
          </a:p>
          <a:p>
            <a:endParaRPr lang="en-US" dirty="0"/>
          </a:p>
          <a:p>
            <a:r>
              <a:rPr lang="en-US" dirty="0" smtClean="0"/>
              <a:t>And the nodes that are its children, children’s children, etc., are called its </a:t>
            </a:r>
            <a:r>
              <a:rPr lang="en-US" b="1" dirty="0" smtClean="0">
                <a:solidFill>
                  <a:srgbClr val="E46C0A"/>
                </a:solidFill>
              </a:rPr>
              <a:t>descendants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Repeat until stack empty: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/>
              <a:t>6</a:t>
            </a:r>
            <a:endParaRPr lang="en-US" dirty="0" smtClean="0"/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ancestors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nodes above a node in the tree are its </a:t>
            </a:r>
            <a:r>
              <a:rPr lang="en-US" b="1" dirty="0" smtClean="0">
                <a:solidFill>
                  <a:srgbClr val="E46C0A"/>
                </a:solidFill>
              </a:rPr>
              <a:t>ancestors</a:t>
            </a:r>
          </a:p>
          <a:p>
            <a:endParaRPr lang="en-US" dirty="0" smtClean="0"/>
          </a:p>
          <a:p>
            <a:r>
              <a:rPr lang="en-US" dirty="0" smtClean="0"/>
              <a:t>The node immediately above a node in the tree is its </a:t>
            </a:r>
            <a:r>
              <a:rPr lang="en-US" b="1" dirty="0" smtClean="0">
                <a:solidFill>
                  <a:srgbClr val="E46C0A"/>
                </a:solidFill>
              </a:rPr>
              <a:t>parent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All nodes have parents except the root</a:t>
            </a:r>
          </a:p>
          <a:p>
            <a:endParaRPr lang="en-US" dirty="0"/>
          </a:p>
          <a:p>
            <a:r>
              <a:rPr lang="en-US" dirty="0" smtClean="0"/>
              <a:t>Nodes with the same parent are called </a:t>
            </a:r>
            <a:r>
              <a:rPr lang="en-US" b="1" dirty="0" smtClean="0">
                <a:solidFill>
                  <a:srgbClr val="E46C0A"/>
                </a:solidFill>
              </a:rPr>
              <a:t>siblings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 (none)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 (none)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Push children (none)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 node – stack empty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951734"/>
            <a:ext cx="4495800" cy="1372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Finished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1874837"/>
            <a:ext cx="91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Substituting a stack </a:t>
            </a:r>
            <a:r>
              <a:rPr lang="en-US" dirty="0" smtClean="0"/>
              <a:t>for a queue gives us </a:t>
            </a:r>
            <a:r>
              <a:rPr lang="en-US" b="1" dirty="0" smtClean="0">
                <a:solidFill>
                  <a:srgbClr val="E46C0A"/>
                </a:solidFill>
              </a:rPr>
              <a:t>depth-first </a:t>
            </a:r>
            <a:r>
              <a:rPr lang="en-US" dirty="0" smtClean="0"/>
              <a:t>traversal instead of breadth-first</a:t>
            </a:r>
          </a:p>
          <a:p>
            <a:endParaRPr lang="en-US" dirty="0"/>
          </a:p>
          <a:p>
            <a:r>
              <a:rPr lang="en-US" dirty="0" smtClean="0"/>
              <a:t>Although in this case, it visited the children right to left instead of left to right</a:t>
            </a:r>
          </a:p>
          <a:p>
            <a:pPr lvl="1"/>
            <a:r>
              <a:rPr lang="en-US" dirty="0" smtClean="0"/>
              <a:t>If we cared, we could just push the children on the stack in reverse order</a:t>
            </a:r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 course, we already have a perfectly good stack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execution stack</a:t>
            </a:r>
          </a:p>
          <a:p>
            <a:pPr lvl="1"/>
            <a:r>
              <a:rPr lang="en-US" dirty="0" smtClean="0"/>
              <a:t>Every procedure call pushes the execution stack</a:t>
            </a:r>
          </a:p>
          <a:p>
            <a:pPr lvl="1"/>
            <a:r>
              <a:rPr lang="en-US" dirty="0" smtClean="0"/>
              <a:t>Every return pops it</a:t>
            </a:r>
          </a:p>
          <a:p>
            <a:endParaRPr lang="en-US" dirty="0" smtClean="0"/>
          </a:p>
          <a:p>
            <a:r>
              <a:rPr lang="en-US" dirty="0" smtClean="0"/>
              <a:t>Why not just use that stack?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for trees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depth-first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Pseudocode: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E46C0A"/>
                </a:solidFill>
              </a:rPr>
              <a:t>DepthFirst</a:t>
            </a:r>
            <a:r>
              <a:rPr lang="en-US" dirty="0" smtClean="0"/>
              <a:t>(node)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child c of node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DepthFirst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of the time it’s easier and clearer to write depth-first traversals as recursions</a:t>
            </a:r>
          </a:p>
          <a:p>
            <a:endParaRPr lang="en-US" dirty="0" smtClean="0"/>
          </a:p>
          <a:p>
            <a:r>
              <a:rPr lang="en-US" dirty="0" smtClean="0"/>
              <a:t>And you thought recursion always made things more complicated!</a:t>
            </a:r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tree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Small, </a:t>
            </a:r>
            <a:r>
              <a:rPr lang="en-US" b="1" dirty="0" smtClean="0">
                <a:solidFill>
                  <a:srgbClr val="E46C0A"/>
                </a:solidFill>
              </a:rPr>
              <a:t>fixed </a:t>
            </a:r>
            <a:r>
              <a:rPr lang="en-US" b="1" baseline="0" dirty="0" smtClean="0">
                <a:solidFill>
                  <a:srgbClr val="E46C0A"/>
                </a:solidFill>
              </a:rPr>
              <a:t>branching factor</a:t>
            </a:r>
          </a:p>
          <a:p>
            <a:pPr lvl="1"/>
            <a:r>
              <a:rPr lang="en-US" dirty="0" smtClean="0"/>
              <a:t>Put child pointers directly in nodes</a:t>
            </a:r>
          </a:p>
          <a:p>
            <a:pPr lvl="1"/>
            <a:r>
              <a:rPr lang="en-US" dirty="0" smtClean="0"/>
              <a:t>Usually uses only for trees with a branching factor of 2 or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Restricted information </a:t>
            </a:r>
            <a:r>
              <a:rPr lang="en-US" dirty="0" smtClean="0"/>
              <a:t>in nodes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parent </a:t>
            </a:r>
            <a:r>
              <a:rPr lang="en-US" dirty="0" smtClean="0"/>
              <a:t>pointer</a:t>
            </a:r>
          </a:p>
          <a:p>
            <a:pPr lvl="2"/>
            <a:r>
              <a:rPr lang="en-US" dirty="0" smtClean="0"/>
              <a:t>Used if you never need to find the parent of a node</a:t>
            </a:r>
          </a:p>
          <a:p>
            <a:pPr lvl="2"/>
            <a:r>
              <a:rPr lang="en-US" dirty="0" smtClean="0"/>
              <a:t>Example: lists in lisp and scheme</a:t>
            </a:r>
            <a:endParaRPr lang="en-US" dirty="0"/>
          </a:p>
          <a:p>
            <a:pPr lvl="1"/>
            <a:r>
              <a:rPr lang="en-US" dirty="0" smtClean="0"/>
              <a:t>No child pointers</a:t>
            </a:r>
          </a:p>
          <a:p>
            <a:pPr lvl="2"/>
            <a:r>
              <a:rPr lang="en-US" dirty="0" smtClean="0"/>
              <a:t>Used in disjoint set representation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>
                <a:solidFill>
                  <a:srgbClr val="E46C0A"/>
                </a:solidFill>
              </a:rPr>
              <a:t>Heaps</a:t>
            </a:r>
          </a:p>
          <a:p>
            <a:pPr lvl="1"/>
            <a:r>
              <a:rPr lang="en-US" dirty="0" smtClean="0"/>
              <a:t>We’ll talk about these later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Common case</a:t>
            </a:r>
          </a:p>
          <a:p>
            <a:r>
              <a:rPr lang="en-US" dirty="0" smtClean="0"/>
              <a:t>Fixed </a:t>
            </a:r>
            <a:r>
              <a:rPr lang="en-US" b="1" dirty="0" smtClean="0">
                <a:solidFill>
                  <a:srgbClr val="E46C0A"/>
                </a:solidFill>
              </a:rPr>
              <a:t>branching factor of 2</a:t>
            </a:r>
          </a:p>
          <a:p>
            <a:pPr lvl="1"/>
            <a:r>
              <a:rPr lang="en-US" dirty="0" smtClean="0"/>
              <a:t>Every node has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 most 2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Referred to as the </a:t>
            </a:r>
            <a:r>
              <a:rPr lang="en-US" b="1" dirty="0" smtClean="0">
                <a:solidFill>
                  <a:srgbClr val="E46C0A"/>
                </a:solidFill>
              </a:rPr>
              <a:t>left child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E46C0A"/>
                </a:solidFill>
              </a:rPr>
              <a:t>right child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Optimized binary tree representation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BTNode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BTNode</a:t>
            </a:r>
            <a:r>
              <a:rPr lang="en-US" dirty="0" smtClean="0"/>
              <a:t> parent;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BTNode</a:t>
            </a:r>
            <a:r>
              <a:rPr lang="en-US" dirty="0" smtClean="0"/>
              <a:t> </a:t>
            </a:r>
            <a:r>
              <a:rPr lang="en-US" dirty="0" err="1" smtClean="0"/>
              <a:t>leftChild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BTNode</a:t>
            </a:r>
            <a:r>
              <a:rPr lang="en-US" dirty="0" smtClean="0"/>
              <a:t> </a:t>
            </a:r>
            <a:r>
              <a:rPr lang="en-US" dirty="0" err="1" smtClean="0"/>
              <a:t>rightChild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Don’t even bother </a:t>
            </a:r>
            <a:r>
              <a:rPr lang="en-US" dirty="0" smtClean="0"/>
              <a:t>with an array or linked list</a:t>
            </a:r>
          </a:p>
          <a:p>
            <a:pPr lvl="1"/>
            <a:r>
              <a:rPr lang="en-US" dirty="0" smtClean="0"/>
              <a:t>Just put pointers in the node for both children</a:t>
            </a:r>
          </a:p>
          <a:p>
            <a:pPr lvl="1"/>
            <a:r>
              <a:rPr lang="en-US" dirty="0" smtClean="0"/>
              <a:t>Leave them null if they aren’t used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22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are binary trees popular?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 child/right sibling</a:t>
            </a:r>
            <a:br>
              <a:rPr lang="en-US" dirty="0" smtClean="0"/>
            </a:br>
            <a:r>
              <a:rPr lang="en-US" dirty="0" smtClean="0"/>
              <a:t>is technically a binary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TreeNode {</a:t>
            </a:r>
          </a:p>
          <a:p>
            <a:pPr marL="0" indent="0">
              <a:buNone/>
            </a:pPr>
            <a:r>
              <a:rPr lang="en-US" dirty="0"/>
              <a:t>    TreeNode parent;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TreeNode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firstChild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TreeNode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nextSibling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… other data 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CLR book calls this the left child/right sibling representation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448791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138055" y="5105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1578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6680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134591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610591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Elbow Connector 43"/>
          <p:cNvCxnSpPr>
            <a:stCxn id="38" idx="2"/>
            <a:endCxn id="43" idx="0"/>
          </p:cNvCxnSpPr>
          <p:nvPr/>
        </p:nvCxnSpPr>
        <p:spPr>
          <a:xfrm rot="10800000" flipV="1">
            <a:off x="1801091" y="2057400"/>
            <a:ext cx="647700" cy="148936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7"/>
            <a:endCxn id="38" idx="3"/>
          </p:cNvCxnSpPr>
          <p:nvPr/>
        </p:nvCxnSpPr>
        <p:spPr>
          <a:xfrm flipV="1">
            <a:off x="1935795" y="2192104"/>
            <a:ext cx="568792" cy="1410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  <a:endCxn id="38" idx="5"/>
          </p:cNvCxnSpPr>
          <p:nvPr/>
        </p:nvCxnSpPr>
        <p:spPr>
          <a:xfrm flipH="1" flipV="1">
            <a:off x="2773995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0"/>
            <a:endCxn id="43" idx="3"/>
          </p:cNvCxnSpPr>
          <p:nvPr/>
        </p:nvCxnSpPr>
        <p:spPr>
          <a:xfrm flipV="1">
            <a:off x="1257301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0"/>
            <a:endCxn id="43" idx="5"/>
          </p:cNvCxnSpPr>
          <p:nvPr/>
        </p:nvCxnSpPr>
        <p:spPr>
          <a:xfrm flipH="1" flipV="1">
            <a:off x="1935795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0"/>
            <a:endCxn id="42" idx="4"/>
          </p:cNvCxnSpPr>
          <p:nvPr/>
        </p:nvCxnSpPr>
        <p:spPr>
          <a:xfrm flipH="1" flipV="1">
            <a:off x="3325091" y="3934691"/>
            <a:ext cx="3464" cy="1170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2"/>
            <a:endCxn id="41" idx="2"/>
          </p:cNvCxnSpPr>
          <p:nvPr/>
        </p:nvCxnSpPr>
        <p:spPr>
          <a:xfrm rot="10800000" flipV="1">
            <a:off x="1066801" y="3737264"/>
            <a:ext cx="543790" cy="1939636"/>
          </a:xfrm>
          <a:prstGeom prst="bentConnector3">
            <a:avLst>
              <a:gd name="adj1" fmla="val 142038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  <a:endCxn id="39" idx="2"/>
          </p:cNvCxnSpPr>
          <p:nvPr/>
        </p:nvCxnSpPr>
        <p:spPr>
          <a:xfrm rot="5400000">
            <a:off x="2455719" y="4561231"/>
            <a:ext cx="1417005" cy="52332"/>
          </a:xfrm>
          <a:prstGeom prst="bentConnector4">
            <a:avLst>
              <a:gd name="adj1" fmla="val 41309"/>
              <a:gd name="adj2" fmla="val 5368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8"/>
          <p:cNvCxnSpPr>
            <a:stCxn id="43" idx="6"/>
            <a:endCxn id="42" idx="2"/>
          </p:cNvCxnSpPr>
          <p:nvPr/>
        </p:nvCxnSpPr>
        <p:spPr>
          <a:xfrm>
            <a:off x="1991591" y="3737264"/>
            <a:ext cx="1143000" cy="69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8"/>
          <p:cNvCxnSpPr>
            <a:stCxn id="41" idx="6"/>
            <a:endCxn id="40" idx="2"/>
          </p:cNvCxnSpPr>
          <p:nvPr/>
        </p:nvCxnSpPr>
        <p:spPr>
          <a:xfrm>
            <a:off x="1447801" y="5676900"/>
            <a:ext cx="7100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8"/>
          <p:cNvCxnSpPr/>
          <p:nvPr/>
        </p:nvCxnSpPr>
        <p:spPr>
          <a:xfrm>
            <a:off x="3515591" y="3733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8"/>
          <p:cNvCxnSpPr/>
          <p:nvPr/>
        </p:nvCxnSpPr>
        <p:spPr>
          <a:xfrm>
            <a:off x="2535381" y="5674757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68"/>
          <p:cNvCxnSpPr/>
          <p:nvPr/>
        </p:nvCxnSpPr>
        <p:spPr>
          <a:xfrm>
            <a:off x="3515591" y="5293757"/>
            <a:ext cx="2944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40687" y="16880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71769" y="33528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7548671">
            <a:off x="1684609" y="2506491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81800" y="2802082"/>
            <a:ext cx="1600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18218" y="2259749"/>
            <a:ext cx="140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leftChild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58000" y="3200400"/>
            <a:ext cx="1600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07587" y="2753380"/>
            <a:ext cx="15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rightChild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80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Scheme lists are binary trees</a:t>
            </a:r>
            <a:br>
              <a:rPr lang="en-US" dirty="0" smtClean="0"/>
            </a:br>
            <a:r>
              <a:rPr lang="en-US" sz="2200" dirty="0" smtClean="0"/>
              <a:t>(without parent pointers)</a:t>
            </a:r>
            <a:endParaRPr lang="en-US" sz="2200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(define (fact n)</a:t>
            </a:r>
          </a:p>
          <a:p>
            <a:pPr marL="0" indent="0">
              <a:buNone/>
            </a:pPr>
            <a:r>
              <a:rPr lang="en-US" dirty="0"/>
              <a:t>   (if (= n 1)</a:t>
            </a:r>
          </a:p>
          <a:p>
            <a:pPr marL="0" indent="0">
              <a:buNone/>
            </a:pPr>
            <a:r>
              <a:rPr lang="en-US" dirty="0"/>
              <a:t>       1</a:t>
            </a:r>
          </a:p>
          <a:p>
            <a:pPr marL="0" indent="0">
              <a:buNone/>
            </a:pPr>
            <a:r>
              <a:rPr lang="en-US" dirty="0"/>
              <a:t>       (* n (fact (- n 1)))))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1528742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528742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71800" y="1528742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371600" y="171924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171924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832" y="2150010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cxnSp>
        <p:nvCxnSpPr>
          <p:cNvPr id="20" name="Elbow Connector 19"/>
          <p:cNvCxnSpPr>
            <a:endCxn id="18" idx="0"/>
          </p:cNvCxnSpPr>
          <p:nvPr/>
        </p:nvCxnSpPr>
        <p:spPr>
          <a:xfrm rot="5400000">
            <a:off x="679966" y="2029876"/>
            <a:ext cx="240268" cy="15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90600" y="2900342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800" y="2900342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1752600" y="309084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400" y="3516868"/>
            <a:ext cx="5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47053" y="3509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 rot="16200000" flipH="1">
            <a:off x="1063998" y="3398444"/>
            <a:ext cx="235526" cy="13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9" idx="0"/>
          </p:cNvCxnSpPr>
          <p:nvPr/>
        </p:nvCxnSpPr>
        <p:spPr>
          <a:xfrm rot="5400000">
            <a:off x="2286000" y="3395642"/>
            <a:ext cx="228600" cy="15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1066800" y="2024042"/>
            <a:ext cx="990600" cy="7620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57400" y="4343400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00400" y="4343400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19600" y="4343400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2819400" y="4533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962400" y="45339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2"/>
            <a:endCxn id="59" idx="0"/>
          </p:cNvCxnSpPr>
          <p:nvPr/>
        </p:nvCxnSpPr>
        <p:spPr>
          <a:xfrm rot="5400000">
            <a:off x="2127766" y="4844534"/>
            <a:ext cx="240268" cy="15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2" idx="2"/>
          </p:cNvCxnSpPr>
          <p:nvPr/>
        </p:nvCxnSpPr>
        <p:spPr>
          <a:xfrm rot="5400000">
            <a:off x="1488271" y="2669371"/>
            <a:ext cx="2433658" cy="914400"/>
          </a:xfrm>
          <a:prstGeom prst="bentConnector3">
            <a:avLst>
              <a:gd name="adj1" fmla="val 824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93851" y="4964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638800" y="4343400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61" name="Rectangle 60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5181600" y="45339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3" idx="2"/>
            <a:endCxn id="68" idx="0"/>
          </p:cNvCxnSpPr>
          <p:nvPr/>
        </p:nvCxnSpPr>
        <p:spPr>
          <a:xfrm rot="16200000" flipH="1">
            <a:off x="4490363" y="4844136"/>
            <a:ext cx="239475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59258" y="4963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200400" y="5574268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343400" y="5574268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75" name="Rectangle 74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562600" y="5574268"/>
            <a:ext cx="762000" cy="381000"/>
            <a:chOff x="4876800" y="1828800"/>
            <a:chExt cx="762000" cy="381000"/>
          </a:xfrm>
          <a:solidFill>
            <a:schemeClr val="accent3">
              <a:lumMod val="50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4876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57800" y="18288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3962400" y="576476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576476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40859" y="6260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83" name="Elbow Connector 82"/>
          <p:cNvCxnSpPr>
            <a:stCxn id="72" idx="2"/>
            <a:endCxn id="82" idx="0"/>
          </p:cNvCxnSpPr>
          <p:nvPr/>
        </p:nvCxnSpPr>
        <p:spPr>
          <a:xfrm rot="5400000">
            <a:off x="3238500" y="6107668"/>
            <a:ext cx="304800" cy="15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80652" y="6260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87" name="Elbow Connector 86"/>
          <p:cNvCxnSpPr>
            <a:stCxn id="75" idx="2"/>
            <a:endCxn id="86" idx="0"/>
          </p:cNvCxnSpPr>
          <p:nvPr/>
        </p:nvCxnSpPr>
        <p:spPr>
          <a:xfrm rot="5400000">
            <a:off x="4381500" y="6107668"/>
            <a:ext cx="30480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8" idx="2"/>
            <a:endCxn id="98" idx="0"/>
          </p:cNvCxnSpPr>
          <p:nvPr/>
        </p:nvCxnSpPr>
        <p:spPr>
          <a:xfrm rot="5400000">
            <a:off x="5600700" y="6107668"/>
            <a:ext cx="304800" cy="15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602257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2" name="Elbow Connector 101"/>
          <p:cNvCxnSpPr>
            <a:stCxn id="40" idx="2"/>
            <a:endCxn id="72" idx="0"/>
          </p:cNvCxnSpPr>
          <p:nvPr/>
        </p:nvCxnSpPr>
        <p:spPr>
          <a:xfrm rot="5400000">
            <a:off x="2965966" y="5149334"/>
            <a:ext cx="849868" cy="15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1" idx="2"/>
            <a:endCxn id="105" idx="1"/>
          </p:cNvCxnSpPr>
          <p:nvPr/>
        </p:nvCxnSpPr>
        <p:spPr>
          <a:xfrm rot="16200000" flipH="1">
            <a:off x="5799550" y="4754149"/>
            <a:ext cx="445718" cy="3862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215519" y="4985452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</a:t>
            </a:r>
            <a:r>
              <a:rPr lang="en-US" b="1" i="1" dirty="0" smtClean="0"/>
              <a:t>so</a:t>
            </a:r>
            <a:r>
              <a:rPr lang="en-US" dirty="0" smtClean="0"/>
              <a:t> not drawing this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decision tree is a binary tree in which </a:t>
            </a:r>
          </a:p>
          <a:p>
            <a:pPr lvl="1"/>
            <a:r>
              <a:rPr lang="en-US" dirty="0" smtClean="0"/>
              <a:t>The leaf nodes are decisions</a:t>
            </a:r>
          </a:p>
          <a:p>
            <a:pPr lvl="1"/>
            <a:r>
              <a:rPr lang="en-US" dirty="0" smtClean="0"/>
              <a:t>The interior nodes are yes/no questions for deciding between decisions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19800" y="1447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Photosynthesis?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31" idx="0"/>
          </p:cNvCxnSpPr>
          <p:nvPr/>
        </p:nvCxnSpPr>
        <p:spPr>
          <a:xfrm>
            <a:off x="6934200" y="1981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81900" y="2743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15000" y="2743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Flies?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95455" y="41910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15100" y="41910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 legs?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19800" y="55626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197437" y="55626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2" idx="2"/>
            <a:endCxn id="33" idx="0"/>
          </p:cNvCxnSpPr>
          <p:nvPr/>
        </p:nvCxnSpPr>
        <p:spPr>
          <a:xfrm flipH="1">
            <a:off x="6134100" y="19812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34" idx="0"/>
          </p:cNvCxnSpPr>
          <p:nvPr/>
        </p:nvCxnSpPr>
        <p:spPr>
          <a:xfrm flipH="1">
            <a:off x="5614555" y="3276600"/>
            <a:ext cx="51954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35" idx="0"/>
          </p:cNvCxnSpPr>
          <p:nvPr/>
        </p:nvCxnSpPr>
        <p:spPr>
          <a:xfrm>
            <a:off x="6134100" y="3276600"/>
            <a:ext cx="8001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6438900" y="4724400"/>
            <a:ext cx="4953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7" idx="0"/>
          </p:cNvCxnSpPr>
          <p:nvPr/>
        </p:nvCxnSpPr>
        <p:spPr>
          <a:xfrm>
            <a:off x="6934200" y="4724400"/>
            <a:ext cx="682337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19600" y="6400800"/>
            <a:ext cx="46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very bad decision tree for classifying </a:t>
            </a:r>
            <a:r>
              <a:rPr lang="en-US" dirty="0" err="1" smtClean="0"/>
              <a:t>lifeforms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19800" y="2133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03851" y="2133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71527" y="3549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53300" y="4958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61975" y="495883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23775" y="355715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Depth-first traversals of binary trees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you want to </a:t>
            </a:r>
            <a:r>
              <a:rPr lang="en-US" b="1" dirty="0" smtClean="0">
                <a:solidFill>
                  <a:srgbClr val="E46C0A"/>
                </a:solidFill>
              </a:rPr>
              <a:t>print all the nodes </a:t>
            </a:r>
            <a:r>
              <a:rPr lang="en-US" dirty="0" smtClean="0"/>
              <a:t>in a binary tree</a:t>
            </a:r>
            <a:endParaRPr lang="en-US" dirty="0"/>
          </a:p>
          <a:p>
            <a:pPr lvl="1"/>
            <a:r>
              <a:rPr lang="en-US" dirty="0" smtClean="0"/>
              <a:t>You could use a depth-first traversal</a:t>
            </a:r>
          </a:p>
          <a:p>
            <a:pPr lvl="1"/>
            <a:r>
              <a:rPr lang="en-US" dirty="0" smtClean="0"/>
              <a:t>But there are actually three different DFTs you could use</a:t>
            </a:r>
          </a:p>
          <a:p>
            <a:pPr lvl="1"/>
            <a:endParaRPr lang="en-US" dirty="0"/>
          </a:p>
          <a:p>
            <a:r>
              <a:rPr lang="en-US" dirty="0" smtClean="0"/>
              <a:t>We call these three versions the </a:t>
            </a:r>
            <a:r>
              <a:rPr lang="en-US" b="1" dirty="0" smtClean="0">
                <a:solidFill>
                  <a:srgbClr val="E46C0A"/>
                </a:solidFill>
              </a:rPr>
              <a:t>preorder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E46C0A"/>
                </a:solidFill>
              </a:rPr>
              <a:t>postorder</a:t>
            </a:r>
            <a:r>
              <a:rPr lang="en-US" dirty="0" smtClean="0"/>
              <a:t>, and </a:t>
            </a:r>
            <a:r>
              <a:rPr lang="en-US" b="1" dirty="0" err="1" smtClean="0">
                <a:solidFill>
                  <a:srgbClr val="E46C0A"/>
                </a:solidFill>
              </a:rPr>
              <a:t>inorder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traversals of the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Preorder</a:t>
            </a:r>
            <a:r>
              <a:rPr lang="en-US" sz="1600" dirty="0"/>
              <a:t>(node) {</a:t>
            </a:r>
          </a:p>
          <a:p>
            <a:pPr marL="0" indent="0">
              <a:buNone/>
            </a:pPr>
            <a:r>
              <a:rPr lang="en-US" sz="1600" dirty="0"/>
              <a:t>   print node</a:t>
            </a:r>
          </a:p>
          <a:p>
            <a:pPr marL="0" indent="0">
              <a:buNone/>
            </a:pPr>
            <a:r>
              <a:rPr lang="en-US" sz="1600" dirty="0"/>
              <a:t>   Preorder(</a:t>
            </a:r>
            <a:r>
              <a:rPr lang="en-US" sz="1600" dirty="0" err="1"/>
              <a:t>node.leftChild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Preorder(</a:t>
            </a:r>
            <a:r>
              <a:rPr lang="en-US" sz="1600" dirty="0" err="1"/>
              <a:t>node.rightChild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Postorder</a:t>
            </a:r>
            <a:r>
              <a:rPr lang="en-US" sz="1600" dirty="0"/>
              <a:t>(node)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 smtClean="0"/>
              <a:t>Postorder</a:t>
            </a:r>
            <a:r>
              <a:rPr lang="en-US" sz="1600" dirty="0" smtClean="0"/>
              <a:t>(</a:t>
            </a:r>
            <a:r>
              <a:rPr lang="en-US" sz="1600" dirty="0" err="1" smtClean="0"/>
              <a:t>node.leftChild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 smtClean="0"/>
              <a:t>Postorder</a:t>
            </a:r>
            <a:r>
              <a:rPr lang="en-US" sz="1600" dirty="0" smtClean="0"/>
              <a:t>(</a:t>
            </a:r>
            <a:r>
              <a:rPr lang="en-US" sz="1600" dirty="0" err="1" smtClean="0"/>
              <a:t>node.rightChild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print node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Inorder</a:t>
            </a:r>
            <a:r>
              <a:rPr lang="en-US" sz="1600" dirty="0"/>
              <a:t>(node)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 smtClean="0"/>
              <a:t>Inorder</a:t>
            </a:r>
            <a:r>
              <a:rPr lang="en-US" sz="1600" dirty="0" smtClean="0"/>
              <a:t>(</a:t>
            </a:r>
            <a:r>
              <a:rPr lang="en-US" sz="1600" dirty="0" err="1" smtClean="0"/>
              <a:t>node.leftChild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/>
              <a:t>print </a:t>
            </a:r>
            <a:r>
              <a:rPr lang="en-US" sz="1600" dirty="0" smtClean="0"/>
              <a:t>node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 err="1" smtClean="0"/>
              <a:t>Inorder</a:t>
            </a:r>
            <a:r>
              <a:rPr lang="en-US" sz="1600" dirty="0" smtClean="0"/>
              <a:t>(</a:t>
            </a:r>
            <a:r>
              <a:rPr lang="en-US" sz="1600" dirty="0" err="1" smtClean="0"/>
              <a:t>node.rightChild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Preorder</a:t>
            </a:r>
            <a:r>
              <a:rPr lang="en-US" sz="2400" dirty="0"/>
              <a:t>(node) {</a:t>
            </a:r>
          </a:p>
          <a:p>
            <a:pPr marL="0" indent="0">
              <a:buNone/>
            </a:pPr>
            <a:r>
              <a:rPr lang="en-US" sz="2400" dirty="0"/>
              <a:t>   print node</a:t>
            </a:r>
          </a:p>
          <a:p>
            <a:pPr marL="0" indent="0">
              <a:buNone/>
            </a:pPr>
            <a:r>
              <a:rPr lang="en-US" sz="2400" dirty="0"/>
              <a:t>   Preorder(</a:t>
            </a:r>
            <a:r>
              <a:rPr lang="en-US" sz="2400" dirty="0" err="1"/>
              <a:t>node.leftChild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Preorder(</a:t>
            </a:r>
            <a:r>
              <a:rPr lang="en-US" sz="2400" dirty="0" err="1"/>
              <a:t>node.rightChild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847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277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15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515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010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33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5417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7035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180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749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847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3133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3801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2305</Words>
  <Application>Microsoft Office PowerPoint</Application>
  <PresentationFormat>On-screen Show (4:3)</PresentationFormat>
  <Paragraphs>961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Kootenay</vt:lpstr>
      <vt:lpstr>Verdana</vt:lpstr>
      <vt:lpstr>Office Theme</vt:lpstr>
      <vt:lpstr>Lecture 5 Tree walks and tree representations</vt:lpstr>
      <vt:lpstr>Remember trees?</vt:lpstr>
      <vt:lpstr>Trees</vt:lpstr>
      <vt:lpstr>Trees</vt:lpstr>
      <vt:lpstr>Rooted trees</vt:lpstr>
      <vt:lpstr>Children</vt:lpstr>
      <vt:lpstr>Children</vt:lpstr>
      <vt:lpstr>Parents and ancestors</vt:lpstr>
      <vt:lpstr>Data structures for trees</vt:lpstr>
      <vt:lpstr>General representation of trees</vt:lpstr>
      <vt:lpstr>Using an array</vt:lpstr>
      <vt:lpstr>Using a linked list</vt:lpstr>
      <vt:lpstr>Using a linked list</vt:lpstr>
      <vt:lpstr>Moving the link into the node</vt:lpstr>
      <vt:lpstr>Moving the link into the node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Tree walks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Breadth-first walk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Using a stack</vt:lpstr>
      <vt:lpstr>Depth-first walk</vt:lpstr>
      <vt:lpstr>Depth-first walk</vt:lpstr>
      <vt:lpstr>Recursive depth-first walk</vt:lpstr>
      <vt:lpstr>Specialized tree representations</vt:lpstr>
      <vt:lpstr>Binary trees</vt:lpstr>
      <vt:lpstr>Optimized binary tree representation</vt:lpstr>
      <vt:lpstr>Why are binary trees popular?</vt:lpstr>
      <vt:lpstr>Left child/right sibling is technically a binary tree</vt:lpstr>
      <vt:lpstr>Scheme lists are binary trees (without parent pointers)</vt:lpstr>
      <vt:lpstr>Decision trees</vt:lpstr>
      <vt:lpstr>Depth-first traversals of binary trees</vt:lpstr>
      <vt:lpstr>Preorder traversal</vt:lpstr>
      <vt:lpstr>Preorder traversal</vt:lpstr>
      <vt:lpstr>Postorder traversal</vt:lpstr>
      <vt:lpstr>Postorder traversal</vt:lpstr>
      <vt:lpstr>Inorder traversal</vt:lpstr>
      <vt:lpstr>Inorder traversal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186</cp:revision>
  <cp:lastPrinted>2015-04-16T22:30:35Z</cp:lastPrinted>
  <dcterms:created xsi:type="dcterms:W3CDTF">2010-03-27T22:31:10Z</dcterms:created>
  <dcterms:modified xsi:type="dcterms:W3CDTF">2016-04-09T20:32:25Z</dcterms:modified>
</cp:coreProperties>
</file>