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53" r:id="rId3"/>
    <p:sldId id="323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59" r:id="rId13"/>
    <p:sldId id="264" r:id="rId14"/>
    <p:sldId id="277" r:id="rId15"/>
    <p:sldId id="278" r:id="rId16"/>
    <p:sldId id="275" r:id="rId17"/>
    <p:sldId id="279" r:id="rId18"/>
    <p:sldId id="280" r:id="rId19"/>
    <p:sldId id="281" r:id="rId20"/>
    <p:sldId id="282" r:id="rId21"/>
    <p:sldId id="283" r:id="rId22"/>
    <p:sldId id="300" r:id="rId23"/>
    <p:sldId id="286" r:id="rId24"/>
    <p:sldId id="293" r:id="rId25"/>
    <p:sldId id="292" r:id="rId26"/>
    <p:sldId id="291" r:id="rId27"/>
    <p:sldId id="290" r:id="rId28"/>
    <p:sldId id="294" r:id="rId29"/>
    <p:sldId id="289" r:id="rId30"/>
    <p:sldId id="295" r:id="rId31"/>
    <p:sldId id="288" r:id="rId32"/>
    <p:sldId id="287" r:id="rId33"/>
    <p:sldId id="284" r:id="rId34"/>
    <p:sldId id="276" r:id="rId35"/>
    <p:sldId id="296" r:id="rId36"/>
    <p:sldId id="261" r:id="rId37"/>
    <p:sldId id="297" r:id="rId38"/>
    <p:sldId id="265" r:id="rId39"/>
    <p:sldId id="266" r:id="rId40"/>
    <p:sldId id="298" r:id="rId41"/>
    <p:sldId id="299" r:id="rId42"/>
    <p:sldId id="301" r:id="rId43"/>
    <p:sldId id="324" r:id="rId44"/>
    <p:sldId id="325" r:id="rId45"/>
    <p:sldId id="262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43" r:id="rId67"/>
    <p:sldId id="327" r:id="rId68"/>
    <p:sldId id="326" r:id="rId69"/>
    <p:sldId id="344" r:id="rId70"/>
    <p:sldId id="345" r:id="rId71"/>
    <p:sldId id="346" r:id="rId72"/>
    <p:sldId id="347" r:id="rId73"/>
    <p:sldId id="348" r:id="rId74"/>
    <p:sldId id="328" r:id="rId75"/>
    <p:sldId id="329" r:id="rId76"/>
    <p:sldId id="330" r:id="rId77"/>
    <p:sldId id="331" r:id="rId78"/>
    <p:sldId id="332" r:id="rId79"/>
    <p:sldId id="349" r:id="rId80"/>
    <p:sldId id="350" r:id="rId81"/>
    <p:sldId id="351" r:id="rId82"/>
    <p:sldId id="352" r:id="rId83"/>
    <p:sldId id="337" r:id="rId84"/>
    <p:sldId id="338" r:id="rId85"/>
    <p:sldId id="339" r:id="rId86"/>
    <p:sldId id="340" r:id="rId87"/>
    <p:sldId id="341" r:id="rId88"/>
    <p:sldId id="342" r:id="rId89"/>
    <p:sldId id="321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roodmat/16722536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perator-precedence_parser" TargetMode="Externa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Lecture 6</a:t>
            </a:r>
            <a:b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How does compilation and interpretation really work?</a:t>
            </a:r>
            <a:endParaRPr lang="en-US" dirty="0">
              <a:latin typeface="Kootenay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otenay" pitchFamily="2" charset="0"/>
              </a:rPr>
              <a:t>EECS-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214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Kooten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grammar for Scheme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ym typeface="Symbol"/>
              </a:rPr>
              <a:t>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</a:t>
            </a:r>
            <a:r>
              <a:rPr lang="en-US" dirty="0" err="1" smtClean="0">
                <a:sym typeface="Symbol"/>
              </a:rPr>
              <a:t>ComplexExpression</a:t>
            </a:r>
            <a:r>
              <a:rPr lang="en-US" dirty="0" smtClean="0">
                <a:sym typeface="Symbol"/>
              </a:rPr>
              <a:t> | </a:t>
            </a:r>
            <a:r>
              <a:rPr lang="en-US" dirty="0" err="1" smtClean="0">
                <a:sym typeface="Symbol"/>
              </a:rPr>
              <a:t>SimpleExpression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E46C0A"/>
                </a:solidFill>
                <a:sym typeface="Symbol"/>
              </a:rPr>
              <a:t>ComplexExpression</a:t>
            </a:r>
            <a:r>
              <a:rPr lang="en-US" dirty="0" smtClean="0">
                <a:solidFill>
                  <a:srgbClr val="E46C0A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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‘(‘ Expressions … ‘)’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E46C0A"/>
                </a:solidFill>
                <a:sym typeface="Symbol"/>
              </a:rPr>
              <a:t>SimpleExpression</a:t>
            </a:r>
            <a:r>
              <a:rPr lang="en-US" dirty="0" smtClean="0">
                <a:solidFill>
                  <a:srgbClr val="E46C0A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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Number | String  </a:t>
            </a:r>
            <a:r>
              <a:rPr lang="en-US" dirty="0">
                <a:sym typeface="Symbol"/>
              </a:rPr>
              <a:t>|</a:t>
            </a:r>
            <a:r>
              <a:rPr lang="en-US" dirty="0" smtClean="0">
                <a:sym typeface="Symbol"/>
              </a:rPr>
              <a:t> Variable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(note: the | means “or”)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(Over) simplified grammar</a:t>
            </a:r>
            <a:br>
              <a:rPr lang="en-US" dirty="0" smtClean="0"/>
            </a:br>
            <a:r>
              <a:rPr lang="en-US" dirty="0" smtClean="0"/>
              <a:t>for C-like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E46C0A"/>
                </a:solidFill>
              </a:rPr>
              <a:t>Expression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sym typeface="Symbol"/>
              </a:rPr>
              <a:t>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Constant | Variable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| Expression Op Expression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| ‘(‘ Expression ‘)’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| Expression ‘.’ </a:t>
            </a:r>
            <a:r>
              <a:rPr lang="en-US" dirty="0" err="1" smtClean="0">
                <a:sym typeface="Symbol"/>
              </a:rPr>
              <a:t>MemberName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| Expression ‘.’ </a:t>
            </a:r>
            <a:r>
              <a:rPr lang="en-US" dirty="0" err="1" smtClean="0">
                <a:sym typeface="Symbol"/>
              </a:rPr>
              <a:t>MethodName</a:t>
            </a:r>
            <a:r>
              <a:rPr lang="en-US" dirty="0" smtClean="0">
                <a:sym typeface="Symbol"/>
              </a:rPr>
              <a:t> ‘(‘ Expression, … ‘)’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E46C0A"/>
                </a:solidFill>
                <a:sym typeface="Symbol"/>
              </a:rPr>
              <a:t>Constant</a:t>
            </a:r>
            <a:r>
              <a:rPr lang="en-US" dirty="0" smtClean="0">
                <a:solidFill>
                  <a:srgbClr val="E46C0A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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Number | ‘true’ | ‘false” | ‘null’ | String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E46C0A"/>
                </a:solidFill>
                <a:sym typeface="Symbol"/>
              </a:rPr>
              <a:t>Op</a:t>
            </a:r>
            <a:r>
              <a:rPr lang="en-US" dirty="0" smtClean="0">
                <a:solidFill>
                  <a:srgbClr val="E46C0A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 ‘+’ | ‘-’ | ‘*’ | ‘=‘ | …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trees </a:t>
            </a:r>
            <a:r>
              <a:rPr lang="en-US" sz="3600" dirty="0" smtClean="0"/>
              <a:t>(aka parse trees)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(You knew trees had to be coming here somewhere, right?)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the </a:t>
            </a:r>
            <a:r>
              <a:rPr lang="en-US" b="1" dirty="0" smtClean="0">
                <a:solidFill>
                  <a:srgbClr val="E46C0A"/>
                </a:solidFill>
              </a:rPr>
              <a:t>internal structure </a:t>
            </a:r>
            <a:r>
              <a:rPr lang="en-US" dirty="0" smtClean="0"/>
              <a:t>of an </a:t>
            </a:r>
            <a:r>
              <a:rPr lang="en-US" b="1" dirty="0" smtClean="0">
                <a:solidFill>
                  <a:srgbClr val="E46C0A"/>
                </a:solidFill>
              </a:rPr>
              <a:t>expression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Tree structure (duh)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Nodes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labeled with </a:t>
            </a:r>
            <a:r>
              <a:rPr lang="en-US" b="1" dirty="0" smtClean="0">
                <a:solidFill>
                  <a:srgbClr val="E46C0A"/>
                </a:solidFill>
              </a:rPr>
              <a:t>type of expression</a:t>
            </a:r>
          </a:p>
          <a:p>
            <a:pPr lvl="1"/>
            <a:r>
              <a:rPr lang="en-US" dirty="0" smtClean="0"/>
              <a:t>Children are </a:t>
            </a:r>
            <a:r>
              <a:rPr lang="en-US" b="1" dirty="0" err="1" smtClean="0">
                <a:solidFill>
                  <a:srgbClr val="E46C0A"/>
                </a:solidFill>
              </a:rPr>
              <a:t>subexpressions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953000"/>
            <a:ext cx="3810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(a-1)+b+2*c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34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7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10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2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6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5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Breaking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expression into its constituent </a:t>
            </a:r>
            <a:r>
              <a:rPr lang="en-US" b="1" dirty="0" smtClean="0">
                <a:solidFill>
                  <a:srgbClr val="E46C0A"/>
                </a:solidFill>
              </a:rPr>
              <a:t>parts</a:t>
            </a:r>
          </a:p>
          <a:p>
            <a:pPr lvl="1"/>
            <a:r>
              <a:rPr lang="en-US" dirty="0" smtClean="0"/>
              <a:t>Creates parse tree from linear string of tokens</a:t>
            </a:r>
          </a:p>
          <a:p>
            <a:pPr lvl="1"/>
            <a:endParaRPr lang="en-US" dirty="0"/>
          </a:p>
          <a:p>
            <a:r>
              <a:rPr lang="en-US" dirty="0" smtClean="0"/>
              <a:t>Software for parsing is called a </a:t>
            </a:r>
            <a:r>
              <a:rPr lang="en-US" b="1" dirty="0" smtClean="0">
                <a:solidFill>
                  <a:srgbClr val="E46C0A"/>
                </a:solidFill>
              </a:rPr>
              <a:t>parser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953000"/>
            <a:ext cx="3810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(a-1)+b+2*c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19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2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20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Algorithms for parsing</a:t>
            </a:r>
          </a:p>
          <a:p>
            <a:pPr lvl="1"/>
            <a:r>
              <a:rPr lang="en-US" dirty="0" smtClean="0"/>
              <a:t>Extensively studied 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Outside the scope </a:t>
            </a:r>
            <a:r>
              <a:rPr lang="en-US" dirty="0" smtClean="0"/>
              <a:t>of this class</a:t>
            </a:r>
          </a:p>
          <a:p>
            <a:pPr lvl="1"/>
            <a:r>
              <a:rPr lang="en-US" dirty="0" smtClean="0"/>
              <a:t>Cool at a high level</a:t>
            </a:r>
          </a:p>
          <a:p>
            <a:pPr lvl="1"/>
            <a:r>
              <a:rPr lang="en-US" dirty="0" smtClean="0"/>
              <a:t>Very boring in the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practice, one usually uses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parser generator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Program that takes a grammar as input</a:t>
            </a:r>
          </a:p>
          <a:p>
            <a:pPr lvl="1"/>
            <a:r>
              <a:rPr lang="en-US" dirty="0" smtClean="0"/>
              <a:t>Produces a parser as output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953000"/>
            <a:ext cx="3810000" cy="60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84807"/>
                </a:solidFill>
              </a:rPr>
              <a:t>(a-1)+b+2*c</a:t>
            </a:r>
            <a:endParaRPr lang="en-US" b="1" dirty="0">
              <a:solidFill>
                <a:srgbClr val="984807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19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2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20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That’s all we’re going to say about parsing …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953000"/>
            <a:ext cx="3810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84807"/>
                </a:solidFill>
              </a:rPr>
              <a:t>(a-1)+b+2*c</a:t>
            </a:r>
            <a:endParaRPr lang="en-US" b="1" dirty="0">
              <a:solidFill>
                <a:srgbClr val="984807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19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2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20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expression’s </a:t>
            </a:r>
            <a:r>
              <a:rPr lang="en-US" b="1" dirty="0" smtClean="0">
                <a:solidFill>
                  <a:srgbClr val="E46C0A"/>
                </a:solidFill>
              </a:rPr>
              <a:t>meaning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Derived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meanings of its parts</a:t>
            </a:r>
          </a:p>
          <a:p>
            <a:pPr lvl="1"/>
            <a:r>
              <a:rPr lang="en-US" dirty="0" smtClean="0"/>
              <a:t>In some systematic manner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4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value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(meaning) of a </a:t>
            </a:r>
            <a:r>
              <a:rPr lang="en-US" b="1" dirty="0" smtClean="0">
                <a:solidFill>
                  <a:srgbClr val="E46C0A"/>
                </a:solidFill>
              </a:rPr>
              <a:t>sum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b="1" dirty="0" smtClean="0">
                <a:solidFill>
                  <a:srgbClr val="E46C0A"/>
                </a:solidFill>
              </a:rPr>
              <a:t>expression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value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(meaning) of a </a:t>
            </a:r>
            <a:r>
              <a:rPr lang="en-US" b="1" dirty="0" smtClean="0">
                <a:solidFill>
                  <a:srgbClr val="E46C0A"/>
                </a:solidFill>
              </a:rPr>
              <a:t>sum expression</a:t>
            </a:r>
          </a:p>
          <a:p>
            <a:r>
              <a:rPr lang="en-US" dirty="0" smtClean="0"/>
              <a:t>Is the values of its </a:t>
            </a:r>
            <a:r>
              <a:rPr lang="en-US" b="1" dirty="0" err="1" smtClean="0">
                <a:solidFill>
                  <a:srgbClr val="E46C0A"/>
                </a:solidFill>
              </a:rPr>
              <a:t>subexpressions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76800" y="2819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75042" y="2819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99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value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(meaning) of a </a:t>
            </a:r>
            <a:r>
              <a:rPr lang="en-US" b="1" dirty="0" smtClean="0">
                <a:solidFill>
                  <a:srgbClr val="E46C0A"/>
                </a:solidFill>
              </a:rPr>
              <a:t>sum expression</a:t>
            </a:r>
          </a:p>
          <a:p>
            <a:r>
              <a:rPr lang="en-US" dirty="0" smtClean="0"/>
              <a:t>Is the values of its </a:t>
            </a:r>
            <a:r>
              <a:rPr lang="en-US" b="1" dirty="0" err="1" smtClean="0">
                <a:solidFill>
                  <a:srgbClr val="E46C0A"/>
                </a:solidFill>
              </a:rPr>
              <a:t>subexpressions</a:t>
            </a:r>
            <a:endParaRPr lang="en-US" b="1" dirty="0" smtClean="0">
              <a:solidFill>
                <a:srgbClr val="E46C0A"/>
              </a:solidFill>
            </a:endParaRPr>
          </a:p>
          <a:p>
            <a:r>
              <a:rPr lang="en-US" b="1" dirty="0" smtClean="0">
                <a:solidFill>
                  <a:srgbClr val="E46C0A"/>
                </a:solidFill>
              </a:rPr>
              <a:t>Added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1752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Monday, April 25</a:t>
            </a:r>
          </a:p>
          <a:p>
            <a:r>
              <a:rPr lang="en-US" dirty="0" smtClean="0"/>
              <a:t>In class, closed book</a:t>
            </a:r>
          </a:p>
          <a:p>
            <a:r>
              <a:rPr lang="en-US" dirty="0" smtClean="0"/>
              <a:t>Will cover material up through binary search trees</a:t>
            </a:r>
          </a:p>
          <a:p>
            <a:pPr lvl="1"/>
            <a:r>
              <a:rPr lang="en-US" dirty="0" smtClean="0"/>
              <a:t>Will </a:t>
            </a:r>
            <a:r>
              <a:rPr lang="en-US" smtClean="0"/>
              <a:t>not cover C#</a:t>
            </a:r>
            <a:endParaRPr lang="en-US" dirty="0" smtClean="0"/>
          </a:p>
          <a:p>
            <a:r>
              <a:rPr lang="en-US" dirty="0" smtClean="0"/>
              <a:t>You will be given a practice quiz next week</a:t>
            </a:r>
          </a:p>
          <a:p>
            <a:r>
              <a:rPr lang="en-US" dirty="0" smtClean="0"/>
              <a:t>And solutions later in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0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E46C0A"/>
                </a:solidFill>
              </a:rPr>
              <a:t>interpreter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works by </a:t>
            </a:r>
            <a:r>
              <a:rPr lang="en-US" b="1" dirty="0" smtClean="0">
                <a:solidFill>
                  <a:srgbClr val="E46C0A"/>
                </a:solidFill>
              </a:rPr>
              <a:t>following the structure </a:t>
            </a:r>
            <a:r>
              <a:rPr lang="en-US" dirty="0" smtClean="0"/>
              <a:t>of the syntax tree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b="1" dirty="0"/>
          </a:p>
          <a:p>
            <a:r>
              <a:rPr lang="en-US" dirty="0" smtClean="0"/>
              <a:t>Arithmetic expressions: find the </a:t>
            </a:r>
            <a:r>
              <a:rPr lang="en-US" b="1" dirty="0" smtClean="0">
                <a:solidFill>
                  <a:srgbClr val="E46C0A"/>
                </a:solidFill>
              </a:rPr>
              <a:t>value of a parent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By finding the </a:t>
            </a:r>
            <a:r>
              <a:rPr lang="en-US" b="1" dirty="0" smtClean="0">
                <a:solidFill>
                  <a:srgbClr val="E46C0A"/>
                </a:solidFill>
              </a:rPr>
              <a:t>values of </a:t>
            </a:r>
            <a:r>
              <a:rPr lang="en-US" b="1" dirty="0" err="1" smtClean="0">
                <a:solidFill>
                  <a:srgbClr val="E46C0A"/>
                </a:solidFill>
              </a:rPr>
              <a:t>subtrees</a:t>
            </a:r>
            <a:endParaRPr lang="en-US" b="1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And using them as </a:t>
            </a:r>
            <a:r>
              <a:rPr lang="en-US" b="1" dirty="0" smtClean="0">
                <a:solidFill>
                  <a:srgbClr val="E46C0A"/>
                </a:solidFill>
              </a:rPr>
              <a:t>arguments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to the function the parent node represents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4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Interpreter for arithmetic expressions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Run(</a:t>
            </a:r>
            <a:r>
              <a:rPr lang="en-US" sz="2000" dirty="0" err="1" smtClean="0"/>
              <a:t>STNode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STNode.leftChild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STNode.rightChild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 err="1" smtClean="0"/>
              <a:t>STNode.Operator</a:t>
            </a:r>
            <a:r>
              <a:rPr lang="en-US" sz="2000" dirty="0" smtClean="0"/>
              <a:t>(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,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7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Okay, in reality, we have to handle</a:t>
            </a:r>
          </a:p>
          <a:p>
            <a:pPr marL="0" indent="0">
              <a:buNone/>
            </a:pPr>
            <a:r>
              <a:rPr lang="en-US" sz="2000" dirty="0" smtClean="0"/>
              <a:t>the case where the node isn’t an operator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Run(</a:t>
            </a:r>
            <a:r>
              <a:rPr lang="en-US" sz="2000" dirty="0" err="1" smtClean="0"/>
              <a:t>STNode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if </a:t>
            </a:r>
            <a:r>
              <a:rPr lang="en-US" sz="2000" dirty="0" err="1" smtClean="0"/>
              <a:t>STNode</a:t>
            </a:r>
            <a:r>
              <a:rPr lang="en-US" sz="2000" dirty="0" smtClean="0"/>
              <a:t> is a constant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return the constant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else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STNode.leftChild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STNode.rightChild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return </a:t>
            </a:r>
            <a:r>
              <a:rPr lang="en-US" sz="2000" dirty="0" err="1" smtClean="0"/>
              <a:t>STNode.Operator</a:t>
            </a:r>
            <a:r>
              <a:rPr lang="en-US" sz="2000" dirty="0" smtClean="0"/>
              <a:t>(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,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8200" y="262885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96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>           return 2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68442" y="412415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3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>           return 2</a:t>
            </a:r>
            <a:br>
              <a:rPr lang="en-US" sz="2000" dirty="0" smtClean="0"/>
            </a:br>
            <a:r>
              <a:rPr lang="en-US" sz="2000" dirty="0" smtClean="0"/>
              <a:t>       Run(3)</a:t>
            </a:r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study programming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may want to implement a </a:t>
            </a:r>
            <a:r>
              <a:rPr lang="en-US" b="1" dirty="0" smtClean="0">
                <a:solidFill>
                  <a:srgbClr val="E46C0A"/>
                </a:solidFill>
              </a:rPr>
              <a:t>scripting language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E46C0A"/>
                </a:solidFill>
              </a:rPr>
              <a:t>macro language</a:t>
            </a:r>
            <a:r>
              <a:rPr lang="en-US" b="1" dirty="0" smtClean="0"/>
              <a:t> </a:t>
            </a:r>
            <a:r>
              <a:rPr lang="en-US" dirty="0" smtClean="0"/>
              <a:t>for an application you’re working on</a:t>
            </a:r>
          </a:p>
          <a:p>
            <a:pPr lvl="1"/>
            <a:r>
              <a:rPr lang="en-US" dirty="0" smtClean="0"/>
              <a:t>Word, Excel, Web browsers, etc.</a:t>
            </a:r>
          </a:p>
          <a:p>
            <a:endParaRPr lang="en-US" dirty="0"/>
          </a:p>
          <a:p>
            <a:r>
              <a:rPr lang="en-US" dirty="0" smtClean="0"/>
              <a:t>You may be working on a problem for which typical </a:t>
            </a:r>
            <a:r>
              <a:rPr lang="en-US" b="1" dirty="0" smtClean="0">
                <a:solidFill>
                  <a:srgbClr val="E46C0A"/>
                </a:solidFill>
              </a:rPr>
              <a:t>programming paradigms are inappropriate</a:t>
            </a:r>
          </a:p>
          <a:p>
            <a:pPr lvl="1"/>
            <a:r>
              <a:rPr lang="en-US" dirty="0" smtClean="0"/>
              <a:t>Make a new paradigm!</a:t>
            </a:r>
          </a:p>
          <a:p>
            <a:pPr lvl="1"/>
            <a:r>
              <a:rPr lang="en-US" dirty="0" smtClean="0"/>
              <a:t>Design your own language</a:t>
            </a:r>
          </a:p>
          <a:p>
            <a:pPr lvl="1"/>
            <a:r>
              <a:rPr lang="en-US" dirty="0" smtClean="0"/>
              <a:t>Make a simple interpreter for it</a:t>
            </a:r>
          </a:p>
          <a:p>
            <a:endParaRPr lang="en-US" dirty="0"/>
          </a:p>
          <a:p>
            <a:r>
              <a:rPr lang="en-US" dirty="0" smtClean="0"/>
              <a:t>You’ll be making a scripting language interpreter for </a:t>
            </a:r>
            <a:r>
              <a:rPr lang="en-US" b="1" dirty="0" smtClean="0">
                <a:solidFill>
                  <a:srgbClr val="E46C0A"/>
                </a:solidFill>
              </a:rPr>
              <a:t>assignment 2</a:t>
            </a:r>
            <a:endParaRPr lang="en-US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>           return 2</a:t>
            </a:r>
            <a:br>
              <a:rPr lang="en-US" sz="2000" dirty="0" smtClean="0"/>
            </a:br>
            <a:r>
              <a:rPr lang="en-US" sz="2000" dirty="0" smtClean="0"/>
              <a:t>       Run(3)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return 3</a:t>
            </a:r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57667" y="39343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0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>           return 2</a:t>
            </a:r>
            <a:br>
              <a:rPr lang="en-US" sz="2000" dirty="0" smtClean="0"/>
            </a:br>
            <a:r>
              <a:rPr lang="en-US" sz="2000" dirty="0" smtClean="0"/>
              <a:t>       Run(3)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return 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smtClean="0"/>
              <a:t>return 6</a:t>
            </a: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74711" y="274710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54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Run(*)</a:t>
            </a:r>
            <a:br>
              <a:rPr lang="en-US" sz="2000" dirty="0" smtClean="0"/>
            </a:br>
            <a:r>
              <a:rPr lang="en-US" sz="2000" dirty="0" smtClean="0"/>
              <a:t>       Run(2)</a:t>
            </a:r>
            <a:br>
              <a:rPr lang="en-US" sz="2000" dirty="0" smtClean="0"/>
            </a:br>
            <a:r>
              <a:rPr lang="en-US" sz="2000" dirty="0" smtClean="0"/>
              <a:t>           return 2</a:t>
            </a:r>
            <a:br>
              <a:rPr lang="en-US" sz="2000" dirty="0" smtClean="0"/>
            </a:br>
            <a:r>
              <a:rPr lang="en-US" sz="2000" dirty="0" smtClean="0"/>
              <a:t>       Run(3)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return 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return 6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return 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62168" y="16426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44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Look familiar?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Run(</a:t>
            </a:r>
            <a:r>
              <a:rPr lang="en-US" sz="2000" dirty="0" err="1" smtClean="0"/>
              <a:t>STNode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STNode.leftChild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 = Run(</a:t>
            </a:r>
            <a:r>
              <a:rPr lang="en-US" sz="2000" dirty="0" err="1" smtClean="0"/>
              <a:t>STNode.rightChild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 err="1" smtClean="0"/>
              <a:t>STNode.Operator</a:t>
            </a:r>
            <a:r>
              <a:rPr lang="en-US" sz="2000" dirty="0" smtClean="0"/>
              <a:t>(</a:t>
            </a:r>
            <a:r>
              <a:rPr lang="en-US" sz="2000" dirty="0" err="1" smtClean="0"/>
              <a:t>leftValue</a:t>
            </a:r>
            <a:r>
              <a:rPr lang="en-US" sz="2000" dirty="0" smtClean="0"/>
              <a:t>, </a:t>
            </a:r>
            <a:r>
              <a:rPr lang="en-US" sz="2000" dirty="0" err="1" smtClean="0"/>
              <a:t>rightValue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5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9491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just a </a:t>
            </a:r>
            <a:r>
              <a:rPr lang="en-US" b="1" dirty="0" smtClean="0">
                <a:solidFill>
                  <a:srgbClr val="E46C0A"/>
                </a:solidFill>
              </a:rPr>
              <a:t>depth-first walk</a:t>
            </a:r>
          </a:p>
          <a:p>
            <a:pPr lvl="1"/>
            <a:r>
              <a:rPr lang="en-US" dirty="0" smtClean="0"/>
              <a:t>In particular,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post-order </a:t>
            </a:r>
            <a:r>
              <a:rPr lang="en-US" dirty="0" smtClean="0"/>
              <a:t>walk</a:t>
            </a:r>
          </a:p>
          <a:p>
            <a:pPr lvl="1"/>
            <a:endParaRPr lang="en-US" dirty="0"/>
          </a:p>
          <a:p>
            <a:r>
              <a:rPr lang="en-US" dirty="0" smtClean="0"/>
              <a:t>This is a super-</a:t>
            </a:r>
            <a:r>
              <a:rPr lang="en-US" b="1" dirty="0" smtClean="0">
                <a:solidFill>
                  <a:srgbClr val="E46C0A"/>
                </a:solidFill>
              </a:rPr>
              <a:t>simplified case</a:t>
            </a:r>
          </a:p>
          <a:p>
            <a:pPr lvl="1"/>
            <a:r>
              <a:rPr lang="en-US" dirty="0" smtClean="0"/>
              <a:t>Only arithmetic expressions</a:t>
            </a:r>
          </a:p>
          <a:p>
            <a:pPr lvl="1"/>
            <a:r>
              <a:rPr lang="en-US" dirty="0" smtClean="0"/>
              <a:t>Only binary trees</a:t>
            </a:r>
          </a:p>
          <a:p>
            <a:endParaRPr lang="en-US" dirty="0" smtClean="0"/>
          </a:p>
          <a:p>
            <a:r>
              <a:rPr lang="en-US" dirty="0" smtClean="0"/>
              <a:t>But the idea is much the same for more complicated cases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93990" y="2514600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3615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872052" y="3615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12794" y="4863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980731" y="4863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7" idx="3"/>
            <a:endCxn id="8" idx="7"/>
          </p:cNvCxnSpPr>
          <p:nvPr/>
        </p:nvCxnSpPr>
        <p:spPr>
          <a:xfrm flipH="1">
            <a:off x="5549730" y="3111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1"/>
          </p:cNvCxnSpPr>
          <p:nvPr/>
        </p:nvCxnSpPr>
        <p:spPr>
          <a:xfrm>
            <a:off x="6490720" y="3111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409524" y="4212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11" idx="1"/>
          </p:cNvCxnSpPr>
          <p:nvPr/>
        </p:nvCxnSpPr>
        <p:spPr>
          <a:xfrm>
            <a:off x="7468782" y="4212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2643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000" dirty="0" smtClean="0"/>
              <a:t>A more general version:</a:t>
            </a:r>
          </a:p>
          <a:p>
            <a:pPr marL="0" indent="0">
              <a:buNone/>
            </a:pPr>
            <a:r>
              <a:rPr lang="en-US" sz="2000" dirty="0" smtClean="0"/>
              <a:t>(not limited to 2-argument operators)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Run(</a:t>
            </a:r>
            <a:r>
              <a:rPr lang="en-US" sz="2000" dirty="0" err="1" smtClean="0"/>
              <a:t>STNode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arguments =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new object[</a:t>
            </a:r>
            <a:r>
              <a:rPr lang="en-US" sz="2000" dirty="0" err="1" smtClean="0"/>
              <a:t>STNode.Children.Length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(i=0; i&lt;</a:t>
            </a:r>
            <a:r>
              <a:rPr lang="en-US" sz="2000" dirty="0" err="1" smtClean="0"/>
              <a:t>results.Length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arguments[</a:t>
            </a:r>
            <a:r>
              <a:rPr lang="en-US" sz="2000" dirty="0" err="1" smtClean="0"/>
              <a:t>i</a:t>
            </a:r>
            <a:r>
              <a:rPr lang="en-US" sz="2000" dirty="0" smtClean="0"/>
              <a:t>] = Run[</a:t>
            </a:r>
            <a:r>
              <a:rPr lang="en-US" sz="2000" dirty="0" err="1" smtClean="0"/>
              <a:t>STNode.Children</a:t>
            </a:r>
            <a:r>
              <a:rPr lang="en-US" sz="2000" dirty="0" smtClean="0"/>
              <a:t>[i]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return </a:t>
            </a:r>
            <a:r>
              <a:rPr lang="en-US" sz="2000" dirty="0" err="1" smtClean="0"/>
              <a:t>STNode.Operator</a:t>
            </a:r>
            <a:r>
              <a:rPr lang="en-US" sz="2000" dirty="0" smtClean="0"/>
              <a:t>(arguments)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3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variable</a:t>
            </a:r>
            <a:r>
              <a:rPr lang="en-US" baseline="0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That’s great!</a:t>
            </a:r>
            <a:endParaRPr lang="en-US" dirty="0"/>
          </a:p>
          <a:p>
            <a:r>
              <a:rPr lang="en-US" dirty="0" smtClean="0"/>
              <a:t>But what do we do when we see a </a:t>
            </a:r>
            <a:r>
              <a:rPr lang="en-US" b="1" dirty="0" smtClean="0">
                <a:solidFill>
                  <a:srgbClr val="E46C0A"/>
                </a:solidFill>
              </a:rPr>
              <a:t>variable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17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6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4562755"/>
            <a:ext cx="3505200" cy="15634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structures that store the values of 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17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6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28984"/>
              </p:ext>
            </p:extLst>
          </p:nvPr>
        </p:nvGraphicFramePr>
        <p:xfrm>
          <a:off x="1600200" y="1764160"/>
          <a:ext cx="1600200" cy="1585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0100"/>
                <a:gridCol w="800100"/>
              </a:tblGrid>
              <a:tr h="39644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9644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644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644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A.k.a. </a:t>
            </a:r>
            <a:r>
              <a:rPr lang="en-US" b="1" dirty="0" smtClean="0">
                <a:solidFill>
                  <a:srgbClr val="E46C0A"/>
                </a:solidFill>
              </a:rPr>
              <a:t>associative array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E46C0A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E46C0A"/>
                </a:solidFill>
              </a:rPr>
              <a:t>mapping</a:t>
            </a:r>
          </a:p>
          <a:p>
            <a:endParaRPr lang="en-US" dirty="0"/>
          </a:p>
          <a:p>
            <a:r>
              <a:rPr lang="en-US" dirty="0" smtClean="0"/>
              <a:t>Data structure that holds </a:t>
            </a:r>
            <a:r>
              <a:rPr lang="en-US" b="1" dirty="0" smtClean="0">
                <a:solidFill>
                  <a:srgbClr val="E46C0A"/>
                </a:solidFill>
              </a:rPr>
              <a:t>associations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between pairs of objects called </a:t>
            </a:r>
            <a:r>
              <a:rPr lang="en-US" b="1" dirty="0" smtClean="0">
                <a:solidFill>
                  <a:srgbClr val="E46C0A"/>
                </a:solidFill>
              </a:rPr>
              <a:t>keys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E46C0A"/>
                </a:solidFill>
              </a:rPr>
              <a:t>values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Simplified interface</a:t>
            </a:r>
            <a:br>
              <a:rPr lang="en-US" dirty="0" smtClean="0"/>
            </a:br>
            <a:r>
              <a:rPr lang="en-US" dirty="0" smtClean="0"/>
              <a:t>(we’ll talk more about dictionaries later):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dict.</a:t>
            </a:r>
            <a:r>
              <a:rPr lang="en-US" b="1" dirty="0" err="1" smtClean="0">
                <a:solidFill>
                  <a:srgbClr val="E46C0A"/>
                </a:solidFill>
              </a:rPr>
              <a:t>Store</a:t>
            </a:r>
            <a:r>
              <a:rPr lang="en-US" dirty="0" smtClean="0"/>
              <a:t>(key, value)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Adds key</a:t>
            </a:r>
            <a:r>
              <a:rPr lang="en-US" dirty="0" smtClean="0"/>
              <a:t> to dictionary with associated value</a:t>
            </a:r>
          </a:p>
          <a:p>
            <a:pPr lvl="1"/>
            <a:r>
              <a:rPr lang="en-US" dirty="0" smtClean="0"/>
              <a:t>We’ll assume that if the key is </a:t>
            </a:r>
            <a:r>
              <a:rPr lang="en-US" b="1" dirty="0" smtClean="0">
                <a:solidFill>
                  <a:srgbClr val="E46C0A"/>
                </a:solidFill>
              </a:rPr>
              <a:t>already present</a:t>
            </a:r>
            <a:r>
              <a:rPr lang="en-US" dirty="0" smtClean="0"/>
              <a:t>, this changes its value</a:t>
            </a:r>
          </a:p>
          <a:p>
            <a:r>
              <a:rPr lang="en-US" dirty="0" err="1" smtClean="0"/>
              <a:t>dict.</a:t>
            </a:r>
            <a:r>
              <a:rPr lang="en-US" b="1" dirty="0" err="1" smtClean="0">
                <a:solidFill>
                  <a:srgbClr val="E46C0A"/>
                </a:solidFill>
              </a:rPr>
              <a:t>Lookup</a:t>
            </a:r>
            <a:r>
              <a:rPr lang="en-US" dirty="0" smtClean="0"/>
              <a:t>(key)</a:t>
            </a:r>
          </a:p>
          <a:p>
            <a:pPr lvl="1"/>
            <a:r>
              <a:rPr lang="en-US" dirty="0" smtClean="0"/>
              <a:t>Returns value associated with key in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dictionaries with association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/>
          <a:p>
            <a:r>
              <a:rPr lang="en-US" dirty="0" smtClean="0"/>
              <a:t>The simplest possible implementation of dictionaries is as a </a:t>
            </a:r>
            <a:r>
              <a:rPr lang="en-US" b="1" dirty="0" smtClean="0">
                <a:solidFill>
                  <a:srgbClr val="E46C0A"/>
                </a:solidFill>
              </a:rPr>
              <a:t>linked list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E46C0A"/>
                </a:solidFill>
              </a:rPr>
              <a:t>key/value pairs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/>
          <a:p>
            <a:r>
              <a:rPr lang="en-US" dirty="0" smtClean="0"/>
              <a:t>Each cell has </a:t>
            </a:r>
            <a:r>
              <a:rPr lang="en-US" b="1" dirty="0" smtClean="0">
                <a:solidFill>
                  <a:srgbClr val="E46C0A"/>
                </a:solidFill>
              </a:rPr>
              <a:t>three fields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Link to next 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743200" y="5295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5105400" y="5295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7391400" y="5295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Computer </a:t>
            </a:r>
            <a:r>
              <a:rPr lang="en-US" b="1" dirty="0" smtClean="0">
                <a:solidFill>
                  <a:srgbClr val="E46C0A"/>
                </a:solidFill>
              </a:rPr>
              <a:t>hardware</a:t>
            </a:r>
            <a:r>
              <a:rPr lang="en-US" dirty="0" smtClean="0"/>
              <a:t> is designed to do</a:t>
            </a:r>
          </a:p>
          <a:p>
            <a:pPr lvl="1"/>
            <a:r>
              <a:rPr lang="en-US" dirty="0" smtClean="0"/>
              <a:t>A very </a:t>
            </a:r>
            <a:r>
              <a:rPr lang="en-US" b="1" dirty="0" smtClean="0">
                <a:solidFill>
                  <a:srgbClr val="E46C0A"/>
                </a:solidFill>
              </a:rPr>
              <a:t>limited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set of operations</a:t>
            </a:r>
          </a:p>
          <a:p>
            <a:pPr lvl="1"/>
            <a:r>
              <a:rPr lang="en-US" dirty="0" smtClean="0"/>
              <a:t>Very </a:t>
            </a:r>
            <a:r>
              <a:rPr lang="en-US" b="1" dirty="0" smtClean="0">
                <a:solidFill>
                  <a:srgbClr val="E46C0A"/>
                </a:solidFill>
              </a:rPr>
              <a:t>fast</a:t>
            </a:r>
          </a:p>
          <a:p>
            <a:pPr lvl="1"/>
            <a:r>
              <a:rPr lang="en-US" dirty="0" smtClean="0"/>
              <a:t>Very </a:t>
            </a:r>
            <a:r>
              <a:rPr lang="en-US" b="1" dirty="0" smtClean="0">
                <a:solidFill>
                  <a:srgbClr val="E46C0A"/>
                </a:solidFill>
              </a:rPr>
              <a:t>cheaply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Basically </a:t>
            </a:r>
            <a:r>
              <a:rPr lang="en-US" b="1" dirty="0" smtClean="0">
                <a:solidFill>
                  <a:srgbClr val="E46C0A"/>
                </a:solidFill>
              </a:rPr>
              <a:t>simple operations </a:t>
            </a:r>
            <a:r>
              <a:rPr lang="en-US" dirty="0" smtClean="0"/>
              <a:t>on elements of a big array (</a:t>
            </a:r>
            <a:r>
              <a:rPr lang="en-US" b="1" dirty="0" smtClean="0">
                <a:solidFill>
                  <a:srgbClr val="E46C0A"/>
                </a:solidFill>
              </a:rPr>
              <a:t>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m[</a:t>
            </a:r>
            <a:r>
              <a:rPr lang="en-US" b="1" dirty="0" smtClean="0"/>
              <a:t>a</a:t>
            </a:r>
            <a:r>
              <a:rPr lang="en-US" dirty="0" smtClean="0"/>
              <a:t>] = m[</a:t>
            </a:r>
            <a:r>
              <a:rPr lang="en-US" b="1" dirty="0" smtClean="0"/>
              <a:t>b</a:t>
            </a:r>
            <a:r>
              <a:rPr lang="en-US" dirty="0" smtClean="0"/>
              <a:t>] op m[</a:t>
            </a:r>
            <a:r>
              <a:rPr lang="en-US" b="1" dirty="0" smtClean="0"/>
              <a:t>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An instruction specifies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dirty="0" smtClean="0"/>
              <a:t>, and the </a:t>
            </a:r>
            <a:r>
              <a:rPr lang="en-US" b="1" dirty="0" smtClean="0"/>
              <a:t>op</a:t>
            </a:r>
            <a:r>
              <a:rPr lang="en-US" dirty="0" smtClean="0"/>
              <a:t>eration</a:t>
            </a:r>
            <a:endParaRPr lang="en-US" dirty="0"/>
          </a:p>
          <a:p>
            <a:pPr lvl="1"/>
            <a:r>
              <a:rPr lang="en-US" dirty="0" smtClean="0"/>
              <a:t>Instruction essentially encoded as obscure integers</a:t>
            </a:r>
            <a:endParaRPr lang="en-US" dirty="0"/>
          </a:p>
          <a:p>
            <a:endParaRPr lang="en-US" dirty="0"/>
          </a:p>
        </p:txBody>
      </p:sp>
      <p:pic>
        <p:nvPicPr>
          <p:cNvPr id="1031" name="Picture 7" descr="http://www.bitsavers.org/simh.trailing-edge.com/photos/pdp1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625495" cy="36345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dictionaries with association lists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2590799"/>
          </a:xfrm>
        </p:spPr>
        <p:txBody>
          <a:bodyPr>
            <a:normAutofit/>
          </a:bodyPr>
          <a:lstStyle/>
          <a:p>
            <a:r>
              <a:rPr lang="en-US" dirty="0" smtClean="0"/>
              <a:t>Next week, we’ll look at structures that can do lookup in </a:t>
            </a:r>
            <a:r>
              <a:rPr lang="en-US" b="1" dirty="0" smtClean="0">
                <a:solidFill>
                  <a:srgbClr val="E46C0A"/>
                </a:solidFill>
              </a:rPr>
              <a:t>log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And after that, (near) </a:t>
            </a:r>
            <a:r>
              <a:rPr lang="en-US" b="1" dirty="0" smtClean="0">
                <a:solidFill>
                  <a:srgbClr val="E46C0A"/>
                </a:solidFill>
              </a:rPr>
              <a:t>constant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743200" y="5295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5105400" y="5295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7391400" y="5295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isn’t a great representation because lookup requires </a:t>
            </a:r>
            <a:r>
              <a:rPr lang="en-US" b="1" dirty="0" smtClean="0">
                <a:solidFill>
                  <a:srgbClr val="E46C0A"/>
                </a:solidFill>
              </a:rPr>
              <a:t>linear time</a:t>
            </a:r>
          </a:p>
          <a:p>
            <a:pPr lvl="1"/>
            <a:r>
              <a:rPr lang="en-US" dirty="0" smtClean="0"/>
              <a:t>i.e.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variable</a:t>
            </a:r>
            <a:r>
              <a:rPr lang="en-US" baseline="0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09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Now all we have to do is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Add a rule </a:t>
            </a:r>
            <a:r>
              <a:rPr lang="en-US" dirty="0" smtClean="0"/>
              <a:t>for handling nodes that are </a:t>
            </a:r>
            <a:r>
              <a:rPr lang="en-US" b="1" dirty="0" smtClean="0">
                <a:solidFill>
                  <a:srgbClr val="E46C0A"/>
                </a:solidFill>
              </a:rPr>
              <a:t>variable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references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E46C0A"/>
                </a:solidFill>
              </a:rPr>
              <a:t>Add a dictionary </a:t>
            </a:r>
            <a:r>
              <a:rPr lang="en-US" dirty="0" smtClean="0"/>
              <a:t>argument to the Run procedure that holds the current </a:t>
            </a:r>
            <a:r>
              <a:rPr lang="en-US" b="1" dirty="0" smtClean="0">
                <a:solidFill>
                  <a:srgbClr val="E46C0A"/>
                </a:solidFill>
              </a:rPr>
              <a:t>environment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43600" y="180803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7328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401946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656954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64228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0" y="4495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17" idx="7"/>
          </p:cNvCxnSpPr>
          <p:nvPr/>
        </p:nvCxnSpPr>
        <p:spPr>
          <a:xfrm flipH="1">
            <a:off x="5257800" y="2198277"/>
            <a:ext cx="752755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6" idx="1"/>
          </p:cNvCxnSpPr>
          <p:nvPr/>
        </p:nvCxnSpPr>
        <p:spPr>
          <a:xfrm>
            <a:off x="6333845" y="2198277"/>
            <a:ext cx="750438" cy="828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6792191" y="3349936"/>
            <a:ext cx="292092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1"/>
          </p:cNvCxnSpPr>
          <p:nvPr/>
        </p:nvCxnSpPr>
        <p:spPr>
          <a:xfrm>
            <a:off x="7407573" y="3349936"/>
            <a:ext cx="316336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7354473" y="4069799"/>
            <a:ext cx="36943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1"/>
          </p:cNvCxnSpPr>
          <p:nvPr/>
        </p:nvCxnSpPr>
        <p:spPr>
          <a:xfrm>
            <a:off x="8047199" y="4069799"/>
            <a:ext cx="401756" cy="492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67555" y="295969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49892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191000" y="36795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7"/>
          </p:cNvCxnSpPr>
          <p:nvPr/>
        </p:nvCxnSpPr>
        <p:spPr>
          <a:xfrm flipH="1">
            <a:off x="4581245" y="3349936"/>
            <a:ext cx="353265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1"/>
          </p:cNvCxnSpPr>
          <p:nvPr/>
        </p:nvCxnSpPr>
        <p:spPr>
          <a:xfrm>
            <a:off x="5257800" y="3349936"/>
            <a:ext cx="359047" cy="396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variable</a:t>
            </a:r>
            <a:r>
              <a:rPr lang="en-US" baseline="0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79087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Run</a:t>
            </a:r>
            <a:r>
              <a:rPr lang="en-US" dirty="0" smtClean="0"/>
              <a:t>(</a:t>
            </a:r>
            <a:r>
              <a:rPr lang="en-US" dirty="0" err="1" smtClean="0"/>
              <a:t>STNode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E46C0A"/>
                </a:solidFill>
              </a:rPr>
              <a:t>dict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STNode</a:t>
            </a:r>
            <a:r>
              <a:rPr lang="en-US" dirty="0"/>
              <a:t> is a constant</a:t>
            </a:r>
          </a:p>
          <a:p>
            <a:pPr marL="0" indent="0">
              <a:buNone/>
            </a:pPr>
            <a:r>
              <a:rPr lang="en-US" dirty="0"/>
              <a:t>      return the constant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smtClean="0">
                <a:solidFill>
                  <a:srgbClr val="E46C0A"/>
                </a:solidFill>
              </a:rPr>
              <a:t>else if </a:t>
            </a:r>
            <a:r>
              <a:rPr lang="en-US" b="1" dirty="0" err="1" smtClean="0">
                <a:solidFill>
                  <a:srgbClr val="E46C0A"/>
                </a:solidFill>
              </a:rPr>
              <a:t>STNode</a:t>
            </a:r>
            <a:r>
              <a:rPr lang="en-US" b="1" dirty="0" smtClean="0">
                <a:solidFill>
                  <a:srgbClr val="E46C0A"/>
                </a:solidFill>
              </a:rPr>
              <a:t> is a variable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46C0A"/>
                </a:solidFill>
              </a:rPr>
              <a:t> </a:t>
            </a:r>
            <a:r>
              <a:rPr lang="en-US" b="1" dirty="0" smtClean="0">
                <a:solidFill>
                  <a:srgbClr val="E46C0A"/>
                </a:solidFill>
              </a:rPr>
              <a:t>     return </a:t>
            </a:r>
            <a:r>
              <a:rPr lang="en-US" b="1" dirty="0" err="1" smtClean="0">
                <a:solidFill>
                  <a:srgbClr val="E46C0A"/>
                </a:solidFill>
              </a:rPr>
              <a:t>dict.Lookup</a:t>
            </a:r>
            <a:r>
              <a:rPr lang="en-US" b="1" dirty="0" smtClean="0">
                <a:solidFill>
                  <a:srgbClr val="E46C0A"/>
                </a:solidFill>
              </a:rPr>
              <a:t>(</a:t>
            </a:r>
            <a:r>
              <a:rPr lang="en-US" b="1" dirty="0" err="1" smtClean="0">
                <a:solidFill>
                  <a:srgbClr val="E46C0A"/>
                </a:solidFill>
              </a:rPr>
              <a:t>STNode.variableName</a:t>
            </a:r>
            <a:r>
              <a:rPr lang="en-US" b="1" dirty="0" smtClean="0">
                <a:solidFill>
                  <a:srgbClr val="E46C0A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leftValue</a:t>
            </a:r>
            <a:r>
              <a:rPr lang="en-US" dirty="0"/>
              <a:t> = </a:t>
            </a:r>
            <a:r>
              <a:rPr lang="en-US" dirty="0" smtClean="0"/>
              <a:t>Run(</a:t>
            </a:r>
            <a:r>
              <a:rPr lang="en-US" dirty="0" err="1" smtClean="0"/>
              <a:t>STNode.leftChild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rightValue</a:t>
            </a:r>
            <a:r>
              <a:rPr lang="en-US" dirty="0"/>
              <a:t> = </a:t>
            </a:r>
            <a:r>
              <a:rPr lang="en-US" dirty="0" smtClean="0"/>
              <a:t>Run(</a:t>
            </a:r>
            <a:r>
              <a:rPr lang="en-US" dirty="0" err="1" smtClean="0"/>
              <a:t>STNode.rightChild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STNode.Operator</a:t>
            </a:r>
            <a:r>
              <a:rPr lang="en-US" dirty="0"/>
              <a:t>(</a:t>
            </a:r>
            <a:r>
              <a:rPr lang="en-US" dirty="0" err="1"/>
              <a:t>leftValue</a:t>
            </a:r>
            <a:r>
              <a:rPr lang="en-US" dirty="0"/>
              <a:t>, </a:t>
            </a:r>
            <a:r>
              <a:rPr lang="en-US" dirty="0" err="1"/>
              <a:t>rightValue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00955" y="1524000"/>
            <a:ext cx="2828645" cy="1913859"/>
            <a:chOff x="4191000" y="1808032"/>
            <a:chExt cx="4648200" cy="3144968"/>
          </a:xfrm>
        </p:grpSpPr>
        <p:sp>
          <p:nvSpPr>
            <p:cNvPr id="5" name="Oval 4"/>
            <p:cNvSpPr/>
            <p:nvPr/>
          </p:nvSpPr>
          <p:spPr>
            <a:xfrm>
              <a:off x="5943600" y="180803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17328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01946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56954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64228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0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>
              <a:stCxn id="5" idx="3"/>
              <a:endCxn id="17" idx="7"/>
            </p:cNvCxnSpPr>
            <p:nvPr/>
          </p:nvCxnSpPr>
          <p:spPr>
            <a:xfrm flipH="1">
              <a:off x="5257800" y="2198277"/>
              <a:ext cx="752755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1"/>
            </p:cNvCxnSpPr>
            <p:nvPr/>
          </p:nvCxnSpPr>
          <p:spPr>
            <a:xfrm>
              <a:off x="6333845" y="2198277"/>
              <a:ext cx="750438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6792191" y="3349936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8" idx="1"/>
            </p:cNvCxnSpPr>
            <p:nvPr/>
          </p:nvCxnSpPr>
          <p:spPr>
            <a:xfrm>
              <a:off x="7407573" y="3349936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7354473" y="4069799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1"/>
            </p:cNvCxnSpPr>
            <p:nvPr/>
          </p:nvCxnSpPr>
          <p:spPr>
            <a:xfrm>
              <a:off x="8047199" y="4069799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67555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-</a:t>
              </a: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549892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191000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17" idx="3"/>
              <a:endCxn id="19" idx="7"/>
            </p:cNvCxnSpPr>
            <p:nvPr/>
          </p:nvCxnSpPr>
          <p:spPr>
            <a:xfrm flipH="1">
              <a:off x="4581245" y="3349936"/>
              <a:ext cx="353265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5"/>
              <a:endCxn id="18" idx="1"/>
            </p:cNvCxnSpPr>
            <p:nvPr/>
          </p:nvCxnSpPr>
          <p:spPr>
            <a:xfrm>
              <a:off x="5257800" y="3349936"/>
              <a:ext cx="359047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9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Bleh</a:t>
            </a:r>
            <a:r>
              <a:rPr lang="en-US" dirty="0" smtClean="0"/>
              <a:t>!  This is ugly!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79087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Run</a:t>
            </a:r>
            <a:r>
              <a:rPr lang="en-US" dirty="0" smtClean="0"/>
              <a:t>(</a:t>
            </a:r>
            <a:r>
              <a:rPr lang="en-US" dirty="0" err="1" smtClean="0"/>
              <a:t>STNode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STNode</a:t>
            </a:r>
            <a:r>
              <a:rPr lang="en-US" dirty="0"/>
              <a:t> is a constant</a:t>
            </a:r>
          </a:p>
          <a:p>
            <a:pPr marL="0" indent="0">
              <a:buNone/>
            </a:pPr>
            <a:r>
              <a:rPr lang="en-US" dirty="0"/>
              <a:t>      return the constant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else if </a:t>
            </a:r>
            <a:r>
              <a:rPr lang="en-US" dirty="0" err="1" smtClean="0"/>
              <a:t>STNode</a:t>
            </a:r>
            <a:r>
              <a:rPr lang="en-US" dirty="0" smtClean="0"/>
              <a:t> is a variable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dict.Lookup</a:t>
            </a:r>
            <a:r>
              <a:rPr lang="en-US" dirty="0" smtClean="0"/>
              <a:t>(</a:t>
            </a:r>
            <a:r>
              <a:rPr lang="en-US" dirty="0" err="1" smtClean="0"/>
              <a:t>STNode.variableName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leftValue</a:t>
            </a:r>
            <a:r>
              <a:rPr lang="en-US" dirty="0"/>
              <a:t> = </a:t>
            </a:r>
            <a:r>
              <a:rPr lang="en-US" dirty="0" smtClean="0"/>
              <a:t>Run(</a:t>
            </a:r>
            <a:r>
              <a:rPr lang="en-US" dirty="0" err="1" smtClean="0"/>
              <a:t>STNode.leftChild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rightValue</a:t>
            </a:r>
            <a:r>
              <a:rPr lang="en-US" dirty="0"/>
              <a:t> = </a:t>
            </a:r>
            <a:r>
              <a:rPr lang="en-US" dirty="0" smtClean="0"/>
              <a:t>Run(</a:t>
            </a:r>
            <a:r>
              <a:rPr lang="en-US" dirty="0" err="1" smtClean="0"/>
              <a:t>STNode.rightChild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STNode.Operator</a:t>
            </a:r>
            <a:r>
              <a:rPr lang="en-US" dirty="0"/>
              <a:t>(</a:t>
            </a:r>
            <a:r>
              <a:rPr lang="en-US" dirty="0" err="1"/>
              <a:t>leftValue</a:t>
            </a:r>
            <a:r>
              <a:rPr lang="en-US" dirty="0"/>
              <a:t>, </a:t>
            </a:r>
            <a:r>
              <a:rPr lang="en-US" dirty="0" err="1"/>
              <a:t>rightValue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00955" y="1524000"/>
            <a:ext cx="2828645" cy="1913859"/>
            <a:chOff x="4191000" y="1808032"/>
            <a:chExt cx="4648200" cy="3144968"/>
          </a:xfrm>
        </p:grpSpPr>
        <p:sp>
          <p:nvSpPr>
            <p:cNvPr id="5" name="Oval 4"/>
            <p:cNvSpPr/>
            <p:nvPr/>
          </p:nvSpPr>
          <p:spPr>
            <a:xfrm>
              <a:off x="5943600" y="180803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17328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01946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56954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64228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0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>
              <a:stCxn id="5" idx="3"/>
              <a:endCxn id="17" idx="7"/>
            </p:cNvCxnSpPr>
            <p:nvPr/>
          </p:nvCxnSpPr>
          <p:spPr>
            <a:xfrm flipH="1">
              <a:off x="5257800" y="2198277"/>
              <a:ext cx="752755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1"/>
            </p:cNvCxnSpPr>
            <p:nvPr/>
          </p:nvCxnSpPr>
          <p:spPr>
            <a:xfrm>
              <a:off x="6333845" y="2198277"/>
              <a:ext cx="750438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6792191" y="3349936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8" idx="1"/>
            </p:cNvCxnSpPr>
            <p:nvPr/>
          </p:nvCxnSpPr>
          <p:spPr>
            <a:xfrm>
              <a:off x="7407573" y="3349936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7354473" y="4069799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1"/>
            </p:cNvCxnSpPr>
            <p:nvPr/>
          </p:nvCxnSpPr>
          <p:spPr>
            <a:xfrm>
              <a:off x="8047199" y="4069799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67555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-</a:t>
              </a: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549892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191000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17" idx="3"/>
              <a:endCxn id="19" idx="7"/>
            </p:cNvCxnSpPr>
            <p:nvPr/>
          </p:nvCxnSpPr>
          <p:spPr>
            <a:xfrm flipH="1">
              <a:off x="4581245" y="3349936"/>
              <a:ext cx="353265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5"/>
              <a:endCxn id="18" idx="1"/>
            </p:cNvCxnSpPr>
            <p:nvPr/>
          </p:nvCxnSpPr>
          <p:spPr>
            <a:xfrm>
              <a:off x="5257800" y="3349936"/>
              <a:ext cx="359047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</a:t>
            </a:r>
            <a:r>
              <a:rPr lang="en-US" b="1" dirty="0" smtClean="0">
                <a:solidFill>
                  <a:srgbClr val="E46C0A"/>
                </a:solidFill>
              </a:rPr>
              <a:t>Expression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/>
              <a:t>… </a:t>
            </a:r>
            <a:r>
              <a:rPr lang="en-US" i="1" dirty="0"/>
              <a:t>other stuff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 abstract object Run(Dictionary d);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rgbClr val="E46C0A"/>
                </a:solidFill>
              </a:rPr>
              <a:t>Constant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: Expression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 </a:t>
            </a:r>
            <a:r>
              <a:rPr lang="en-US" i="1" dirty="0"/>
              <a:t>other stuff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overrideRun</a:t>
            </a:r>
            <a:r>
              <a:rPr lang="en-US" dirty="0" smtClean="0"/>
              <a:t>(Dictionary </a:t>
            </a:r>
            <a:r>
              <a:rPr lang="en-US" dirty="0" smtClean="0"/>
              <a:t>d) {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return the value of the constant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 smtClean="0">
                <a:solidFill>
                  <a:srgbClr val="E46C0A"/>
                </a:solidFill>
              </a:rPr>
              <a:t>VariableReference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: Expression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 </a:t>
            </a:r>
            <a:r>
              <a:rPr lang="en-US" i="1" dirty="0"/>
              <a:t>other stuff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overrideRun</a:t>
            </a:r>
            <a:r>
              <a:rPr lang="en-US" dirty="0" smtClean="0"/>
              <a:t>(Dictionary </a:t>
            </a:r>
            <a:r>
              <a:rPr lang="en-US" dirty="0"/>
              <a:t>d) {</a:t>
            </a:r>
          </a:p>
          <a:p>
            <a:pPr marL="0" indent="0">
              <a:buNone/>
            </a:pPr>
            <a:r>
              <a:rPr lang="en-US" i="1" dirty="0"/>
              <a:t>      return </a:t>
            </a:r>
            <a:r>
              <a:rPr lang="en-US" i="1" dirty="0" smtClean="0"/>
              <a:t>look up variable name in d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038600" cy="2468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 smtClean="0">
                <a:solidFill>
                  <a:srgbClr val="E46C0A"/>
                </a:solidFill>
              </a:rPr>
              <a:t>OperatorExpression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: Expression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 </a:t>
            </a:r>
            <a:r>
              <a:rPr lang="en-US" i="1" dirty="0"/>
              <a:t>other stuff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mtClean="0"/>
              <a:t>override Run(Dictionary </a:t>
            </a:r>
            <a:r>
              <a:rPr lang="en-US" dirty="0"/>
              <a:t>d)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Call run on all the children to get</a:t>
            </a:r>
            <a:br>
              <a:rPr lang="en-US" i="1" dirty="0" smtClean="0"/>
            </a:br>
            <a:r>
              <a:rPr lang="en-US" i="1" dirty="0" smtClean="0"/>
              <a:t>         their values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Apply the operator to the list of values</a:t>
            </a:r>
            <a:br>
              <a:rPr lang="en-US" i="1" dirty="0" smtClean="0"/>
            </a:br>
            <a:r>
              <a:rPr lang="en-US" i="1" dirty="0" smtClean="0"/>
              <a:t>      return the result of the operator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00955" y="1524000"/>
            <a:ext cx="2828645" cy="1913859"/>
            <a:chOff x="4191000" y="1808032"/>
            <a:chExt cx="4648200" cy="3144968"/>
          </a:xfrm>
        </p:grpSpPr>
        <p:sp>
          <p:nvSpPr>
            <p:cNvPr id="24" name="Oval 23"/>
            <p:cNvSpPr/>
            <p:nvPr/>
          </p:nvSpPr>
          <p:spPr>
            <a:xfrm>
              <a:off x="5943600" y="180803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  <a:endParaRPr lang="en-US" sz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017328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+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401946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56954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964228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382000" y="4495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4" idx="3"/>
              <a:endCxn id="36" idx="7"/>
            </p:cNvCxnSpPr>
            <p:nvPr/>
          </p:nvCxnSpPr>
          <p:spPr>
            <a:xfrm flipH="1">
              <a:off x="5257800" y="2198277"/>
              <a:ext cx="752755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5"/>
              <a:endCxn id="25" idx="1"/>
            </p:cNvCxnSpPr>
            <p:nvPr/>
          </p:nvCxnSpPr>
          <p:spPr>
            <a:xfrm>
              <a:off x="6333845" y="2198277"/>
              <a:ext cx="750438" cy="828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3"/>
              <a:endCxn id="26" idx="7"/>
            </p:cNvCxnSpPr>
            <p:nvPr/>
          </p:nvCxnSpPr>
          <p:spPr>
            <a:xfrm flipH="1">
              <a:off x="6792191" y="3349936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5"/>
              <a:endCxn id="27" idx="1"/>
            </p:cNvCxnSpPr>
            <p:nvPr/>
          </p:nvCxnSpPr>
          <p:spPr>
            <a:xfrm>
              <a:off x="7407573" y="3349936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8" idx="7"/>
            </p:cNvCxnSpPr>
            <p:nvPr/>
          </p:nvCxnSpPr>
          <p:spPr>
            <a:xfrm flipH="1">
              <a:off x="7354473" y="4069799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5"/>
              <a:endCxn id="29" idx="1"/>
            </p:cNvCxnSpPr>
            <p:nvPr/>
          </p:nvCxnSpPr>
          <p:spPr>
            <a:xfrm>
              <a:off x="8047199" y="4069799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867555" y="295969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-</a:t>
              </a:r>
              <a:endParaRPr lang="en-US" sz="1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549892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367955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6" idx="3"/>
              <a:endCxn id="38" idx="7"/>
            </p:cNvCxnSpPr>
            <p:nvPr/>
          </p:nvCxnSpPr>
          <p:spPr>
            <a:xfrm flipH="1">
              <a:off x="4581245" y="3349936"/>
              <a:ext cx="353265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5"/>
              <a:endCxn id="37" idx="1"/>
            </p:cNvCxnSpPr>
            <p:nvPr/>
          </p:nvCxnSpPr>
          <p:spPr>
            <a:xfrm>
              <a:off x="5257800" y="3349936"/>
              <a:ext cx="359047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Compilers are just </a:t>
            </a:r>
            <a:r>
              <a:rPr lang="en-US" b="1" dirty="0" smtClean="0">
                <a:solidFill>
                  <a:srgbClr val="E46C0A"/>
                </a:solidFill>
              </a:rPr>
              <a:t>like interpreters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Depth-first traversal </a:t>
            </a:r>
            <a:r>
              <a:rPr lang="en-US" dirty="0" smtClean="0"/>
              <a:t>of the syntax tree</a:t>
            </a:r>
          </a:p>
          <a:p>
            <a:pPr lvl="1"/>
            <a:r>
              <a:rPr lang="en-US" dirty="0" smtClean="0"/>
              <a:t>Incrementally builds up the output by finding the output for </a:t>
            </a:r>
            <a:r>
              <a:rPr lang="en-US" dirty="0" err="1" smtClean="0"/>
              <a:t>subtrees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At least to a first approximation…</a:t>
            </a:r>
          </a:p>
        </p:txBody>
      </p:sp>
      <p:pic>
        <p:nvPicPr>
          <p:cNvPr id="5" name="Picture 7" descr="http://www.bitsavers.org/simh.trailing-edge.com/photos/pdp1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4" y="1828800"/>
            <a:ext cx="3754552" cy="3763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difference is that</a:t>
            </a:r>
          </a:p>
          <a:p>
            <a:pPr lvl="1"/>
            <a:r>
              <a:rPr lang="en-US" dirty="0" smtClean="0"/>
              <a:t>When an interpreter sees +, it </a:t>
            </a:r>
            <a:r>
              <a:rPr lang="en-US" b="1" dirty="0" smtClean="0">
                <a:solidFill>
                  <a:srgbClr val="E46C0A"/>
                </a:solidFill>
              </a:rPr>
              <a:t>outputs the sum</a:t>
            </a:r>
          </a:p>
          <a:p>
            <a:pPr lvl="1"/>
            <a:r>
              <a:rPr lang="en-US" dirty="0" smtClean="0"/>
              <a:t>When a compilers sees +, it </a:t>
            </a:r>
            <a:r>
              <a:rPr lang="en-US" b="1" dirty="0" smtClean="0">
                <a:solidFill>
                  <a:srgbClr val="E46C0A"/>
                </a:solidFill>
              </a:rPr>
              <a:t>outputs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b="1" dirty="0" smtClean="0">
                <a:solidFill>
                  <a:srgbClr val="E46C0A"/>
                </a:solidFill>
              </a:rPr>
              <a:t>machine code </a:t>
            </a:r>
            <a:r>
              <a:rPr lang="en-US" dirty="0" smtClean="0"/>
              <a:t>to compute the sum</a:t>
            </a:r>
            <a:endParaRPr lang="en-US" dirty="0"/>
          </a:p>
        </p:txBody>
      </p:sp>
      <p:pic>
        <p:nvPicPr>
          <p:cNvPr id="5" name="Picture 7" descr="http://www.bitsavers.org/simh.trailing-edge.com/photos/pdp1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4" y="1828800"/>
            <a:ext cx="3754552" cy="3763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machines</a:t>
            </a:r>
            <a:br>
              <a:rPr lang="en-US" dirty="0" smtClean="0"/>
            </a:br>
            <a:r>
              <a:rPr lang="en-US" sz="2200" dirty="0" smtClean="0"/>
              <a:t>(you knew we had to get stacks in here too…)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kind of machine code</a:t>
            </a:r>
          </a:p>
          <a:p>
            <a:pPr lvl="1"/>
            <a:r>
              <a:rPr lang="en-US" dirty="0" smtClean="0"/>
              <a:t>No longer popular for hardware implementation</a:t>
            </a:r>
          </a:p>
          <a:p>
            <a:pPr lvl="1"/>
            <a:r>
              <a:rPr lang="en-US" dirty="0" smtClean="0"/>
              <a:t>But still popular as an intermediate code for “</a:t>
            </a:r>
            <a:r>
              <a:rPr lang="en-US" b="1" dirty="0" err="1" smtClean="0">
                <a:solidFill>
                  <a:srgbClr val="E46C0A"/>
                </a:solidFill>
              </a:rPr>
              <a:t>bytecoded</a:t>
            </a:r>
            <a:r>
              <a:rPr lang="en-US" dirty="0" smtClean="0"/>
              <a:t>” languages like Java, C#, Python</a:t>
            </a:r>
          </a:p>
          <a:p>
            <a:endParaRPr lang="en-US" dirty="0" smtClean="0"/>
          </a:p>
          <a:p>
            <a:r>
              <a:rPr lang="en-US" dirty="0" smtClean="0"/>
              <a:t>Stores </a:t>
            </a:r>
            <a:r>
              <a:rPr lang="en-US" b="1" dirty="0" smtClean="0">
                <a:solidFill>
                  <a:srgbClr val="E46C0A"/>
                </a:solidFill>
              </a:rPr>
              <a:t>intermediate results </a:t>
            </a:r>
            <a:r>
              <a:rPr lang="en-US" dirty="0" smtClean="0"/>
              <a:t>on a 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operations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Push</a:t>
            </a:r>
            <a:r>
              <a:rPr lang="en-US" dirty="0" smtClean="0"/>
              <a:t>: pushes a </a:t>
            </a:r>
            <a:r>
              <a:rPr lang="en-US" b="1" dirty="0" smtClean="0">
                <a:solidFill>
                  <a:srgbClr val="E46C0A"/>
                </a:solidFill>
              </a:rPr>
              <a:t>constant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on the stack</a:t>
            </a:r>
          </a:p>
          <a:p>
            <a:r>
              <a:rPr lang="en-US" dirty="0" smtClean="0"/>
              <a:t>Arithmetic (e.g. +)</a:t>
            </a:r>
          </a:p>
          <a:p>
            <a:pPr lvl="1"/>
            <a:r>
              <a:rPr lang="en-US" dirty="0" smtClean="0"/>
              <a:t>Pops </a:t>
            </a:r>
            <a:r>
              <a:rPr lang="en-US" b="1" dirty="0" smtClean="0">
                <a:solidFill>
                  <a:srgbClr val="E46C0A"/>
                </a:solidFill>
              </a:rPr>
              <a:t>arguments from stack</a:t>
            </a:r>
          </a:p>
          <a:p>
            <a:pPr lvl="1"/>
            <a:r>
              <a:rPr lang="en-US" dirty="0" smtClean="0"/>
              <a:t>Computes result</a:t>
            </a:r>
          </a:p>
          <a:p>
            <a:pPr lvl="1"/>
            <a:r>
              <a:rPr lang="en-US" dirty="0" smtClean="0"/>
              <a:t>Pushes </a:t>
            </a:r>
            <a:r>
              <a:rPr lang="en-US" b="1" dirty="0" smtClean="0">
                <a:solidFill>
                  <a:srgbClr val="E46C0A"/>
                </a:solidFill>
              </a:rPr>
              <a:t>result on stack</a:t>
            </a:r>
          </a:p>
          <a:p>
            <a:r>
              <a:rPr lang="en-US" dirty="0" smtClean="0"/>
              <a:t>Other stuff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Load/store </a:t>
            </a:r>
            <a:r>
              <a:rPr lang="en-US" dirty="0" smtClean="0"/>
              <a:t>for variables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Procedure call</a:t>
            </a:r>
          </a:p>
          <a:p>
            <a:pPr lvl="1"/>
            <a:r>
              <a:rPr lang="en-US" dirty="0" smtClean="0"/>
              <a:t>Other good stuff</a:t>
            </a:r>
          </a:p>
          <a:p>
            <a:pPr lvl="1"/>
            <a:r>
              <a:rPr lang="en-US" dirty="0" smtClean="0"/>
              <a:t>But we don’t have time to talk about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dirty="0" smtClean="0"/>
              <a:t>Push 1</a:t>
            </a:r>
          </a:p>
          <a:p>
            <a:pPr marL="0" indent="0">
              <a:buNone/>
            </a:pPr>
            <a:r>
              <a:rPr lang="en-US" dirty="0" smtClean="0"/>
              <a:t>Push 2</a:t>
            </a:r>
          </a:p>
          <a:p>
            <a:pPr marL="0" indent="0">
              <a:buNone/>
            </a:pPr>
            <a:r>
              <a:rPr lang="en-US" dirty="0" smtClean="0"/>
              <a:t>Push 3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b="1" dirty="0" smtClean="0"/>
              <a:t>Push 1</a:t>
            </a:r>
          </a:p>
          <a:p>
            <a:pPr marL="0" indent="0">
              <a:buNone/>
            </a:pPr>
            <a:r>
              <a:rPr lang="en-US" dirty="0" smtClean="0"/>
              <a:t>Push 2</a:t>
            </a:r>
          </a:p>
          <a:p>
            <a:pPr marL="0" indent="0">
              <a:buNone/>
            </a:pPr>
            <a:r>
              <a:rPr lang="en-US" dirty="0" smtClean="0"/>
              <a:t>Push 3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Good hardware </a:t>
            </a:r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Bad</a:t>
            </a:r>
            <a:r>
              <a:rPr lang="en-US" dirty="0" smtClean="0"/>
              <a:t> human </a:t>
            </a:r>
            <a:r>
              <a:rPr lang="en-US" b="1" dirty="0" smtClean="0">
                <a:solidFill>
                  <a:srgbClr val="E46C0A"/>
                </a:solidFill>
              </a:rPr>
              <a:t>interface</a:t>
            </a:r>
            <a:endParaRPr lang="en-US" b="1" dirty="0">
              <a:solidFill>
                <a:srgbClr val="E46C0A"/>
              </a:solidFill>
            </a:endParaRPr>
          </a:p>
        </p:txBody>
      </p:sp>
      <p:pic>
        <p:nvPicPr>
          <p:cNvPr id="1031" name="Picture 7" descr="http://www.bitsavers.org/simh.trailing-edge.com/photos/pdp1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625495" cy="36345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dirty="0" smtClean="0"/>
              <a:t>Push 1</a:t>
            </a:r>
          </a:p>
          <a:p>
            <a:pPr marL="0" indent="0">
              <a:buNone/>
            </a:pPr>
            <a:r>
              <a:rPr lang="en-US" b="1" dirty="0" smtClean="0"/>
              <a:t>Push 2</a:t>
            </a:r>
          </a:p>
          <a:p>
            <a:pPr marL="0" indent="0">
              <a:buNone/>
            </a:pPr>
            <a:r>
              <a:rPr lang="en-US" dirty="0" smtClean="0"/>
              <a:t>Push 3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2</a:t>
            </a:r>
          </a:p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dirty="0" smtClean="0"/>
              <a:t>Push 1</a:t>
            </a:r>
          </a:p>
          <a:p>
            <a:pPr marL="0" indent="0">
              <a:buNone/>
            </a:pPr>
            <a:r>
              <a:rPr lang="en-US" dirty="0" smtClean="0"/>
              <a:t>Push 2</a:t>
            </a:r>
          </a:p>
          <a:p>
            <a:pPr marL="0" indent="0">
              <a:buNone/>
            </a:pPr>
            <a:r>
              <a:rPr lang="en-US" b="1" dirty="0" smtClean="0"/>
              <a:t>Push 3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3</a:t>
            </a:r>
          </a:p>
          <a:p>
            <a:pPr algn="ctr"/>
            <a:r>
              <a:rPr lang="en-US" sz="4000" dirty="0" smtClean="0"/>
              <a:t>2</a:t>
            </a:r>
          </a:p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dirty="0" smtClean="0"/>
              <a:t>Push 1</a:t>
            </a:r>
          </a:p>
          <a:p>
            <a:pPr marL="0" indent="0">
              <a:buNone/>
            </a:pPr>
            <a:r>
              <a:rPr lang="en-US" dirty="0" smtClean="0"/>
              <a:t>Push 2</a:t>
            </a:r>
          </a:p>
          <a:p>
            <a:pPr marL="0" indent="0">
              <a:buNone/>
            </a:pPr>
            <a:r>
              <a:rPr lang="en-US" dirty="0" smtClean="0"/>
              <a:t>Push 3</a:t>
            </a:r>
          </a:p>
          <a:p>
            <a:pPr marL="0" indent="0">
              <a:buNone/>
            </a:pPr>
            <a:r>
              <a:rPr lang="en-US" b="1" dirty="0" smtClean="0"/>
              <a:t>*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6</a:t>
            </a:r>
          </a:p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1+2*3 on a stack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r>
              <a:rPr lang="en-US" dirty="0" smtClean="0"/>
              <a:t>Push 1</a:t>
            </a:r>
          </a:p>
          <a:p>
            <a:pPr marL="0" indent="0">
              <a:buNone/>
            </a:pPr>
            <a:r>
              <a:rPr lang="en-US" dirty="0" smtClean="0"/>
              <a:t>Push 2</a:t>
            </a:r>
          </a:p>
          <a:p>
            <a:pPr marL="0" indent="0">
              <a:buNone/>
            </a:pPr>
            <a:r>
              <a:rPr lang="en-US" dirty="0" smtClean="0"/>
              <a:t>Push 3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791200" y="1828800"/>
            <a:ext cx="838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6482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Just change the code for run so that</a:t>
            </a:r>
          </a:p>
          <a:p>
            <a:r>
              <a:rPr lang="en-US" sz="2000" dirty="0" smtClean="0"/>
              <a:t>Instead of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performing </a:t>
            </a:r>
            <a:r>
              <a:rPr lang="en-US" sz="2000" dirty="0" smtClean="0"/>
              <a:t>an operation</a:t>
            </a:r>
          </a:p>
          <a:p>
            <a:r>
              <a:rPr lang="en-US" sz="2000" dirty="0" smtClean="0"/>
              <a:t>It outputs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code </a:t>
            </a:r>
            <a:r>
              <a:rPr lang="en-US" sz="2000" dirty="0" smtClean="0"/>
              <a:t>that can perform 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Compile</a:t>
            </a:r>
            <a:r>
              <a:rPr lang="en-US" sz="2000" dirty="0" smtClean="0"/>
              <a:t>(</a:t>
            </a:r>
            <a:r>
              <a:rPr lang="en-US" sz="2000" dirty="0" err="1" smtClean="0"/>
              <a:t>STNode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if </a:t>
            </a:r>
            <a:r>
              <a:rPr lang="en-US" sz="2000" dirty="0" err="1" smtClean="0"/>
              <a:t>STNode</a:t>
            </a:r>
            <a:r>
              <a:rPr lang="en-US" sz="2000" dirty="0" smtClean="0"/>
              <a:t> is a constant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add “push </a:t>
            </a:r>
            <a:r>
              <a:rPr lang="en-US" sz="2000" i="1" dirty="0" smtClean="0"/>
              <a:t>constant</a:t>
            </a:r>
            <a:r>
              <a:rPr lang="en-US" sz="2000" dirty="0" smtClean="0"/>
              <a:t>” to the code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else</a:t>
            </a:r>
          </a:p>
          <a:p>
            <a:pPr marL="0" indent="0">
              <a:buNone/>
            </a:pPr>
            <a:r>
              <a:rPr lang="en-US" sz="2000" dirty="0" smtClean="0"/>
              <a:t>      Compile(</a:t>
            </a:r>
            <a:r>
              <a:rPr lang="en-US" sz="2000" dirty="0" err="1" smtClean="0"/>
              <a:t>STNode.leftChild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Compile(</a:t>
            </a:r>
            <a:r>
              <a:rPr lang="en-US" sz="2000" dirty="0" err="1" smtClean="0"/>
              <a:t>STNode.rightChild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add </a:t>
            </a:r>
            <a:r>
              <a:rPr lang="en-US" sz="2000" dirty="0" err="1" smtClean="0"/>
              <a:t>STNode.Operator</a:t>
            </a:r>
            <a:r>
              <a:rPr lang="en-US" sz="2000" dirty="0" smtClean="0"/>
              <a:t> to the compiled code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9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</p:txBody>
      </p:sp>
      <p:sp>
        <p:nvSpPr>
          <p:cNvPr id="6" name="Oval 5"/>
          <p:cNvSpPr/>
          <p:nvPr/>
        </p:nvSpPr>
        <p:spPr>
          <a:xfrm>
            <a:off x="5893990" y="2133600"/>
            <a:ext cx="699112" cy="69911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72052" y="3234354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12794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980731" y="4482488"/>
            <a:ext cx="699112" cy="6991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549730" y="2730330"/>
            <a:ext cx="446642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1"/>
          </p:cNvCxnSpPr>
          <p:nvPr/>
        </p:nvCxnSpPr>
        <p:spPr>
          <a:xfrm>
            <a:off x="6490720" y="2730330"/>
            <a:ext cx="483714" cy="60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7"/>
          </p:cNvCxnSpPr>
          <p:nvPr/>
        </p:nvCxnSpPr>
        <p:spPr>
          <a:xfrm flipH="1">
            <a:off x="6409524" y="3831084"/>
            <a:ext cx="564910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>
            <a:off x="7468782" y="3831084"/>
            <a:ext cx="614331" cy="753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3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9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0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Higher-level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programmers work with </a:t>
            </a:r>
            <a:r>
              <a:rPr lang="en-US" b="1" dirty="0" smtClean="0">
                <a:solidFill>
                  <a:srgbClr val="E46C0A"/>
                </a:solidFill>
              </a:rPr>
              <a:t>higher-level entities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E46C0A"/>
                </a:solidFill>
              </a:rPr>
              <a:t>higher-level operations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1028" name="Picture 4" descr="http://deanlm.com/current_projects/index_files/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0"/>
            <a:ext cx="2114550" cy="2876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taragana.com/wp-content/uploads/2009/04/322px-java_logo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1635594" cy="30426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00550"/>
            <a:ext cx="185291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7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 push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Emit “push 2”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 push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Emit “push 2”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Compile(3)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1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 push 2 push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Emit “push 2”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Compile(3)</a:t>
            </a:r>
          </a:p>
          <a:p>
            <a:pPr marL="0" indent="0">
              <a:buNone/>
            </a:pPr>
            <a:r>
              <a:rPr lang="en-US" sz="2000" dirty="0" smtClean="0"/>
              <a:t>         Emit “push 3”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 push 2 push 3 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Emit “push 2”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Compile(3)</a:t>
            </a:r>
          </a:p>
          <a:p>
            <a:pPr marL="0" indent="0">
              <a:buNone/>
            </a:pPr>
            <a:r>
              <a:rPr lang="en-US" sz="2000" dirty="0" smtClean="0"/>
              <a:t>         Emit “push 3”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*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6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</a:t>
            </a:r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135902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Generated code:</a:t>
            </a:r>
          </a:p>
          <a:p>
            <a:pPr marL="0" indent="0">
              <a:buNone/>
            </a:pPr>
            <a:r>
              <a:rPr lang="en-US" sz="2000" dirty="0" smtClean="0"/>
              <a:t>Push 1 push 2 push 3 * +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Compile(+)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Compile(1)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Emit “push 1”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Compile(*)</a:t>
            </a:r>
          </a:p>
          <a:p>
            <a:pPr marL="0" indent="0">
              <a:buNone/>
            </a:pPr>
            <a:r>
              <a:rPr lang="en-US" sz="2000" dirty="0" smtClean="0"/>
              <a:t>      Compile(2)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Emit “push 2”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Compile(3)</a:t>
            </a:r>
          </a:p>
          <a:p>
            <a:pPr marL="0" indent="0">
              <a:buNone/>
            </a:pPr>
            <a:r>
              <a:rPr lang="en-US" sz="2000" dirty="0" smtClean="0"/>
              <a:t>         Emit “push 3”</a:t>
            </a:r>
          </a:p>
          <a:p>
            <a:pPr marL="0" indent="0">
              <a:buNone/>
            </a:pPr>
            <a:r>
              <a:rPr lang="en-US" sz="2000" dirty="0" smtClean="0"/>
              <a:t>      Emit *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Emit +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6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 rock!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Friday</a:t>
            </a:r>
          </a:p>
          <a:p>
            <a:pPr lvl="1"/>
            <a:r>
              <a:rPr lang="en-US" dirty="0" smtClean="0"/>
              <a:t>Due next Friday</a:t>
            </a:r>
          </a:p>
          <a:p>
            <a:endParaRPr lang="en-US" dirty="0" smtClean="0"/>
          </a:p>
          <a:p>
            <a:r>
              <a:rPr lang="en-US" dirty="0" smtClean="0"/>
              <a:t>Make a simple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interpreter</a:t>
            </a:r>
          </a:p>
          <a:p>
            <a:pPr lvl="1"/>
            <a:r>
              <a:rPr lang="en-US" dirty="0" smtClean="0"/>
              <a:t>More like a fancy calculator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Create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ListDictionary</a:t>
            </a:r>
            <a:r>
              <a:rPr lang="en-US" dirty="0" smtClean="0"/>
              <a:t> class for representing environments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Fill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methods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Expression classes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Write your own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unit tests</a:t>
            </a:r>
          </a:p>
          <a:p>
            <a:pPr lvl="1"/>
            <a:r>
              <a:rPr lang="en-US" dirty="0" smtClean="0"/>
              <a:t>Try it out by running it in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7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Interpreter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static class</a:t>
            </a:r>
          </a:p>
          <a:p>
            <a:r>
              <a:rPr lang="en-US" dirty="0" smtClean="0"/>
              <a:t>Contains the Environment property</a:t>
            </a:r>
          </a:p>
          <a:p>
            <a:pPr lvl="1"/>
            <a:r>
              <a:rPr lang="en-US" dirty="0" smtClean="0"/>
              <a:t>Called, not surprisingly, </a:t>
            </a:r>
            <a:r>
              <a:rPr lang="en-US" b="1" dirty="0" err="1" smtClean="0">
                <a:solidFill>
                  <a:srgbClr val="E46C0A"/>
                </a:solidFill>
              </a:rPr>
              <a:t>Interpreter.Environment</a:t>
            </a:r>
            <a:endParaRPr lang="en-US" b="1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Of type </a:t>
            </a:r>
            <a:r>
              <a:rPr lang="en-US" b="1" dirty="0" err="1" smtClean="0">
                <a:solidFill>
                  <a:srgbClr val="E46C0A"/>
                </a:solidFill>
              </a:rPr>
              <a:t>ListDictionary</a:t>
            </a:r>
            <a:endParaRPr lang="en-US" b="1" dirty="0" smtClean="0">
              <a:solidFill>
                <a:srgbClr val="E46C0A"/>
              </a:solidFill>
            </a:endParaRPr>
          </a:p>
          <a:p>
            <a:pPr lvl="2"/>
            <a:r>
              <a:rPr lang="en-US" dirty="0" smtClean="0"/>
              <a:t>Oh, yea.  You’ll be implementing that too</a:t>
            </a:r>
          </a:p>
          <a:p>
            <a:endParaRPr lang="en-US" dirty="0" smtClean="0"/>
          </a:p>
          <a:p>
            <a:r>
              <a:rPr lang="en-US" dirty="0" smtClean="0"/>
              <a:t>Also contains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static methods</a:t>
            </a:r>
            <a:r>
              <a:rPr lang="en-US" dirty="0" smtClean="0"/>
              <a:t> for helping you write an interpreter</a:t>
            </a:r>
          </a:p>
        </p:txBody>
      </p:sp>
    </p:spTree>
    <p:extLst>
      <p:ext uri="{BB962C8B-B14F-4D97-AF65-F5344CB8AC3E}">
        <p14:creationId xmlns:p14="http://schemas.microsoft.com/office/powerpoint/2010/main" val="5088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what’s a static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you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can’t make any instances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It’s just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place to stick methods </a:t>
            </a:r>
            <a:r>
              <a:rPr lang="en-US" dirty="0" smtClean="0"/>
              <a:t>(procedures) that you’d like to be able to call</a:t>
            </a:r>
          </a:p>
          <a:p>
            <a:r>
              <a:rPr lang="en-US" dirty="0" smtClean="0"/>
              <a:t>It can also have static fields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41328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call the class’s methods if you can’t make an instance it?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EEs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E46C0A"/>
                </a:solidFill>
              </a:rPr>
              <a:t>CEs</a:t>
            </a:r>
            <a:r>
              <a:rPr lang="en-US" b="1" dirty="0" smtClean="0"/>
              <a:t> </a:t>
            </a:r>
            <a:r>
              <a:rPr lang="en-US" dirty="0" smtClean="0"/>
              <a:t>build the fastest hardware they can to run machine language</a:t>
            </a:r>
          </a:p>
          <a:p>
            <a:pPr lvl="1"/>
            <a:r>
              <a:rPr lang="en-US" dirty="0" smtClean="0"/>
              <a:t>Optimize hardware efficiency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CS people </a:t>
            </a:r>
            <a:r>
              <a:rPr lang="en-US" dirty="0" smtClean="0"/>
              <a:t>make the highest-level languages they can</a:t>
            </a:r>
          </a:p>
          <a:p>
            <a:pPr lvl="1"/>
            <a:r>
              <a:rPr lang="en-US" dirty="0" smtClean="0"/>
              <a:t>Optimize human efficiency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Compilers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E46C0A"/>
                </a:solidFill>
              </a:rPr>
              <a:t>interpreters</a:t>
            </a:r>
            <a:r>
              <a:rPr lang="en-US" b="1" dirty="0" smtClean="0"/>
              <a:t> </a:t>
            </a:r>
            <a:r>
              <a:rPr lang="en-US" dirty="0" smtClean="0"/>
              <a:t>make higher-level languages run on machine-language platforms</a:t>
            </a:r>
            <a:endParaRPr lang="en-US" dirty="0"/>
          </a:p>
        </p:txBody>
      </p:sp>
      <p:pic>
        <p:nvPicPr>
          <p:cNvPr id="3076" name="Picture 4" descr="http://www.franklinlakes.k12.nj.us/famsweb/curriculum/social%20studies%20folder/ssprojects/Industrial%20Revolution8/MDas_li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call the class’s methods if you can’t make an instance it?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They’re static methods, of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Okay, what’s a static method?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Okay, what’s a </a:t>
            </a:r>
            <a:r>
              <a:rPr lang="en-US" smtClean="0"/>
              <a:t>static method?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method you don’t need an object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Okay, what’s a </a:t>
            </a:r>
            <a:r>
              <a:rPr lang="en-US" smtClean="0"/>
              <a:t>static method?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just part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 class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parse tree nodes </a:t>
            </a:r>
            <a:r>
              <a:rPr lang="en-US" dirty="0" smtClean="0"/>
              <a:t>(aka syntax tree nodes)</a:t>
            </a:r>
          </a:p>
          <a:p>
            <a:endParaRPr lang="en-US" dirty="0"/>
          </a:p>
          <a:p>
            <a:r>
              <a:rPr lang="en-US" dirty="0" smtClean="0"/>
              <a:t>Interesting members are: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Subexpressions</a:t>
            </a:r>
          </a:p>
          <a:p>
            <a:pPr lvl="2"/>
            <a:r>
              <a:rPr lang="en-US" dirty="0" smtClean="0"/>
              <a:t>Array of child nodes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Converts it to a string in Scheme format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 smtClean="0"/>
              <a:t>(dictionary)</a:t>
            </a:r>
          </a:p>
          <a:p>
            <a:pPr lvl="2"/>
            <a:r>
              <a:rPr lang="en-US" dirty="0" smtClean="0"/>
              <a:t>You, um, fill this part in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</a:t>
            </a:r>
            <a:r>
              <a:rPr lang="en-US" b="1" i="1" dirty="0" smtClean="0"/>
              <a:t>subclasses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Constant</a:t>
            </a:r>
          </a:p>
          <a:p>
            <a:pPr lvl="1"/>
            <a:r>
              <a:rPr lang="en-US" dirty="0" smtClean="0"/>
              <a:t>A tree node representing a constant (1, false, “</a:t>
            </a:r>
            <a:r>
              <a:rPr lang="en-US" dirty="0" err="1" smtClean="0"/>
              <a:t>fred</a:t>
            </a:r>
            <a:r>
              <a:rPr lang="en-US" dirty="0" smtClean="0"/>
              <a:t>”, etc.)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VariableReference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Gives the current value of a variable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VariableAssignment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Changes value of said variable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MemberAssignment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Same, but for fields or properties of an object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MethodCall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Calls a method of an object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7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</a:t>
            </a:r>
            <a:r>
              <a:rPr lang="en-US" b="1" i="1" dirty="0" smtClean="0"/>
              <a:t>subclasses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Constant</a:t>
            </a:r>
          </a:p>
          <a:p>
            <a:pPr lvl="1"/>
            <a:r>
              <a:rPr lang="en-US" dirty="0" smtClean="0"/>
              <a:t>A tree node representing a constant (1, false, “</a:t>
            </a:r>
            <a:r>
              <a:rPr lang="en-US" dirty="0" err="1" smtClean="0"/>
              <a:t>fred</a:t>
            </a:r>
            <a:r>
              <a:rPr lang="en-US" dirty="0" smtClean="0"/>
              <a:t>”, etc.)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VariableReference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Gives the current value of a variable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VariableAssignment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Changes value of said variable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MemberAssignment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Same, but for fields or properties of an object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MethodCall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Calls a method of an object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OperatorExpression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Represents a +, -, *, or / expression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52400" y="6172200"/>
            <a:ext cx="8933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 get to fill in the run methods of these subclasses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3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</a:t>
            </a:r>
            <a:r>
              <a:rPr lang="en-US" b="1" i="1" dirty="0" smtClean="0"/>
              <a:t>subclasses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1119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 smtClean="0"/>
              <a:t>(dictionary) returns</a:t>
            </a:r>
          </a:p>
          <a:p>
            <a:r>
              <a:rPr lang="en-US" dirty="0" smtClean="0"/>
              <a:t>For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</a:t>
            </a:r>
          </a:p>
          <a:p>
            <a:pPr lvl="1"/>
            <a:r>
              <a:rPr lang="en-US" dirty="0" smtClean="0"/>
              <a:t>Whatever the constant is</a:t>
            </a:r>
          </a:p>
          <a:p>
            <a:r>
              <a:rPr lang="en-US" dirty="0" smtClean="0"/>
              <a:t>For 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VariableReference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Looks up variable by name</a:t>
            </a:r>
            <a:br>
              <a:rPr lang="en-US" dirty="0" smtClean="0"/>
            </a:br>
            <a:r>
              <a:rPr lang="en-US" dirty="0" smtClean="0"/>
              <a:t>in dictionary and returns its value</a:t>
            </a:r>
          </a:p>
          <a:p>
            <a:r>
              <a:rPr lang="en-US" dirty="0" smtClean="0"/>
              <a:t>For 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VariableAssignment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Updates value of variable in dictionary</a:t>
            </a:r>
          </a:p>
          <a:p>
            <a:pPr lvl="1"/>
            <a:r>
              <a:rPr lang="en-US" dirty="0" smtClean="0"/>
              <a:t>And returns value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6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value of a field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ObjectExpression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/>
              <a:t>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obj.MemberName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ObjectExpression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/>
              <a:t>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obj.MemberName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and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Takes a program in one language and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Translates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it into another</a:t>
            </a:r>
          </a:p>
          <a:p>
            <a:pPr lvl="1"/>
            <a:r>
              <a:rPr lang="en-US" dirty="0" smtClean="0"/>
              <a:t>Usually high to low</a:t>
            </a:r>
          </a:p>
          <a:p>
            <a:endParaRPr lang="en-US" dirty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Takes a program in a language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rgbClr val="E46C0A"/>
                </a:solidFill>
              </a:rPr>
              <a:t>runs it directly</a:t>
            </a:r>
          </a:p>
          <a:p>
            <a:pPr lvl="1"/>
            <a:r>
              <a:rPr lang="en-US" dirty="0" smtClean="0"/>
              <a:t>By stepping through it and </a:t>
            </a:r>
            <a:r>
              <a:rPr lang="en-US" b="1" dirty="0" smtClean="0">
                <a:solidFill>
                  <a:srgbClr val="E46C0A"/>
                </a:solidFill>
              </a:rPr>
              <a:t>performing the operations </a:t>
            </a:r>
            <a:r>
              <a:rPr lang="en-US" dirty="0" smtClean="0"/>
              <a:t>it specifies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3124200"/>
            <a:ext cx="11430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0" y="2133600"/>
            <a:ext cx="11430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2672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5943600" y="2438400"/>
            <a:ext cx="137160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5943600" y="3429000"/>
            <a:ext cx="1295400" cy="1022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07810">
            <a:off x="5982527" y="2600488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332144">
            <a:off x="5877327" y="3935653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ObjectExpression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/>
              <a:t>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obj</a:t>
            </a:r>
            <a:r>
              <a:rPr lang="en-US" b="1" dirty="0" err="1" smtClean="0">
                <a:solidFill>
                  <a:srgbClr val="FF0000"/>
                </a:solidFill>
              </a:rPr>
              <a:t>.MemberName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26" y="6120825"/>
            <a:ext cx="894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This asks for the field of </a:t>
            </a:r>
            <a:r>
              <a:rPr lang="en-US" sz="2800" i="1" dirty="0" err="1" smtClean="0"/>
              <a:t>obj</a:t>
            </a:r>
            <a:r>
              <a:rPr lang="en-US" sz="2800" i="1" dirty="0" smtClean="0"/>
              <a:t> 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whose name is </a:t>
            </a:r>
            <a:r>
              <a:rPr lang="en-US" sz="2800" i="1" dirty="0" smtClean="0"/>
              <a:t>“</a:t>
            </a:r>
            <a:r>
              <a:rPr lang="en-US" sz="2800" i="1" dirty="0" err="1" smtClean="0"/>
              <a:t>MemberName</a:t>
            </a:r>
            <a:r>
              <a:rPr lang="en-US" sz="2800" i="1" dirty="0" smtClean="0"/>
              <a:t>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142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ObjectExpression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/>
              <a:t>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obj</a:t>
            </a:r>
            <a:r>
              <a:rPr lang="en-US" b="1" dirty="0" err="1" smtClean="0">
                <a:solidFill>
                  <a:srgbClr val="FF0000"/>
                </a:solidFill>
              </a:rPr>
              <a:t>.MemberName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126" y="6120825"/>
            <a:ext cx="869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Not </a:t>
            </a:r>
            <a:r>
              <a:rPr lang="en-US" sz="2800" i="1" dirty="0" smtClean="0"/>
              <a:t>the field whose 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name itself is stored in </a:t>
            </a:r>
            <a:r>
              <a:rPr lang="en-US" sz="2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MemberName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do we ask for a member whose name </a:t>
            </a:r>
            <a:r>
              <a:rPr lang="en-US" sz="3200" b="1" i="1" dirty="0"/>
              <a:t>we don’t know until run time</a:t>
            </a:r>
            <a:r>
              <a:rPr lang="en-US" sz="3200" dirty="0"/>
              <a:t>?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MemberReference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ObjectExpression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dirty="0"/>
              <a:t>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obj</a:t>
            </a:r>
            <a:r>
              <a:rPr lang="en-US" b="1" dirty="0" err="1" smtClean="0">
                <a:solidFill>
                  <a:srgbClr val="FF0000"/>
                </a:solidFill>
              </a:rPr>
              <a:t>.MemberName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Modern languages store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metadata </a:t>
            </a:r>
            <a:r>
              <a:rPr lang="en-US" dirty="0" smtClean="0"/>
              <a:t>about objects and their types</a:t>
            </a:r>
          </a:p>
          <a:p>
            <a:pPr lvl="1"/>
            <a:r>
              <a:rPr lang="en-US" dirty="0" smtClean="0"/>
              <a:t>Object type</a:t>
            </a:r>
          </a:p>
          <a:p>
            <a:pPr lvl="1"/>
            <a:r>
              <a:rPr lang="en-US" dirty="0" smtClean="0"/>
              <a:t>Its methods, fields, properties, etc.</a:t>
            </a:r>
          </a:p>
          <a:p>
            <a:pPr lvl="1"/>
            <a:endParaRPr lang="en-US" dirty="0"/>
          </a:p>
          <a:p>
            <a:r>
              <a:rPr lang="en-US" dirty="0" smtClean="0"/>
              <a:t>This can be used at run-time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ask the system about an object</a:t>
            </a:r>
          </a:p>
          <a:p>
            <a:pPr lvl="1"/>
            <a:r>
              <a:rPr lang="en-US" dirty="0" smtClean="0"/>
              <a:t>This is how Meta’s inspector was written</a:t>
            </a:r>
            <a:endParaRPr lang="en-US" dirty="0"/>
          </a:p>
        </p:txBody>
      </p:sp>
      <p:pic>
        <p:nvPicPr>
          <p:cNvPr id="5122" name="Picture 2" descr="http://zenhabits.net/fotos/20071230reflecti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60" y="1600200"/>
            <a:ext cx="3311680" cy="452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8014" y="6096000"/>
            <a:ext cx="2383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http://www.flickr.com/photos/froodmat/16722536/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79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has one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 object </a:t>
            </a:r>
            <a:r>
              <a:rPr lang="en-US" dirty="0" smtClean="0"/>
              <a:t>per data type in the system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err="1" smtClean="0"/>
              <a:t>Structs</a:t>
            </a:r>
            <a:endParaRPr lang="en-US" dirty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GetType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 method </a:t>
            </a:r>
            <a:r>
              <a:rPr lang="en-US" dirty="0" smtClean="0"/>
              <a:t>of an object returns its type object</a:t>
            </a:r>
          </a:p>
          <a:p>
            <a:pPr lvl="1"/>
            <a:r>
              <a:rPr lang="en-US" dirty="0" smtClean="0"/>
              <a:t>Essentially every object stores its type in a hidden field</a:t>
            </a:r>
          </a:p>
          <a:p>
            <a:pPr lvl="1"/>
            <a:r>
              <a:rPr lang="en-US" dirty="0" err="1" smtClean="0"/>
              <a:t>GetType</a:t>
            </a:r>
            <a:r>
              <a:rPr lang="en-US" dirty="0" smtClean="0"/>
              <a:t>() reads the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Type object stores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information about the type’s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methods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manipulating objects </a:t>
            </a:r>
            <a:r>
              <a:rPr lang="en-US" dirty="0" smtClean="0"/>
              <a:t>of its type</a:t>
            </a:r>
          </a:p>
          <a:p>
            <a:pPr lvl="1"/>
            <a:r>
              <a:rPr lang="en-US" dirty="0" smtClean="0"/>
              <a:t>Calling methods</a:t>
            </a:r>
          </a:p>
          <a:p>
            <a:pPr lvl="1"/>
            <a:r>
              <a:rPr lang="en-US" dirty="0" smtClean="0"/>
              <a:t>Reading/writing fields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details of the .NET reflection system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outside the scope of this class</a:t>
            </a:r>
          </a:p>
          <a:p>
            <a:pPr lvl="1"/>
            <a:endParaRPr lang="en-US" dirty="0"/>
          </a:p>
          <a:p>
            <a:r>
              <a:rPr lang="en-US" dirty="0" smtClean="0"/>
              <a:t>We’ve added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wrapper methods </a:t>
            </a:r>
            <a:r>
              <a:rPr lang="en-US" dirty="0" smtClean="0"/>
              <a:t>to the Object class to make it easy to access fields by name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can be called on any object whatsoever</a:t>
            </a:r>
          </a:p>
          <a:p>
            <a:pPr lvl="1"/>
            <a:r>
              <a:rPr lang="en-US" dirty="0" smtClean="0"/>
              <a:t>Because all types are subclasses of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 smtClean="0"/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GetMemberValue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value of the member </a:t>
            </a:r>
            <a:r>
              <a:rPr lang="en-US" dirty="0" smtClean="0"/>
              <a:t>of </a:t>
            </a:r>
            <a:r>
              <a:rPr lang="en-US" i="1" dirty="0" err="1" smtClean="0"/>
              <a:t>obj</a:t>
            </a:r>
            <a:r>
              <a:rPr lang="en-US" i="1" dirty="0" smtClean="0"/>
              <a:t> </a:t>
            </a:r>
            <a:r>
              <a:rPr lang="en-US" dirty="0" smtClean="0"/>
              <a:t>whose name is given by the string </a:t>
            </a:r>
            <a:r>
              <a:rPr lang="en-US" i="1" dirty="0" err="1" smtClean="0"/>
              <a:t>memberName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err="1" smtClean="0"/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SetMemberValue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                             </a:t>
            </a:r>
            <a:r>
              <a:rPr lang="en-US" i="1" dirty="0" err="1" smtClean="0"/>
              <a:t>newValue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Same, but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modifies its value </a:t>
            </a:r>
            <a:r>
              <a:rPr lang="en-US" dirty="0" smtClean="0"/>
              <a:t>to be </a:t>
            </a:r>
            <a:r>
              <a:rPr lang="en-US" dirty="0" err="1" smtClean="0"/>
              <a:t>newValue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 err="1" smtClean="0"/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CallMethod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apply from Scheme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Calls method </a:t>
            </a:r>
            <a:r>
              <a:rPr lang="en-US" dirty="0" smtClean="0"/>
              <a:t>of </a:t>
            </a:r>
            <a:r>
              <a:rPr lang="en-US" i="1" dirty="0" err="1" smtClean="0"/>
              <a:t>obj</a:t>
            </a:r>
            <a:r>
              <a:rPr lang="en-US" dirty="0" smtClean="0"/>
              <a:t> given by name</a:t>
            </a:r>
          </a:p>
          <a:p>
            <a:pPr lvl="1"/>
            <a:r>
              <a:rPr lang="en-US" dirty="0" smtClean="0"/>
              <a:t>Passes it the values in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array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as arguments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do we ask for a member whose name </a:t>
            </a:r>
            <a:r>
              <a:rPr lang="en-US" sz="3600" b="1" i="1" dirty="0" smtClean="0"/>
              <a:t>we don’t know until run time</a:t>
            </a:r>
            <a:r>
              <a:rPr lang="en-US" sz="3600" dirty="0" smtClean="0"/>
              <a:t>?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MemberReference</a:t>
            </a:r>
            <a:r>
              <a:rPr lang="en-US" dirty="0"/>
              <a:t> :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Expression </a:t>
            </a:r>
            <a:r>
              <a:rPr lang="en-US" dirty="0" err="1" smtClean="0"/>
              <a:t>ObjectExpression</a:t>
            </a:r>
            <a:r>
              <a:rPr lang="en-US" dirty="0" smtClean="0"/>
              <a:t> 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string </a:t>
            </a:r>
            <a:r>
              <a:rPr lang="en-US" dirty="0" err="1" smtClean="0"/>
              <a:t>MemberName</a:t>
            </a:r>
            <a:r>
              <a:rPr lang="en-US" dirty="0" smtClean="0"/>
              <a:t> { </a:t>
            </a:r>
            <a:r>
              <a:rPr lang="en-US" dirty="0"/>
              <a:t>get; private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override object Run(</a:t>
            </a:r>
            <a:r>
              <a:rPr lang="en-US" dirty="0" err="1"/>
              <a:t>ListDictionary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// Get the object for which we want the field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ObjectExpression.Run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obj.GetMemberValue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MemberName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8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We’ve taken care of parsing </a:t>
            </a:r>
            <a:r>
              <a:rPr lang="en-US" dirty="0" smtClean="0"/>
              <a:t>for you</a:t>
            </a:r>
            <a:endParaRPr lang="en-US" dirty="0"/>
          </a:p>
          <a:p>
            <a:pPr lvl="1"/>
            <a:r>
              <a:rPr lang="en-US" dirty="0" smtClean="0"/>
              <a:t>You need only worry about it</a:t>
            </a:r>
          </a:p>
          <a:p>
            <a:pPr lvl="1"/>
            <a:r>
              <a:rPr lang="en-US" dirty="0" smtClean="0"/>
              <a:t>Expressions will already be built for your from code in the level files</a:t>
            </a:r>
          </a:p>
          <a:p>
            <a:endParaRPr lang="en-US" dirty="0"/>
          </a:p>
          <a:p>
            <a:r>
              <a:rPr lang="en-US" dirty="0" smtClean="0"/>
              <a:t>But if you want to know how it works,</a:t>
            </a:r>
          </a:p>
          <a:p>
            <a:pPr lvl="1"/>
            <a:r>
              <a:rPr lang="en-US" dirty="0" smtClean="0"/>
              <a:t>Look at the Parse static of the Expression class</a:t>
            </a:r>
          </a:p>
          <a:p>
            <a:pPr lvl="1"/>
            <a:r>
              <a:rPr lang="en-US" dirty="0"/>
              <a:t>Or 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en.wikipedia.org/wiki/Operator-precedence_parser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3000" y="2133600"/>
            <a:ext cx="3726843" cy="3048000"/>
            <a:chOff x="5563746" y="2133600"/>
            <a:chExt cx="2437254" cy="1993309"/>
          </a:xfrm>
        </p:grpSpPr>
        <p:sp>
          <p:nvSpPr>
            <p:cNvPr id="6" name="Oval 5"/>
            <p:cNvSpPr/>
            <p:nvPr/>
          </p:nvSpPr>
          <p:spPr>
            <a:xfrm>
              <a:off x="6179128" y="2133600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63746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8754" y="2853463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6028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43800" y="3669709"/>
              <a:ext cx="457200" cy="457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7"/>
            </p:cNvCxnSpPr>
            <p:nvPr/>
          </p:nvCxnSpPr>
          <p:spPr>
            <a:xfrm flipH="1">
              <a:off x="5953991" y="2523845"/>
              <a:ext cx="292092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>
              <a:off x="6569373" y="2523845"/>
              <a:ext cx="316336" cy="396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7"/>
            </p:cNvCxnSpPr>
            <p:nvPr/>
          </p:nvCxnSpPr>
          <p:spPr>
            <a:xfrm flipH="1">
              <a:off x="6516273" y="3243708"/>
              <a:ext cx="36943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7208999" y="3243708"/>
              <a:ext cx="401756" cy="492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4513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One problem with writing an interpreter is implementing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arithmetic operators</a:t>
            </a:r>
            <a:r>
              <a:rPr lang="en-US" dirty="0" smtClean="0"/>
              <a:t> like +, -, *, and /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These operators need to do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different things depending on the types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their arguments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nts</a:t>
            </a:r>
            <a:endParaRPr lang="en-US" dirty="0" smtClean="0"/>
          </a:p>
          <a:p>
            <a:pPr lvl="1"/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doubles</a:t>
            </a:r>
          </a:p>
          <a:p>
            <a:pPr lvl="1"/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whatever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We’ve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provided a method </a:t>
            </a:r>
            <a:r>
              <a:rPr lang="en-US" dirty="0" smtClean="0"/>
              <a:t>to the interpreter class to take care of this for you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495800" cy="3916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Interpreter.GenericOperator</a:t>
            </a:r>
            <a:r>
              <a:rPr lang="en-US" dirty="0" smtClean="0"/>
              <a:t> method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Inputs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operator (string)</a:t>
            </a:r>
          </a:p>
          <a:p>
            <a:pPr lvl="2"/>
            <a:r>
              <a:rPr lang="en-US" dirty="0" smtClean="0"/>
              <a:t>“+”, “-”, “*”, or “/”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Arguments </a:t>
            </a:r>
            <a:r>
              <a:rPr lang="en-US" dirty="0" smtClean="0"/>
              <a:t>to the operator</a:t>
            </a:r>
          </a:p>
          <a:p>
            <a:pPr lvl="2"/>
            <a:r>
              <a:rPr lang="en-US" dirty="0" smtClean="0"/>
              <a:t>Array of type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object[ ]</a:t>
            </a:r>
            <a:r>
              <a:rPr lang="en-US" dirty="0" smtClean="0"/>
              <a:t> with 1 or 2 values in it</a:t>
            </a:r>
          </a:p>
          <a:p>
            <a:pPr lvl="2"/>
            <a:r>
              <a:rPr lang="en-US" dirty="0" smtClean="0"/>
              <a:t>Can include </a:t>
            </a:r>
            <a:r>
              <a:rPr lang="en-US" dirty="0" err="1" smtClean="0"/>
              <a:t>ints</a:t>
            </a:r>
            <a:r>
              <a:rPr lang="en-US" dirty="0" smtClean="0"/>
              <a:t>, floats, doubles, Vector3, or Matrix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</a:p>
          <a:p>
            <a:pPr lvl="1"/>
            <a:r>
              <a:rPr lang="en-US" dirty="0" smtClean="0"/>
              <a:t>The value of adding, subtracting, or doing whatever else is specified to the arguments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97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Interpreter.GenericOperator</a:t>
            </a:r>
            <a:r>
              <a:rPr lang="en-US" sz="2400" dirty="0" smtClean="0"/>
              <a:t>(string </a:t>
            </a:r>
            <a:r>
              <a:rPr lang="en-US" sz="2400" i="1" dirty="0" smtClean="0"/>
              <a:t>name</a:t>
            </a:r>
            <a:r>
              <a:rPr lang="en-US" sz="2400" dirty="0"/>
              <a:t>, </a:t>
            </a:r>
            <a:r>
              <a:rPr lang="en-US" sz="2400" dirty="0" smtClean="0"/>
              <a:t> object[] </a:t>
            </a:r>
            <a:r>
              <a:rPr lang="en-US" sz="2400" i="1" dirty="0" smtClean="0"/>
              <a:t>arguments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690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</a:t>
            </a:r>
            <a:br>
              <a:rPr lang="en-US" dirty="0" smtClean="0"/>
            </a:br>
            <a:r>
              <a:rPr lang="en-US" dirty="0" smtClean="0"/>
              <a:t>of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 are specified by </a:t>
            </a:r>
            <a:r>
              <a:rPr lang="en-US" b="1" dirty="0" smtClean="0">
                <a:solidFill>
                  <a:srgbClr val="E46C0A"/>
                </a:solidFill>
              </a:rPr>
              <a:t>grammars</a:t>
            </a:r>
          </a:p>
          <a:p>
            <a:endParaRPr lang="en-US" dirty="0" smtClean="0"/>
          </a:p>
          <a:p>
            <a:r>
              <a:rPr lang="en-US" dirty="0" smtClean="0"/>
              <a:t>A grammar specifies how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expressions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(phrases) </a:t>
            </a:r>
          </a:p>
          <a:p>
            <a:pPr lvl="1"/>
            <a:r>
              <a:rPr lang="en-US" dirty="0" smtClean="0"/>
              <a:t>are broken up into </a:t>
            </a:r>
            <a:r>
              <a:rPr lang="en-US" b="1" dirty="0" err="1" smtClean="0">
                <a:solidFill>
                  <a:srgbClr val="E46C0A"/>
                </a:solidFill>
              </a:rPr>
              <a:t>subexpressions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subphrases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4269"/>
            <a:ext cx="4038600" cy="3124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Sentence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 NP VP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NP  [Art] [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Adj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] Noun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VP  Verb NP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sym typeface="Symbol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Art = { the, a, an, some, … }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Adj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 = { green, happy, big, …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Noun = { plate, president, cat, capitalism, …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Verb = { be, eat, run, … }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4964668"/>
            <a:ext cx="34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84807"/>
                </a:solidFill>
              </a:rPr>
              <a:t>A really lame grammar for English</a:t>
            </a:r>
            <a:endParaRPr lang="en-US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3250</Words>
  <Application>Microsoft Office PowerPoint</Application>
  <PresentationFormat>On-screen Show (4:3)</PresentationFormat>
  <Paragraphs>1058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Kootenay</vt:lpstr>
      <vt:lpstr>Symbol</vt:lpstr>
      <vt:lpstr>Verdana</vt:lpstr>
      <vt:lpstr>Office Theme</vt:lpstr>
      <vt:lpstr>Lecture 6 How does compilation and interpretation really work?</vt:lpstr>
      <vt:lpstr>Quiz 1</vt:lpstr>
      <vt:lpstr>Why study programming languages?</vt:lpstr>
      <vt:lpstr>Machine language</vt:lpstr>
      <vt:lpstr>Machine language</vt:lpstr>
      <vt:lpstr>Higher-level languages</vt:lpstr>
      <vt:lpstr>Division of labor</vt:lpstr>
      <vt:lpstr>Compilers and interpreters</vt:lpstr>
      <vt:lpstr>Anatomy of a programming language</vt:lpstr>
      <vt:lpstr>Simplified grammar for Scheme</vt:lpstr>
      <vt:lpstr>(Over) simplified grammar for C-like languages</vt:lpstr>
      <vt:lpstr>Syntax trees (aka parse trees) (You knew trees had to be coming here somewhere, right?)</vt:lpstr>
      <vt:lpstr>Parsing</vt:lpstr>
      <vt:lpstr>Parsing</vt:lpstr>
      <vt:lpstr>Parsing</vt:lpstr>
      <vt:lpstr>Compositional semantics</vt:lpstr>
      <vt:lpstr>Compositional semantics</vt:lpstr>
      <vt:lpstr>Compositional semantics</vt:lpstr>
      <vt:lpstr>Compositional semantics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Syntax-directed interpretation</vt:lpstr>
      <vt:lpstr>Post-order traversal</vt:lpstr>
      <vt:lpstr>Syntax-directed interpretation</vt:lpstr>
      <vt:lpstr>Handling variable references</vt:lpstr>
      <vt:lpstr>Environments</vt:lpstr>
      <vt:lpstr>Dictionaries</vt:lpstr>
      <vt:lpstr>Implementing dictionaries with association lists</vt:lpstr>
      <vt:lpstr>Implementing dictionaries with association lists</vt:lpstr>
      <vt:lpstr>Handling variable references</vt:lpstr>
      <vt:lpstr>Handling variable references</vt:lpstr>
      <vt:lpstr>Bleh!  This is ugly!</vt:lpstr>
      <vt:lpstr>Inheritance to the rescue!</vt:lpstr>
      <vt:lpstr>Compilation</vt:lpstr>
      <vt:lpstr>Compilation</vt:lpstr>
      <vt:lpstr>Stack machines (you knew we had to get stacks in here too…)</vt:lpstr>
      <vt:lpstr>Computing 1+2*3 on a stack machine</vt:lpstr>
      <vt:lpstr>Computing 1+2*3 on a stack machine</vt:lpstr>
      <vt:lpstr>Computing 1+2*3 on a stack machine</vt:lpstr>
      <vt:lpstr>Computing 1+2*3 on a stack machine</vt:lpstr>
      <vt:lpstr>Computing 1+2*3 on a stack machine</vt:lpstr>
      <vt:lpstr>Computing 1+2*3 on a stack machine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Syntax-directed compilation</vt:lpstr>
      <vt:lpstr>trees rock!</vt:lpstr>
      <vt:lpstr>Assignment 2</vt:lpstr>
      <vt:lpstr>The Interpreter class</vt:lpstr>
      <vt:lpstr>Wait, what’s a static class?</vt:lpstr>
      <vt:lpstr>How do you call the class’s methods if you can’t make an instance it?</vt:lpstr>
      <vt:lpstr>How do you call the class’s methods if you can’t make an instance it?</vt:lpstr>
      <vt:lpstr>Okay, what’s a static method?</vt:lpstr>
      <vt:lpstr>Okay, what’s a static method?</vt:lpstr>
      <vt:lpstr>Okay, what’s a static method?</vt:lpstr>
      <vt:lpstr>The Expression class</vt:lpstr>
      <vt:lpstr>The Expression subclasses</vt:lpstr>
      <vt:lpstr>The Expression subclasses</vt:lpstr>
      <vt:lpstr>The Expression subclasses</vt:lpstr>
      <vt:lpstr>Getting the value of a field</vt:lpstr>
      <vt:lpstr>What’s wrong with this code?</vt:lpstr>
      <vt:lpstr>What’s wrong with this code?</vt:lpstr>
      <vt:lpstr>What’s wrong with this code?</vt:lpstr>
      <vt:lpstr>How do we ask for a member whose name we don’t know until run time?</vt:lpstr>
      <vt:lpstr>Reflection</vt:lpstr>
      <vt:lpstr>The Type class</vt:lpstr>
      <vt:lpstr>Accessing members by name</vt:lpstr>
      <vt:lpstr>How do we ask for a member whose name we don’t know until run time?</vt:lpstr>
      <vt:lpstr>Parsing</vt:lpstr>
      <vt:lpstr>Generic Arithmetic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241</cp:revision>
  <dcterms:created xsi:type="dcterms:W3CDTF">2010-03-27T22:31:10Z</dcterms:created>
  <dcterms:modified xsi:type="dcterms:W3CDTF">2016-04-15T19:01:12Z</dcterms:modified>
</cp:coreProperties>
</file>