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2"/>
  </p:notesMasterIdLst>
  <p:sldIdLst>
    <p:sldId id="256" r:id="rId2"/>
    <p:sldId id="365" r:id="rId3"/>
    <p:sldId id="366" r:id="rId4"/>
    <p:sldId id="259" r:id="rId5"/>
    <p:sldId id="305" r:id="rId6"/>
    <p:sldId id="272" r:id="rId7"/>
    <p:sldId id="276" r:id="rId8"/>
    <p:sldId id="275" r:id="rId9"/>
    <p:sldId id="307" r:id="rId10"/>
    <p:sldId id="318" r:id="rId11"/>
    <p:sldId id="315" r:id="rId12"/>
    <p:sldId id="333" r:id="rId13"/>
    <p:sldId id="334" r:id="rId14"/>
    <p:sldId id="316" r:id="rId15"/>
    <p:sldId id="317" r:id="rId16"/>
    <p:sldId id="308" r:id="rId17"/>
    <p:sldId id="332" r:id="rId18"/>
    <p:sldId id="309" r:id="rId19"/>
    <p:sldId id="311" r:id="rId20"/>
    <p:sldId id="319" r:id="rId21"/>
    <p:sldId id="320" r:id="rId22"/>
    <p:sldId id="312" r:id="rId23"/>
    <p:sldId id="322" r:id="rId24"/>
    <p:sldId id="321" r:id="rId25"/>
    <p:sldId id="323" r:id="rId26"/>
    <p:sldId id="324" r:id="rId27"/>
    <p:sldId id="325" r:id="rId28"/>
    <p:sldId id="326" r:id="rId29"/>
    <p:sldId id="327" r:id="rId30"/>
    <p:sldId id="328" r:id="rId31"/>
    <p:sldId id="329" r:id="rId32"/>
    <p:sldId id="330" r:id="rId33"/>
    <p:sldId id="331" r:id="rId34"/>
    <p:sldId id="313" r:id="rId35"/>
    <p:sldId id="339" r:id="rId36"/>
    <p:sldId id="353" r:id="rId37"/>
    <p:sldId id="354" r:id="rId38"/>
    <p:sldId id="355" r:id="rId39"/>
    <p:sldId id="356" r:id="rId40"/>
    <p:sldId id="358" r:id="rId41"/>
    <p:sldId id="357" r:id="rId42"/>
    <p:sldId id="335" r:id="rId43"/>
    <p:sldId id="336" r:id="rId44"/>
    <p:sldId id="337" r:id="rId45"/>
    <p:sldId id="338"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67" r:id="rId60"/>
    <p:sldId id="36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0" autoAdjust="0"/>
    <p:restoredTop sz="86376" autoAdjust="0"/>
  </p:normalViewPr>
  <p:slideViewPr>
    <p:cSldViewPr>
      <p:cViewPr varScale="1">
        <p:scale>
          <a:sx n="87" d="100"/>
          <a:sy n="87" d="100"/>
        </p:scale>
        <p:origin x="618" y="39"/>
      </p:cViewPr>
      <p:guideLst>
        <p:guide orient="horz" pos="2160"/>
        <p:guide pos="2880"/>
      </p:guideLst>
    </p:cSldViewPr>
  </p:slideViewPr>
  <p:outlineViewPr>
    <p:cViewPr>
      <p:scale>
        <a:sx n="33" d="100"/>
        <a:sy n="33" d="100"/>
      </p:scale>
      <p:origin x="0" y="3804"/>
    </p:cViewPr>
  </p:outlineViewPr>
  <p:notesTextViewPr>
    <p:cViewPr>
      <p:scale>
        <a:sx n="1" d="1"/>
        <a:sy n="1" d="1"/>
      </p:scale>
      <p:origin x="0" y="0"/>
    </p:cViewPr>
  </p:notesTextViewPr>
  <p:sorterViewPr>
    <p:cViewPr>
      <p:scale>
        <a:sx n="90" d="100"/>
        <a:sy n="90" d="100"/>
      </p:scale>
      <p:origin x="0" y="877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1D8E2-5726-4B5F-A455-3FCFDC67DCD6}" type="datetimeFigureOut">
              <a:rPr lang="en-US" smtClean="0"/>
              <a:t>4/22/2016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1918D-2DDB-4C7A-95BE-B58B1B7F6AFF}" type="slidenum">
              <a:rPr lang="en-US" smtClean="0"/>
              <a:t>‹#›</a:t>
            </a:fld>
            <a:endParaRPr lang="en-US"/>
          </a:p>
        </p:txBody>
      </p:sp>
    </p:spTree>
    <p:extLst>
      <p:ext uri="{BB962C8B-B14F-4D97-AF65-F5344CB8AC3E}">
        <p14:creationId xmlns:p14="http://schemas.microsoft.com/office/powerpoint/2010/main" val="48501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81918D-2DDB-4C7A-95BE-B58B1B7F6AFF}" type="slidenum">
              <a:rPr lang="en-US" smtClean="0"/>
              <a:t>49</a:t>
            </a:fld>
            <a:endParaRPr lang="en-US"/>
          </a:p>
        </p:txBody>
      </p:sp>
    </p:spTree>
    <p:extLst>
      <p:ext uri="{BB962C8B-B14F-4D97-AF65-F5344CB8AC3E}">
        <p14:creationId xmlns:p14="http://schemas.microsoft.com/office/powerpoint/2010/main" val="307928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81918D-2DDB-4C7A-95BE-B58B1B7F6AFF}" type="slidenum">
              <a:rPr lang="en-US" smtClean="0"/>
              <a:t>50</a:t>
            </a:fld>
            <a:endParaRPr lang="en-US"/>
          </a:p>
        </p:txBody>
      </p:sp>
    </p:spTree>
    <p:extLst>
      <p:ext uri="{BB962C8B-B14F-4D97-AF65-F5344CB8AC3E}">
        <p14:creationId xmlns:p14="http://schemas.microsoft.com/office/powerpoint/2010/main" val="307928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81918D-2DDB-4C7A-95BE-B58B1B7F6AFF}" type="slidenum">
              <a:rPr lang="en-US" smtClean="0"/>
              <a:t>51</a:t>
            </a:fld>
            <a:endParaRPr lang="en-US"/>
          </a:p>
        </p:txBody>
      </p:sp>
    </p:spTree>
    <p:extLst>
      <p:ext uri="{BB962C8B-B14F-4D97-AF65-F5344CB8AC3E}">
        <p14:creationId xmlns:p14="http://schemas.microsoft.com/office/powerpoint/2010/main" val="307928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81918D-2DDB-4C7A-95BE-B58B1B7F6AFF}" type="slidenum">
              <a:rPr lang="en-US" smtClean="0"/>
              <a:t>52</a:t>
            </a:fld>
            <a:endParaRPr lang="en-US"/>
          </a:p>
        </p:txBody>
      </p:sp>
    </p:spTree>
    <p:extLst>
      <p:ext uri="{BB962C8B-B14F-4D97-AF65-F5344CB8AC3E}">
        <p14:creationId xmlns:p14="http://schemas.microsoft.com/office/powerpoint/2010/main" val="3079287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81918D-2DDB-4C7A-95BE-B58B1B7F6AFF}" type="slidenum">
              <a:rPr lang="en-US" smtClean="0"/>
              <a:t>53</a:t>
            </a:fld>
            <a:endParaRPr lang="en-US"/>
          </a:p>
        </p:txBody>
      </p:sp>
    </p:spTree>
    <p:extLst>
      <p:ext uri="{BB962C8B-B14F-4D97-AF65-F5344CB8AC3E}">
        <p14:creationId xmlns:p14="http://schemas.microsoft.com/office/powerpoint/2010/main" val="307928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86200"/>
            <a:ext cx="7772400" cy="1470025"/>
          </a:xfrm>
        </p:spPr>
        <p:txBody>
          <a:bodyPr anchor="b"/>
          <a:lstStyle/>
          <a:p>
            <a:r>
              <a:rPr lang="en-US" dirty="0" smtClean="0"/>
              <a:t>Click to edit Master title style</a:t>
            </a:r>
            <a:endParaRPr lang="en-US" dirty="0"/>
          </a:p>
        </p:txBody>
      </p:sp>
      <p:sp>
        <p:nvSpPr>
          <p:cNvPr id="3" name="Subtitle 2"/>
          <p:cNvSpPr>
            <a:spLocks noGrp="1"/>
          </p:cNvSpPr>
          <p:nvPr>
            <p:ph type="subTitle" idx="1"/>
          </p:nvPr>
        </p:nvSpPr>
        <p:spPr>
          <a:xfrm>
            <a:off x="685800" y="5334000"/>
            <a:ext cx="6400800" cy="762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6896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372798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100478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207140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347907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11888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562206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236080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45588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420620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7F9AA-A437-4C1D-B7A7-132C663DC277}" type="datetimeFigureOut">
              <a:rPr lang="en-US" smtClean="0"/>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A6550D-5249-4695-AA6F-4029ECE97DB6}" type="slidenum">
              <a:rPr lang="en-US" smtClean="0"/>
              <a:t>‹#›</a:t>
            </a:fld>
            <a:endParaRPr lang="en-US" dirty="0"/>
          </a:p>
        </p:txBody>
      </p:sp>
    </p:spTree>
    <p:extLst>
      <p:ext uri="{BB962C8B-B14F-4D97-AF65-F5344CB8AC3E}">
        <p14:creationId xmlns:p14="http://schemas.microsoft.com/office/powerpoint/2010/main" val="157651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78F7F9AA-A437-4C1D-B7A7-132C663DC277}" type="datetimeFigureOut">
              <a:rPr lang="en-US" smtClean="0"/>
              <a:pPr/>
              <a:t>4/22/2016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54A6550D-5249-4695-AA6F-4029ECE97DB6}" type="slidenum">
              <a:rPr lang="en-US" smtClean="0"/>
              <a:pPr/>
              <a:t>‹#›</a:t>
            </a:fld>
            <a:endParaRPr lang="en-US" dirty="0"/>
          </a:p>
        </p:txBody>
      </p:sp>
    </p:spTree>
    <p:extLst>
      <p:ext uri="{BB962C8B-B14F-4D97-AF65-F5344CB8AC3E}">
        <p14:creationId xmlns:p14="http://schemas.microsoft.com/office/powerpoint/2010/main" val="33297112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4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mtClean="0">
                <a:ea typeface="Verdana" pitchFamily="34" charset="0"/>
                <a:cs typeface="Verdana" pitchFamily="34" charset="0"/>
              </a:rPr>
              <a:t>Lecture 8</a:t>
            </a:r>
            <a:r>
              <a:rPr lang="en-US" dirty="0" smtClean="0">
                <a:ea typeface="Verdana" pitchFamily="34" charset="0"/>
                <a:cs typeface="Verdana" pitchFamily="34" charset="0"/>
              </a:rPr>
              <a:t/>
            </a:r>
            <a:br>
              <a:rPr lang="en-US" dirty="0" smtClean="0">
                <a:ea typeface="Verdana" pitchFamily="34" charset="0"/>
                <a:cs typeface="Verdana" pitchFamily="34" charset="0"/>
              </a:rPr>
            </a:br>
            <a:r>
              <a:rPr lang="en-US" dirty="0" smtClean="0">
                <a:ea typeface="Verdana" pitchFamily="34" charset="0"/>
                <a:cs typeface="Verdana" pitchFamily="34" charset="0"/>
              </a:rPr>
              <a:t>Red/black trees</a:t>
            </a:r>
            <a:endParaRPr lang="en-US" dirty="0">
              <a:ea typeface="Verdana" pitchFamily="34" charset="0"/>
              <a:cs typeface="Verdana" pitchFamily="34" charset="0"/>
            </a:endParaRPr>
          </a:p>
        </p:txBody>
      </p:sp>
      <p:sp>
        <p:nvSpPr>
          <p:cNvPr id="3" name="Subtitle 2"/>
          <p:cNvSpPr>
            <a:spLocks noGrp="1"/>
          </p:cNvSpPr>
          <p:nvPr>
            <p:ph type="subTitle" idx="1"/>
          </p:nvPr>
        </p:nvSpPr>
        <p:spPr/>
        <p:txBody>
          <a:bodyPr>
            <a:normAutofit/>
          </a:bodyPr>
          <a:lstStyle/>
          <a:p>
            <a:pPr algn="l"/>
            <a:r>
              <a:rPr lang="en-US" dirty="0" smtClean="0">
                <a:solidFill>
                  <a:schemeClr val="tx1">
                    <a:lumMod val="75000"/>
                    <a:lumOff val="25000"/>
                  </a:schemeClr>
                </a:solidFill>
              </a:rPr>
              <a:t>EECS-214</a:t>
            </a:r>
          </a:p>
        </p:txBody>
      </p:sp>
    </p:spTree>
    <p:extLst>
      <p:ext uri="{BB962C8B-B14F-4D97-AF65-F5344CB8AC3E}">
        <p14:creationId xmlns:p14="http://schemas.microsoft.com/office/powerpoint/2010/main" val="1153322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bad algorithm</a:t>
            </a:r>
            <a:endParaRPr lang="en-US" dirty="0"/>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After each modification:</a:t>
            </a:r>
          </a:p>
          <a:p>
            <a:r>
              <a:rPr lang="en-US" dirty="0" smtClean="0"/>
              <a:t>Walk the tree to count all the nodes</a:t>
            </a:r>
          </a:p>
          <a:p>
            <a:r>
              <a:rPr lang="en-US" b="1" dirty="0" smtClean="0">
                <a:solidFill>
                  <a:schemeClr val="accent6">
                    <a:lumMod val="75000"/>
                  </a:schemeClr>
                </a:solidFill>
              </a:rPr>
              <a:t>Make a new, perfectly balanced tree </a:t>
            </a:r>
            <a:r>
              <a:rPr lang="en-US" dirty="0" smtClean="0"/>
              <a:t>with just that number of nodes</a:t>
            </a:r>
          </a:p>
          <a:p>
            <a:pPr lvl="1"/>
            <a:r>
              <a:rPr lang="en-US" dirty="0" smtClean="0"/>
              <a:t>That turns out to be easier than you might think, but it’s still expensive</a:t>
            </a:r>
          </a:p>
          <a:p>
            <a:r>
              <a:rPr lang="en-US" dirty="0" smtClean="0"/>
              <a:t>Copy the keys from the old tree to the new tree</a:t>
            </a:r>
          </a:p>
          <a:p>
            <a:r>
              <a:rPr lang="en-US" dirty="0" smtClean="0"/>
              <a:t>Throw away the old tree</a:t>
            </a:r>
            <a:endParaRPr lang="en-US" dirty="0"/>
          </a:p>
        </p:txBody>
      </p:sp>
      <p:sp>
        <p:nvSpPr>
          <p:cNvPr id="5" name="Oval 4"/>
          <p:cNvSpPr/>
          <p:nvPr/>
        </p:nvSpPr>
        <p:spPr>
          <a:xfrm>
            <a:off x="5809934" y="139301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Oval 5"/>
          <p:cNvSpPr/>
          <p:nvPr/>
        </p:nvSpPr>
        <p:spPr>
          <a:xfrm>
            <a:off x="5257800" y="24347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324600" y="24347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Arrow Connector 7"/>
          <p:cNvCxnSpPr>
            <a:stCxn id="6" idx="0"/>
            <a:endCxn id="5" idx="3"/>
          </p:cNvCxnSpPr>
          <p:nvPr/>
        </p:nvCxnSpPr>
        <p:spPr>
          <a:xfrm flipV="1">
            <a:off x="5486400" y="1783255"/>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a:endCxn id="7" idx="0"/>
          </p:cNvCxnSpPr>
          <p:nvPr/>
        </p:nvCxnSpPr>
        <p:spPr>
          <a:xfrm>
            <a:off x="6200179" y="1783255"/>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05600" y="4060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1" name="Straight Connector 10"/>
          <p:cNvCxnSpPr>
            <a:stCxn id="10" idx="3"/>
            <a:endCxn id="5" idx="7"/>
          </p:cNvCxnSpPr>
          <p:nvPr/>
        </p:nvCxnSpPr>
        <p:spPr>
          <a:xfrm flipH="1">
            <a:off x="6200179" y="7962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562534" y="13966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Oval 12"/>
          <p:cNvSpPr/>
          <p:nvPr/>
        </p:nvSpPr>
        <p:spPr>
          <a:xfrm>
            <a:off x="7010400" y="24384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5" name="Straight Arrow Connector 14"/>
          <p:cNvCxnSpPr>
            <a:stCxn id="13" idx="0"/>
            <a:endCxn id="12" idx="3"/>
          </p:cNvCxnSpPr>
          <p:nvPr/>
        </p:nvCxnSpPr>
        <p:spPr>
          <a:xfrm flipV="1">
            <a:off x="7239000" y="1786856"/>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2" idx="1"/>
          </p:cNvCxnSpPr>
          <p:nvPr/>
        </p:nvCxnSpPr>
        <p:spPr>
          <a:xfrm>
            <a:off x="7095845" y="7962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809934" y="50255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Oval 18"/>
          <p:cNvSpPr/>
          <p:nvPr/>
        </p:nvSpPr>
        <p:spPr>
          <a:xfrm>
            <a:off x="5257800" y="6067388"/>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0" name="Oval 19"/>
          <p:cNvSpPr/>
          <p:nvPr/>
        </p:nvSpPr>
        <p:spPr>
          <a:xfrm>
            <a:off x="6324600" y="6067388"/>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21" name="Straight Arrow Connector 20"/>
          <p:cNvCxnSpPr>
            <a:stCxn id="19" idx="0"/>
            <a:endCxn id="18" idx="3"/>
          </p:cNvCxnSpPr>
          <p:nvPr/>
        </p:nvCxnSpPr>
        <p:spPr>
          <a:xfrm flipV="1">
            <a:off x="5486400" y="5415844"/>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5"/>
            <a:endCxn id="20" idx="0"/>
          </p:cNvCxnSpPr>
          <p:nvPr/>
        </p:nvCxnSpPr>
        <p:spPr>
          <a:xfrm>
            <a:off x="6200179" y="5415844"/>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705600" y="40386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24" name="Straight Connector 23"/>
          <p:cNvCxnSpPr>
            <a:stCxn id="23" idx="3"/>
            <a:endCxn id="18" idx="7"/>
          </p:cNvCxnSpPr>
          <p:nvPr/>
        </p:nvCxnSpPr>
        <p:spPr>
          <a:xfrm flipH="1">
            <a:off x="6200179" y="4428845"/>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562534" y="50292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26" name="Oval 25"/>
          <p:cNvSpPr/>
          <p:nvPr/>
        </p:nvSpPr>
        <p:spPr>
          <a:xfrm>
            <a:off x="7010400" y="607098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7" name="Oval 26"/>
          <p:cNvSpPr/>
          <p:nvPr/>
        </p:nvSpPr>
        <p:spPr>
          <a:xfrm>
            <a:off x="8077200" y="607098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28" name="Straight Arrow Connector 27"/>
          <p:cNvCxnSpPr>
            <a:stCxn id="26" idx="0"/>
            <a:endCxn id="25" idx="3"/>
          </p:cNvCxnSpPr>
          <p:nvPr/>
        </p:nvCxnSpPr>
        <p:spPr>
          <a:xfrm flipV="1">
            <a:off x="7239000" y="5419445"/>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5" idx="5"/>
            <a:endCxn id="27" idx="0"/>
          </p:cNvCxnSpPr>
          <p:nvPr/>
        </p:nvCxnSpPr>
        <p:spPr>
          <a:xfrm>
            <a:off x="7952779" y="5419445"/>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5"/>
            <a:endCxn id="25" idx="1"/>
          </p:cNvCxnSpPr>
          <p:nvPr/>
        </p:nvCxnSpPr>
        <p:spPr>
          <a:xfrm>
            <a:off x="7095845" y="4428845"/>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Down Arrow 30"/>
          <p:cNvSpPr/>
          <p:nvPr/>
        </p:nvSpPr>
        <p:spPr>
          <a:xfrm>
            <a:off x="6772555" y="3200400"/>
            <a:ext cx="390245" cy="609600"/>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783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rotation</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A tree rotation is an operation that</a:t>
            </a:r>
          </a:p>
          <a:p>
            <a:pPr lvl="1"/>
            <a:r>
              <a:rPr lang="en-US" b="1" dirty="0" smtClean="0">
                <a:solidFill>
                  <a:schemeClr val="accent6">
                    <a:lumMod val="75000"/>
                  </a:schemeClr>
                </a:solidFill>
              </a:rPr>
              <a:t>Changes</a:t>
            </a:r>
            <a:r>
              <a:rPr lang="en-US" dirty="0" smtClean="0">
                <a:solidFill>
                  <a:schemeClr val="accent6">
                    <a:lumMod val="75000"/>
                  </a:schemeClr>
                </a:solidFill>
              </a:rPr>
              <a:t> </a:t>
            </a:r>
            <a:r>
              <a:rPr lang="en-US" dirty="0" smtClean="0"/>
              <a:t>the </a:t>
            </a:r>
            <a:r>
              <a:rPr lang="en-US" b="1" dirty="0" smtClean="0">
                <a:solidFill>
                  <a:schemeClr val="accent6">
                    <a:lumMod val="75000"/>
                  </a:schemeClr>
                </a:solidFill>
              </a:rPr>
              <a:t>parent/child relationships </a:t>
            </a:r>
            <a:r>
              <a:rPr lang="en-US" dirty="0" smtClean="0"/>
              <a:t>of a group of nodes</a:t>
            </a:r>
          </a:p>
          <a:p>
            <a:pPr lvl="1"/>
            <a:r>
              <a:rPr lang="en-US" b="1" dirty="0" smtClean="0">
                <a:solidFill>
                  <a:schemeClr val="accent6">
                    <a:lumMod val="75000"/>
                  </a:schemeClr>
                </a:solidFill>
              </a:rPr>
              <a:t>Without</a:t>
            </a:r>
            <a:r>
              <a:rPr lang="en-US" dirty="0" smtClean="0">
                <a:solidFill>
                  <a:schemeClr val="accent6">
                    <a:lumMod val="75000"/>
                  </a:schemeClr>
                </a:solidFill>
              </a:rPr>
              <a:t> </a:t>
            </a:r>
            <a:r>
              <a:rPr lang="en-US" b="1" dirty="0" smtClean="0">
                <a:solidFill>
                  <a:schemeClr val="accent6">
                    <a:lumMod val="75000"/>
                  </a:schemeClr>
                </a:solidFill>
              </a:rPr>
              <a:t>changing</a:t>
            </a:r>
            <a:r>
              <a:rPr lang="en-US" dirty="0" smtClean="0">
                <a:solidFill>
                  <a:schemeClr val="accent6">
                    <a:lumMod val="75000"/>
                  </a:schemeClr>
                </a:solidFill>
              </a:rPr>
              <a:t> </a:t>
            </a:r>
            <a:r>
              <a:rPr lang="en-US" dirty="0" smtClean="0"/>
              <a:t>the </a:t>
            </a:r>
            <a:r>
              <a:rPr lang="en-US" b="1" dirty="0" smtClean="0">
                <a:solidFill>
                  <a:schemeClr val="accent6">
                    <a:lumMod val="75000"/>
                  </a:schemeClr>
                </a:solidFill>
              </a:rPr>
              <a:t>in-order traversal</a:t>
            </a:r>
            <a:r>
              <a:rPr lang="en-US" dirty="0" smtClean="0"/>
              <a:t> of the nodes</a:t>
            </a:r>
          </a:p>
          <a:p>
            <a:pPr>
              <a:spcBef>
                <a:spcPts val="1800"/>
              </a:spcBef>
            </a:pPr>
            <a:r>
              <a:rPr lang="en-US" dirty="0" smtClean="0"/>
              <a:t>In other words, it </a:t>
            </a:r>
            <a:r>
              <a:rPr lang="en-US" b="1" dirty="0" smtClean="0">
                <a:solidFill>
                  <a:schemeClr val="accent6">
                    <a:lumMod val="75000"/>
                  </a:schemeClr>
                </a:solidFill>
              </a:rPr>
              <a:t>preserves the binary-search-tree property</a:t>
            </a:r>
          </a:p>
          <a:p>
            <a:pPr lvl="1"/>
            <a:r>
              <a:rPr lang="en-US" dirty="0" smtClean="0"/>
              <a:t>It maintains it as an </a:t>
            </a:r>
            <a:r>
              <a:rPr lang="en-US" b="1" dirty="0" smtClean="0">
                <a:solidFill>
                  <a:schemeClr val="accent6">
                    <a:lumMod val="75000"/>
                  </a:schemeClr>
                </a:solidFill>
              </a:rPr>
              <a:t>invariant</a:t>
            </a:r>
            <a:endParaRPr lang="en-US" b="1" dirty="0">
              <a:solidFill>
                <a:schemeClr val="accent6">
                  <a:lumMod val="75000"/>
                </a:schemeClr>
              </a:solidFill>
            </a:endParaRPr>
          </a:p>
        </p:txBody>
      </p:sp>
      <p:sp>
        <p:nvSpPr>
          <p:cNvPr id="5" name="Oval 4"/>
          <p:cNvSpPr/>
          <p:nvPr/>
        </p:nvSpPr>
        <p:spPr>
          <a:xfrm>
            <a:off x="5809934" y="1621610"/>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257800" y="2663399"/>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6324600" y="2663399"/>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8" name="Straight Arrow Connector 7"/>
          <p:cNvCxnSpPr>
            <a:stCxn id="6" idx="0"/>
            <a:endCxn id="5" idx="3"/>
          </p:cNvCxnSpPr>
          <p:nvPr/>
        </p:nvCxnSpPr>
        <p:spPr>
          <a:xfrm flipV="1">
            <a:off x="5486400" y="2011855"/>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a:endCxn id="7" idx="0"/>
          </p:cNvCxnSpPr>
          <p:nvPr/>
        </p:nvCxnSpPr>
        <p:spPr>
          <a:xfrm>
            <a:off x="6200179" y="2011855"/>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05600" y="634611"/>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1" name="Straight Connector 10"/>
          <p:cNvCxnSpPr>
            <a:stCxn id="10" idx="3"/>
            <a:endCxn id="5" idx="7"/>
          </p:cNvCxnSpPr>
          <p:nvPr/>
        </p:nvCxnSpPr>
        <p:spPr>
          <a:xfrm flipH="1">
            <a:off x="6200179" y="10248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562534" y="1625211"/>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3" name="Straight Connector 12"/>
          <p:cNvCxnSpPr>
            <a:stCxn id="10" idx="5"/>
            <a:endCxn id="12" idx="1"/>
          </p:cNvCxnSpPr>
          <p:nvPr/>
        </p:nvCxnSpPr>
        <p:spPr>
          <a:xfrm>
            <a:off x="7095845" y="10248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09934" y="4898210"/>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Oval 14"/>
          <p:cNvSpPr/>
          <p:nvPr/>
        </p:nvSpPr>
        <p:spPr>
          <a:xfrm>
            <a:off x="6705600" y="3911211"/>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16" name="Straight Connector 15"/>
          <p:cNvCxnSpPr>
            <a:stCxn id="15" idx="3"/>
            <a:endCxn id="14" idx="7"/>
          </p:cNvCxnSpPr>
          <p:nvPr/>
        </p:nvCxnSpPr>
        <p:spPr>
          <a:xfrm flipH="1">
            <a:off x="6200179" y="43014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562534" y="4901811"/>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8" name="Oval 17"/>
          <p:cNvSpPr/>
          <p:nvPr/>
        </p:nvSpPr>
        <p:spPr>
          <a:xfrm>
            <a:off x="7010400" y="5943600"/>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9" name="Oval 18"/>
          <p:cNvSpPr/>
          <p:nvPr/>
        </p:nvSpPr>
        <p:spPr>
          <a:xfrm>
            <a:off x="8077200" y="5943600"/>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0" name="Straight Arrow Connector 19"/>
          <p:cNvCxnSpPr>
            <a:stCxn id="18" idx="0"/>
            <a:endCxn id="17" idx="3"/>
          </p:cNvCxnSpPr>
          <p:nvPr/>
        </p:nvCxnSpPr>
        <p:spPr>
          <a:xfrm flipV="1">
            <a:off x="7239000" y="5292056"/>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9" idx="0"/>
          </p:cNvCxnSpPr>
          <p:nvPr/>
        </p:nvCxnSpPr>
        <p:spPr>
          <a:xfrm>
            <a:off x="7952779" y="5292056"/>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5"/>
            <a:endCxn id="17" idx="1"/>
          </p:cNvCxnSpPr>
          <p:nvPr/>
        </p:nvCxnSpPr>
        <p:spPr>
          <a:xfrm>
            <a:off x="7095845" y="43014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7562534" y="2663399"/>
            <a:ext cx="566755" cy="137520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t>Rotate right</a:t>
            </a:r>
            <a:endParaRPr lang="en-US" dirty="0"/>
          </a:p>
        </p:txBody>
      </p:sp>
      <p:sp>
        <p:nvSpPr>
          <p:cNvPr id="24" name="Up Arrow 23"/>
          <p:cNvSpPr/>
          <p:nvPr/>
        </p:nvSpPr>
        <p:spPr>
          <a:xfrm>
            <a:off x="5696266" y="3124200"/>
            <a:ext cx="552134" cy="1595037"/>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Rotate left</a:t>
            </a:r>
          </a:p>
        </p:txBody>
      </p:sp>
    </p:spTree>
    <p:extLst>
      <p:ext uri="{BB962C8B-B14F-4D97-AF65-F5344CB8AC3E}">
        <p14:creationId xmlns:p14="http://schemas.microsoft.com/office/powerpoint/2010/main" val="618827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rotation</a:t>
            </a:r>
            <a:endParaRPr lang="en-US" dirty="0"/>
          </a:p>
        </p:txBody>
      </p:sp>
      <p:sp>
        <p:nvSpPr>
          <p:cNvPr id="3" name="Content Placeholder 2"/>
          <p:cNvSpPr>
            <a:spLocks noGrp="1"/>
          </p:cNvSpPr>
          <p:nvPr>
            <p:ph sz="half" idx="1"/>
          </p:nvPr>
        </p:nvSpPr>
        <p:spPr>
          <a:xfrm>
            <a:off x="457200" y="1600200"/>
            <a:ext cx="4114800" cy="4953000"/>
          </a:xfrm>
        </p:spPr>
        <p:txBody>
          <a:bodyPr>
            <a:normAutofit fontScale="92500" lnSpcReduction="20000"/>
          </a:bodyPr>
          <a:lstStyle/>
          <a:p>
            <a:pPr marL="0" indent="0">
              <a:buNone/>
            </a:pPr>
            <a:r>
              <a:rPr lang="en-US" b="1" dirty="0" err="1" smtClean="0">
                <a:solidFill>
                  <a:schemeClr val="accent6">
                    <a:lumMod val="75000"/>
                  </a:schemeClr>
                </a:solidFill>
              </a:rPr>
              <a:t>RotateRight</a:t>
            </a:r>
            <a:r>
              <a:rPr lang="en-US" dirty="0" smtClean="0"/>
              <a:t>(b) {</a:t>
            </a:r>
          </a:p>
          <a:p>
            <a:pPr marL="0" indent="0">
              <a:buNone/>
            </a:pPr>
            <a:r>
              <a:rPr lang="en-US" dirty="0"/>
              <a:t> </a:t>
            </a:r>
            <a:r>
              <a:rPr lang="en-US" dirty="0" smtClean="0"/>
              <a:t>  a = </a:t>
            </a:r>
            <a:r>
              <a:rPr lang="en-US" dirty="0" err="1" smtClean="0"/>
              <a:t>b.left</a:t>
            </a:r>
            <a:r>
              <a:rPr lang="en-US" dirty="0" smtClean="0"/>
              <a:t>;</a:t>
            </a:r>
          </a:p>
          <a:p>
            <a:pPr marL="0" indent="0">
              <a:buNone/>
            </a:pPr>
            <a:r>
              <a:rPr lang="en-US" dirty="0"/>
              <a:t> </a:t>
            </a:r>
            <a:r>
              <a:rPr lang="en-US" dirty="0" smtClean="0"/>
              <a:t>  </a:t>
            </a:r>
            <a:r>
              <a:rPr lang="en-US" dirty="0" err="1" smtClean="0"/>
              <a:t>b.left</a:t>
            </a:r>
            <a:r>
              <a:rPr lang="en-US" dirty="0" smtClean="0"/>
              <a:t> = </a:t>
            </a:r>
            <a:r>
              <a:rPr lang="en-US" dirty="0" err="1" smtClean="0"/>
              <a:t>a.right</a:t>
            </a:r>
            <a:r>
              <a:rPr lang="en-US" dirty="0" smtClean="0"/>
              <a:t>;</a:t>
            </a:r>
          </a:p>
          <a:p>
            <a:pPr marL="0" indent="0">
              <a:buNone/>
            </a:pPr>
            <a:r>
              <a:rPr lang="en-US" dirty="0"/>
              <a:t> </a:t>
            </a:r>
            <a:r>
              <a:rPr lang="en-US" dirty="0" smtClean="0"/>
              <a:t>  </a:t>
            </a:r>
            <a:r>
              <a:rPr lang="en-US" dirty="0" err="1" smtClean="0"/>
              <a:t>a.parent</a:t>
            </a:r>
            <a:r>
              <a:rPr lang="en-US" dirty="0" smtClean="0"/>
              <a:t> = </a:t>
            </a:r>
            <a:r>
              <a:rPr lang="en-US" dirty="0" err="1" smtClean="0"/>
              <a:t>b.parent</a:t>
            </a:r>
            <a:endParaRPr lang="en-US" dirty="0" smtClean="0"/>
          </a:p>
          <a:p>
            <a:pPr marL="0" indent="0">
              <a:buNone/>
            </a:pPr>
            <a:r>
              <a:rPr lang="en-US" dirty="0"/>
              <a:t> </a:t>
            </a:r>
            <a:r>
              <a:rPr lang="en-US" dirty="0" smtClean="0"/>
              <a:t>  </a:t>
            </a:r>
            <a:r>
              <a:rPr lang="en-US" dirty="0" err="1" smtClean="0"/>
              <a:t>b.parent</a:t>
            </a:r>
            <a:r>
              <a:rPr lang="en-US" dirty="0" smtClean="0"/>
              <a:t> = a;</a:t>
            </a:r>
          </a:p>
          <a:p>
            <a:pPr marL="0" indent="0">
              <a:buNone/>
            </a:pPr>
            <a:r>
              <a:rPr lang="en-US" dirty="0"/>
              <a:t> </a:t>
            </a:r>
            <a:r>
              <a:rPr lang="en-US" dirty="0" smtClean="0"/>
              <a:t>  </a:t>
            </a:r>
            <a:r>
              <a:rPr lang="en-US" dirty="0" err="1" smtClean="0"/>
              <a:t>a.right</a:t>
            </a:r>
            <a:r>
              <a:rPr lang="en-US" dirty="0" smtClean="0"/>
              <a:t> = b;</a:t>
            </a:r>
          </a:p>
          <a:p>
            <a:pPr marL="0" indent="0">
              <a:buNone/>
            </a:pPr>
            <a:r>
              <a:rPr lang="en-US" dirty="0" smtClean="0"/>
              <a:t>}</a:t>
            </a:r>
          </a:p>
          <a:p>
            <a:pPr marL="0" indent="0">
              <a:buNone/>
            </a:pPr>
            <a:endParaRPr lang="en-US" dirty="0"/>
          </a:p>
          <a:p>
            <a:r>
              <a:rPr lang="en-US" dirty="0" smtClean="0"/>
              <a:t>b here is usually called the </a:t>
            </a:r>
            <a:r>
              <a:rPr lang="en-US" b="1" dirty="0" smtClean="0">
                <a:solidFill>
                  <a:schemeClr val="accent6">
                    <a:lumMod val="75000"/>
                  </a:schemeClr>
                </a:solidFill>
              </a:rPr>
              <a:t>pivot</a:t>
            </a:r>
          </a:p>
          <a:p>
            <a:r>
              <a:rPr lang="en-US" b="1" dirty="0" smtClean="0">
                <a:solidFill>
                  <a:schemeClr val="accent6">
                    <a:lumMod val="75000"/>
                  </a:schemeClr>
                </a:solidFill>
              </a:rPr>
              <a:t>Demotes pivot, promotes left child</a:t>
            </a:r>
          </a:p>
          <a:p>
            <a:endParaRPr lang="en-US" dirty="0"/>
          </a:p>
        </p:txBody>
      </p:sp>
      <p:sp>
        <p:nvSpPr>
          <p:cNvPr id="5" name="Oval 4"/>
          <p:cNvSpPr/>
          <p:nvPr/>
        </p:nvSpPr>
        <p:spPr>
          <a:xfrm>
            <a:off x="5809934" y="1621610"/>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5257800" y="2663399"/>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6324600" y="2663399"/>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8" name="Straight Arrow Connector 7"/>
          <p:cNvCxnSpPr>
            <a:stCxn id="6" idx="0"/>
            <a:endCxn id="5" idx="3"/>
          </p:cNvCxnSpPr>
          <p:nvPr/>
        </p:nvCxnSpPr>
        <p:spPr>
          <a:xfrm flipV="1">
            <a:off x="5486400" y="2011855"/>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a:endCxn id="7" idx="0"/>
          </p:cNvCxnSpPr>
          <p:nvPr/>
        </p:nvCxnSpPr>
        <p:spPr>
          <a:xfrm>
            <a:off x="6200179" y="2011855"/>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05600" y="634611"/>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1" name="Straight Connector 10"/>
          <p:cNvCxnSpPr>
            <a:stCxn id="10" idx="3"/>
            <a:endCxn id="5" idx="7"/>
          </p:cNvCxnSpPr>
          <p:nvPr/>
        </p:nvCxnSpPr>
        <p:spPr>
          <a:xfrm flipH="1">
            <a:off x="6200179" y="10248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562534" y="1625211"/>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3" name="Straight Connector 12"/>
          <p:cNvCxnSpPr>
            <a:stCxn id="10" idx="5"/>
            <a:endCxn id="12" idx="1"/>
          </p:cNvCxnSpPr>
          <p:nvPr/>
        </p:nvCxnSpPr>
        <p:spPr>
          <a:xfrm>
            <a:off x="7095845" y="10248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09934" y="4898210"/>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Oval 14"/>
          <p:cNvSpPr/>
          <p:nvPr/>
        </p:nvSpPr>
        <p:spPr>
          <a:xfrm>
            <a:off x="6705600" y="3911211"/>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6" name="Straight Connector 15"/>
          <p:cNvCxnSpPr>
            <a:stCxn id="15" idx="3"/>
            <a:endCxn id="14" idx="7"/>
          </p:cNvCxnSpPr>
          <p:nvPr/>
        </p:nvCxnSpPr>
        <p:spPr>
          <a:xfrm flipH="1">
            <a:off x="6200179" y="43014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562534" y="4901811"/>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8" name="Oval 17"/>
          <p:cNvSpPr/>
          <p:nvPr/>
        </p:nvSpPr>
        <p:spPr>
          <a:xfrm>
            <a:off x="7010400" y="5943600"/>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9" name="Oval 18"/>
          <p:cNvSpPr/>
          <p:nvPr/>
        </p:nvSpPr>
        <p:spPr>
          <a:xfrm>
            <a:off x="8077200" y="5943600"/>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0" name="Straight Arrow Connector 19"/>
          <p:cNvCxnSpPr>
            <a:stCxn id="18" idx="0"/>
            <a:endCxn id="17" idx="3"/>
          </p:cNvCxnSpPr>
          <p:nvPr/>
        </p:nvCxnSpPr>
        <p:spPr>
          <a:xfrm flipV="1">
            <a:off x="7239000" y="5292056"/>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9" idx="0"/>
          </p:cNvCxnSpPr>
          <p:nvPr/>
        </p:nvCxnSpPr>
        <p:spPr>
          <a:xfrm>
            <a:off x="7952779" y="5292056"/>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5"/>
            <a:endCxn id="17" idx="1"/>
          </p:cNvCxnSpPr>
          <p:nvPr/>
        </p:nvCxnSpPr>
        <p:spPr>
          <a:xfrm>
            <a:off x="7095845" y="43014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7562534" y="2663399"/>
            <a:ext cx="566755" cy="137520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t>Rotate right</a:t>
            </a:r>
            <a:endParaRPr lang="en-US" dirty="0"/>
          </a:p>
        </p:txBody>
      </p:sp>
      <p:sp>
        <p:nvSpPr>
          <p:cNvPr id="24" name="Up Arrow 23"/>
          <p:cNvSpPr/>
          <p:nvPr/>
        </p:nvSpPr>
        <p:spPr>
          <a:xfrm>
            <a:off x="5696266" y="3124200"/>
            <a:ext cx="552134" cy="1595037"/>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Rotate left</a:t>
            </a:r>
          </a:p>
        </p:txBody>
      </p:sp>
    </p:spTree>
    <p:extLst>
      <p:ext uri="{BB962C8B-B14F-4D97-AF65-F5344CB8AC3E}">
        <p14:creationId xmlns:p14="http://schemas.microsoft.com/office/powerpoint/2010/main" val="2904974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rotation</a:t>
            </a:r>
            <a:endParaRPr lang="en-US" dirty="0"/>
          </a:p>
        </p:txBody>
      </p:sp>
      <p:sp>
        <p:nvSpPr>
          <p:cNvPr id="3" name="Content Placeholder 2"/>
          <p:cNvSpPr>
            <a:spLocks noGrp="1"/>
          </p:cNvSpPr>
          <p:nvPr>
            <p:ph sz="half" idx="1"/>
          </p:nvPr>
        </p:nvSpPr>
        <p:spPr>
          <a:xfrm>
            <a:off x="457200" y="1600200"/>
            <a:ext cx="4114800" cy="4953000"/>
          </a:xfrm>
        </p:spPr>
        <p:txBody>
          <a:bodyPr>
            <a:normAutofit fontScale="92500" lnSpcReduction="10000"/>
          </a:bodyPr>
          <a:lstStyle/>
          <a:p>
            <a:pPr marL="0" indent="0">
              <a:buNone/>
            </a:pPr>
            <a:r>
              <a:rPr lang="en-US" b="1" dirty="0" err="1" smtClean="0">
                <a:solidFill>
                  <a:schemeClr val="accent6">
                    <a:lumMod val="75000"/>
                  </a:schemeClr>
                </a:solidFill>
              </a:rPr>
              <a:t>RotateLeft</a:t>
            </a:r>
            <a:r>
              <a:rPr lang="en-US" dirty="0" smtClean="0"/>
              <a:t>(a) {</a:t>
            </a:r>
          </a:p>
          <a:p>
            <a:pPr marL="0" indent="0">
              <a:buNone/>
            </a:pPr>
            <a:r>
              <a:rPr lang="en-US" dirty="0"/>
              <a:t> </a:t>
            </a:r>
            <a:r>
              <a:rPr lang="en-US" dirty="0" smtClean="0"/>
              <a:t>  b = </a:t>
            </a:r>
            <a:r>
              <a:rPr lang="en-US" dirty="0" err="1" smtClean="0"/>
              <a:t>a.right</a:t>
            </a:r>
            <a:r>
              <a:rPr lang="en-US" dirty="0" smtClean="0"/>
              <a:t>;</a:t>
            </a:r>
          </a:p>
          <a:p>
            <a:pPr marL="0" indent="0">
              <a:buNone/>
            </a:pPr>
            <a:r>
              <a:rPr lang="en-US" dirty="0"/>
              <a:t> </a:t>
            </a:r>
            <a:r>
              <a:rPr lang="en-US" dirty="0" smtClean="0"/>
              <a:t>  </a:t>
            </a:r>
            <a:r>
              <a:rPr lang="en-US" dirty="0" err="1" smtClean="0"/>
              <a:t>a.right</a:t>
            </a:r>
            <a:r>
              <a:rPr lang="en-US" dirty="0" smtClean="0"/>
              <a:t> = </a:t>
            </a:r>
            <a:r>
              <a:rPr lang="en-US" dirty="0" err="1" smtClean="0"/>
              <a:t>b.left</a:t>
            </a:r>
            <a:r>
              <a:rPr lang="en-US" dirty="0" smtClean="0"/>
              <a:t>;</a:t>
            </a:r>
          </a:p>
          <a:p>
            <a:pPr marL="0" indent="0">
              <a:buNone/>
            </a:pPr>
            <a:r>
              <a:rPr lang="en-US" dirty="0"/>
              <a:t> </a:t>
            </a:r>
            <a:r>
              <a:rPr lang="en-US" dirty="0" smtClean="0"/>
              <a:t>  </a:t>
            </a:r>
            <a:r>
              <a:rPr lang="en-US" dirty="0" err="1"/>
              <a:t>b</a:t>
            </a:r>
            <a:r>
              <a:rPr lang="en-US" dirty="0" err="1" smtClean="0"/>
              <a:t>.parent</a:t>
            </a:r>
            <a:r>
              <a:rPr lang="en-US" dirty="0" smtClean="0"/>
              <a:t> = </a:t>
            </a:r>
            <a:r>
              <a:rPr lang="en-US" dirty="0" err="1"/>
              <a:t>a</a:t>
            </a:r>
            <a:r>
              <a:rPr lang="en-US" dirty="0" err="1" smtClean="0"/>
              <a:t>.parent</a:t>
            </a:r>
            <a:endParaRPr lang="en-US" dirty="0" smtClean="0"/>
          </a:p>
          <a:p>
            <a:pPr marL="0" indent="0">
              <a:buNone/>
            </a:pPr>
            <a:r>
              <a:rPr lang="en-US" dirty="0"/>
              <a:t> </a:t>
            </a:r>
            <a:r>
              <a:rPr lang="en-US" dirty="0" smtClean="0"/>
              <a:t>  </a:t>
            </a:r>
            <a:r>
              <a:rPr lang="en-US" dirty="0" err="1"/>
              <a:t>a</a:t>
            </a:r>
            <a:r>
              <a:rPr lang="en-US" dirty="0" err="1" smtClean="0"/>
              <a:t>.parent</a:t>
            </a:r>
            <a:r>
              <a:rPr lang="en-US" dirty="0" smtClean="0"/>
              <a:t> = b;</a:t>
            </a:r>
          </a:p>
          <a:p>
            <a:pPr marL="0" indent="0">
              <a:buNone/>
            </a:pPr>
            <a:r>
              <a:rPr lang="en-US" dirty="0"/>
              <a:t> </a:t>
            </a:r>
            <a:r>
              <a:rPr lang="en-US" dirty="0" smtClean="0"/>
              <a:t>  </a:t>
            </a:r>
            <a:r>
              <a:rPr lang="en-US" dirty="0" err="1" smtClean="0"/>
              <a:t>b.left</a:t>
            </a:r>
            <a:r>
              <a:rPr lang="en-US" dirty="0" smtClean="0"/>
              <a:t> = a;</a:t>
            </a:r>
          </a:p>
          <a:p>
            <a:pPr marL="0" indent="0">
              <a:buNone/>
            </a:pPr>
            <a:r>
              <a:rPr lang="en-US" dirty="0" smtClean="0"/>
              <a:t>}</a:t>
            </a:r>
          </a:p>
          <a:p>
            <a:pPr marL="0" indent="0">
              <a:buNone/>
            </a:pPr>
            <a:endParaRPr lang="en-US" dirty="0"/>
          </a:p>
          <a:p>
            <a:r>
              <a:rPr lang="en-US" dirty="0" smtClean="0"/>
              <a:t>Node a is the pivot</a:t>
            </a:r>
            <a:endParaRPr lang="en-US" b="1" dirty="0" smtClean="0"/>
          </a:p>
          <a:p>
            <a:r>
              <a:rPr lang="en-US" dirty="0" smtClean="0"/>
              <a:t>Demotes pivot, </a:t>
            </a:r>
            <a:r>
              <a:rPr lang="en-US" b="1" dirty="0" smtClean="0">
                <a:solidFill>
                  <a:schemeClr val="accent6">
                    <a:lumMod val="75000"/>
                  </a:schemeClr>
                </a:solidFill>
              </a:rPr>
              <a:t>promotes right child</a:t>
            </a:r>
          </a:p>
          <a:p>
            <a:endParaRPr lang="en-US" dirty="0"/>
          </a:p>
        </p:txBody>
      </p:sp>
      <p:sp>
        <p:nvSpPr>
          <p:cNvPr id="5" name="Oval 4"/>
          <p:cNvSpPr/>
          <p:nvPr/>
        </p:nvSpPr>
        <p:spPr>
          <a:xfrm>
            <a:off x="5809934" y="1621610"/>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5257800" y="2663399"/>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6324600" y="2663399"/>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8" name="Straight Arrow Connector 7"/>
          <p:cNvCxnSpPr>
            <a:stCxn id="6" idx="0"/>
            <a:endCxn id="5" idx="3"/>
          </p:cNvCxnSpPr>
          <p:nvPr/>
        </p:nvCxnSpPr>
        <p:spPr>
          <a:xfrm flipV="1">
            <a:off x="5486400" y="2011855"/>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a:endCxn id="7" idx="0"/>
          </p:cNvCxnSpPr>
          <p:nvPr/>
        </p:nvCxnSpPr>
        <p:spPr>
          <a:xfrm>
            <a:off x="6200179" y="2011855"/>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05600" y="634611"/>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1" name="Straight Connector 10"/>
          <p:cNvCxnSpPr>
            <a:stCxn id="10" idx="3"/>
            <a:endCxn id="5" idx="7"/>
          </p:cNvCxnSpPr>
          <p:nvPr/>
        </p:nvCxnSpPr>
        <p:spPr>
          <a:xfrm flipH="1">
            <a:off x="6200179" y="10248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562534" y="1625211"/>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3" name="Straight Connector 12"/>
          <p:cNvCxnSpPr>
            <a:stCxn id="10" idx="5"/>
            <a:endCxn id="12" idx="1"/>
          </p:cNvCxnSpPr>
          <p:nvPr/>
        </p:nvCxnSpPr>
        <p:spPr>
          <a:xfrm>
            <a:off x="7095845" y="10248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09934" y="4898210"/>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Oval 14"/>
          <p:cNvSpPr/>
          <p:nvPr/>
        </p:nvSpPr>
        <p:spPr>
          <a:xfrm>
            <a:off x="6705600" y="3911211"/>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6" name="Straight Connector 15"/>
          <p:cNvCxnSpPr>
            <a:stCxn id="15" idx="3"/>
            <a:endCxn id="14" idx="7"/>
          </p:cNvCxnSpPr>
          <p:nvPr/>
        </p:nvCxnSpPr>
        <p:spPr>
          <a:xfrm flipH="1">
            <a:off x="6200179" y="43014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562534" y="4901811"/>
            <a:ext cx="457200" cy="457200"/>
          </a:xfrm>
          <a:prstGeom prst="ellipse">
            <a:avLst/>
          </a:prstGeom>
          <a:solidFill>
            <a:schemeClr val="tx2"/>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8" name="Oval 17"/>
          <p:cNvSpPr/>
          <p:nvPr/>
        </p:nvSpPr>
        <p:spPr>
          <a:xfrm>
            <a:off x="7010400" y="5943600"/>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9" name="Oval 18"/>
          <p:cNvSpPr/>
          <p:nvPr/>
        </p:nvSpPr>
        <p:spPr>
          <a:xfrm>
            <a:off x="8077200" y="5943600"/>
            <a:ext cx="457200" cy="457200"/>
          </a:xfrm>
          <a:prstGeom prst="ellipse">
            <a:avLst/>
          </a:prstGeom>
          <a:solidFill>
            <a:schemeClr val="accent3">
              <a:lumMod val="5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0" name="Straight Arrow Connector 19"/>
          <p:cNvCxnSpPr>
            <a:stCxn id="18" idx="0"/>
            <a:endCxn id="17" idx="3"/>
          </p:cNvCxnSpPr>
          <p:nvPr/>
        </p:nvCxnSpPr>
        <p:spPr>
          <a:xfrm flipV="1">
            <a:off x="7239000" y="5292056"/>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9" idx="0"/>
          </p:cNvCxnSpPr>
          <p:nvPr/>
        </p:nvCxnSpPr>
        <p:spPr>
          <a:xfrm>
            <a:off x="7952779" y="5292056"/>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5"/>
            <a:endCxn id="17" idx="1"/>
          </p:cNvCxnSpPr>
          <p:nvPr/>
        </p:nvCxnSpPr>
        <p:spPr>
          <a:xfrm>
            <a:off x="7095845" y="43014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7562534" y="2663399"/>
            <a:ext cx="566755" cy="137520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t>Rotate right</a:t>
            </a:r>
            <a:endParaRPr lang="en-US" dirty="0"/>
          </a:p>
        </p:txBody>
      </p:sp>
      <p:sp>
        <p:nvSpPr>
          <p:cNvPr id="24" name="Up Arrow 23"/>
          <p:cNvSpPr/>
          <p:nvPr/>
        </p:nvSpPr>
        <p:spPr>
          <a:xfrm>
            <a:off x="5696266" y="3124200"/>
            <a:ext cx="552134" cy="1595037"/>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Rotate left</a:t>
            </a:r>
          </a:p>
        </p:txBody>
      </p:sp>
    </p:spTree>
    <p:extLst>
      <p:ext uri="{BB962C8B-B14F-4D97-AF65-F5344CB8AC3E}">
        <p14:creationId xmlns:p14="http://schemas.microsoft.com/office/powerpoint/2010/main" val="309381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 of self-balancing</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Insertion/deletion is a </a:t>
            </a:r>
            <a:r>
              <a:rPr lang="en-US" b="1" dirty="0" smtClean="0">
                <a:solidFill>
                  <a:schemeClr val="accent6">
                    <a:lumMod val="75000"/>
                  </a:schemeClr>
                </a:solidFill>
              </a:rPr>
              <a:t>local operation</a:t>
            </a:r>
          </a:p>
          <a:p>
            <a:pPr lvl="1"/>
            <a:r>
              <a:rPr lang="en-US" dirty="0" smtClean="0"/>
              <a:t>Only affects a small part of the tree</a:t>
            </a:r>
          </a:p>
          <a:p>
            <a:endParaRPr lang="en-US" dirty="0" smtClean="0"/>
          </a:p>
          <a:p>
            <a:r>
              <a:rPr lang="en-US" dirty="0" smtClean="0"/>
              <a:t>If </a:t>
            </a:r>
            <a:r>
              <a:rPr lang="en-US" b="1" dirty="0" smtClean="0">
                <a:solidFill>
                  <a:schemeClr val="accent6">
                    <a:lumMod val="75000"/>
                  </a:schemeClr>
                </a:solidFill>
              </a:rPr>
              <a:t>tree starts balanced</a:t>
            </a:r>
          </a:p>
          <a:p>
            <a:pPr lvl="1"/>
            <a:r>
              <a:rPr lang="en-US" dirty="0" smtClean="0"/>
              <a:t>We can </a:t>
            </a:r>
            <a:r>
              <a:rPr lang="en-US" b="1" dirty="0" smtClean="0">
                <a:solidFill>
                  <a:schemeClr val="accent6">
                    <a:lumMod val="75000"/>
                  </a:schemeClr>
                </a:solidFill>
              </a:rPr>
              <a:t>rebalance</a:t>
            </a:r>
            <a:r>
              <a:rPr lang="en-US" dirty="0" smtClean="0">
                <a:solidFill>
                  <a:schemeClr val="accent6">
                    <a:lumMod val="75000"/>
                  </a:schemeClr>
                </a:solidFill>
              </a:rPr>
              <a:t> </a:t>
            </a:r>
            <a:r>
              <a:rPr lang="en-US" dirty="0" smtClean="0"/>
              <a:t>it using </a:t>
            </a:r>
            <a:r>
              <a:rPr lang="en-US" b="1" dirty="0" smtClean="0">
                <a:solidFill>
                  <a:schemeClr val="accent6">
                    <a:lumMod val="75000"/>
                  </a:schemeClr>
                </a:solidFill>
              </a:rPr>
              <a:t>rotations</a:t>
            </a:r>
          </a:p>
          <a:p>
            <a:pPr lvl="1"/>
            <a:r>
              <a:rPr lang="en-US" dirty="0" smtClean="0"/>
              <a:t>In the </a:t>
            </a:r>
            <a:r>
              <a:rPr lang="en-US" b="1" dirty="0" smtClean="0">
                <a:solidFill>
                  <a:schemeClr val="accent6">
                    <a:lumMod val="75000"/>
                  </a:schemeClr>
                </a:solidFill>
              </a:rPr>
              <a:t>modified area</a:t>
            </a:r>
          </a:p>
          <a:p>
            <a:pPr lvl="1"/>
            <a:r>
              <a:rPr lang="en-US" dirty="0" smtClean="0"/>
              <a:t>And its </a:t>
            </a:r>
            <a:r>
              <a:rPr lang="en-US" b="1" dirty="0" smtClean="0">
                <a:solidFill>
                  <a:schemeClr val="accent6">
                    <a:lumMod val="75000"/>
                  </a:schemeClr>
                </a:solidFill>
              </a:rPr>
              <a:t>ancestors</a:t>
            </a:r>
          </a:p>
          <a:p>
            <a:pPr lvl="1"/>
            <a:r>
              <a:rPr lang="en-US" dirty="0" smtClean="0"/>
              <a:t>Can safely </a:t>
            </a:r>
            <a:r>
              <a:rPr lang="en-US" b="1" dirty="0" smtClean="0">
                <a:solidFill>
                  <a:schemeClr val="accent6">
                    <a:lumMod val="50000"/>
                  </a:schemeClr>
                </a:solidFill>
              </a:rPr>
              <a:t>ignore the rest </a:t>
            </a:r>
            <a:r>
              <a:rPr lang="en-US" dirty="0" smtClean="0"/>
              <a:t>of the tree</a:t>
            </a:r>
            <a:endParaRPr lang="en-US" dirty="0"/>
          </a:p>
        </p:txBody>
      </p:sp>
      <p:sp>
        <p:nvSpPr>
          <p:cNvPr id="5" name="Oval 4"/>
          <p:cNvSpPr/>
          <p:nvPr/>
        </p:nvSpPr>
        <p:spPr>
          <a:xfrm>
            <a:off x="5733734" y="291701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181600" y="39587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6248400" y="39587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8" name="Straight Arrow Connector 7"/>
          <p:cNvCxnSpPr>
            <a:stCxn id="6" idx="0"/>
            <a:endCxn id="5" idx="3"/>
          </p:cNvCxnSpPr>
          <p:nvPr/>
        </p:nvCxnSpPr>
        <p:spPr>
          <a:xfrm flipV="1">
            <a:off x="5410200" y="3307255"/>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a:endCxn id="7" idx="0"/>
          </p:cNvCxnSpPr>
          <p:nvPr/>
        </p:nvCxnSpPr>
        <p:spPr>
          <a:xfrm>
            <a:off x="6123979" y="3307255"/>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629400" y="19300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1" name="Straight Connector 10"/>
          <p:cNvCxnSpPr>
            <a:stCxn id="10" idx="3"/>
            <a:endCxn id="5" idx="7"/>
          </p:cNvCxnSpPr>
          <p:nvPr/>
        </p:nvCxnSpPr>
        <p:spPr>
          <a:xfrm flipH="1">
            <a:off x="6123979" y="23202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486334" y="29206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3" name="Oval 12"/>
          <p:cNvSpPr/>
          <p:nvPr/>
        </p:nvSpPr>
        <p:spPr>
          <a:xfrm>
            <a:off x="6934200" y="39624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Oval 13"/>
          <p:cNvSpPr/>
          <p:nvPr/>
        </p:nvSpPr>
        <p:spPr>
          <a:xfrm>
            <a:off x="8001000" y="39624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15" name="Straight Arrow Connector 14"/>
          <p:cNvCxnSpPr>
            <a:stCxn id="13" idx="0"/>
            <a:endCxn id="12" idx="3"/>
          </p:cNvCxnSpPr>
          <p:nvPr/>
        </p:nvCxnSpPr>
        <p:spPr>
          <a:xfrm flipV="1">
            <a:off x="7162800" y="3310856"/>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5"/>
            <a:endCxn id="14" idx="0"/>
          </p:cNvCxnSpPr>
          <p:nvPr/>
        </p:nvCxnSpPr>
        <p:spPr>
          <a:xfrm>
            <a:off x="7876579" y="3310856"/>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2" idx="1"/>
          </p:cNvCxnSpPr>
          <p:nvPr/>
        </p:nvCxnSpPr>
        <p:spPr>
          <a:xfrm>
            <a:off x="7019645" y="23202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184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issues in designing self-balancing trees</a:t>
            </a:r>
            <a:endParaRPr lang="en-US" dirty="0"/>
          </a:p>
        </p:txBody>
      </p:sp>
      <p:sp>
        <p:nvSpPr>
          <p:cNvPr id="3" name="Content Placeholder 2"/>
          <p:cNvSpPr>
            <a:spLocks noGrp="1"/>
          </p:cNvSpPr>
          <p:nvPr>
            <p:ph sz="half" idx="1"/>
          </p:nvPr>
        </p:nvSpPr>
        <p:spPr/>
        <p:txBody>
          <a:bodyPr>
            <a:normAutofit/>
          </a:bodyPr>
          <a:lstStyle/>
          <a:p>
            <a:r>
              <a:rPr lang="en-US" b="1" dirty="0" smtClean="0">
                <a:solidFill>
                  <a:schemeClr val="accent6">
                    <a:lumMod val="75000"/>
                  </a:schemeClr>
                </a:solidFill>
              </a:rPr>
              <a:t>How do you tell </a:t>
            </a:r>
            <a:r>
              <a:rPr lang="en-US" dirty="0" smtClean="0"/>
              <a:t>if a tree is unbalanced?</a:t>
            </a:r>
          </a:p>
          <a:p>
            <a:pPr lvl="1"/>
            <a:r>
              <a:rPr lang="en-US" dirty="0" smtClean="0"/>
              <a:t>Don’t want to have to </a:t>
            </a:r>
            <a:r>
              <a:rPr lang="en-US" b="1" dirty="0" smtClean="0">
                <a:solidFill>
                  <a:schemeClr val="accent6">
                    <a:lumMod val="75000"/>
                  </a:schemeClr>
                </a:solidFill>
              </a:rPr>
              <a:t>walk the whole tree </a:t>
            </a:r>
            <a:r>
              <a:rPr lang="en-US" dirty="0" smtClean="0"/>
              <a:t>to see how deep it is</a:t>
            </a:r>
          </a:p>
          <a:p>
            <a:pPr lvl="1"/>
            <a:r>
              <a:rPr lang="en-US" dirty="0" smtClean="0"/>
              <a:t>Need to </a:t>
            </a:r>
            <a:r>
              <a:rPr lang="en-US" b="1" dirty="0" smtClean="0">
                <a:solidFill>
                  <a:schemeClr val="accent6">
                    <a:lumMod val="75000"/>
                  </a:schemeClr>
                </a:solidFill>
              </a:rPr>
              <a:t>cache information </a:t>
            </a:r>
            <a:r>
              <a:rPr lang="en-US" dirty="0" smtClean="0"/>
              <a:t>in the nodes to help out</a:t>
            </a:r>
          </a:p>
          <a:p>
            <a:endParaRPr lang="en-US" dirty="0" smtClean="0"/>
          </a:p>
        </p:txBody>
      </p:sp>
      <p:sp>
        <p:nvSpPr>
          <p:cNvPr id="4" name="Content Placeholder 3"/>
          <p:cNvSpPr>
            <a:spLocks noGrp="1"/>
          </p:cNvSpPr>
          <p:nvPr>
            <p:ph sz="half" idx="2"/>
          </p:nvPr>
        </p:nvSpPr>
        <p:spPr/>
        <p:txBody>
          <a:bodyPr>
            <a:normAutofit/>
          </a:bodyPr>
          <a:lstStyle/>
          <a:p>
            <a:r>
              <a:rPr lang="en-US" dirty="0"/>
              <a:t>How balanced is </a:t>
            </a:r>
            <a:r>
              <a:rPr lang="en-US" b="1" dirty="0">
                <a:solidFill>
                  <a:schemeClr val="accent6">
                    <a:lumMod val="75000"/>
                  </a:schemeClr>
                </a:solidFill>
              </a:rPr>
              <a:t>balanced enough</a:t>
            </a:r>
            <a:r>
              <a:rPr lang="en-US" dirty="0"/>
              <a:t>?</a:t>
            </a:r>
          </a:p>
          <a:p>
            <a:pPr lvl="1"/>
            <a:r>
              <a:rPr lang="en-US" dirty="0"/>
              <a:t>Takes less work to keep a tree “roughly” balanced than perfectly balanced</a:t>
            </a:r>
          </a:p>
          <a:p>
            <a:endParaRPr lang="en-US" b="1" dirty="0"/>
          </a:p>
        </p:txBody>
      </p:sp>
    </p:spTree>
    <p:extLst>
      <p:ext uri="{BB962C8B-B14F-4D97-AF65-F5344CB8AC3E}">
        <p14:creationId xmlns:p14="http://schemas.microsoft.com/office/powerpoint/2010/main" val="971839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Color every node of the tree “</a:t>
            </a:r>
            <a:r>
              <a:rPr lang="en-US" b="1" dirty="0" smtClean="0">
                <a:solidFill>
                  <a:srgbClr val="FF0000"/>
                </a:solidFill>
              </a:rPr>
              <a:t>red</a:t>
            </a:r>
            <a:r>
              <a:rPr lang="en-US" dirty="0" smtClean="0"/>
              <a:t>” or “</a:t>
            </a:r>
            <a:r>
              <a:rPr lang="en-US" b="1" dirty="0" smtClean="0"/>
              <a:t>black</a:t>
            </a:r>
            <a:r>
              <a:rPr lang="en-US" dirty="0" smtClean="0"/>
              <a:t>”</a:t>
            </a:r>
          </a:p>
          <a:p>
            <a:pPr lvl="1"/>
            <a:r>
              <a:rPr lang="en-US" dirty="0" smtClean="0"/>
              <a:t>Adds only 1 bit of storage per node</a:t>
            </a:r>
            <a:endParaRPr lang="en-US" dirty="0"/>
          </a:p>
          <a:p>
            <a:r>
              <a:rPr lang="en-US" dirty="0" smtClean="0"/>
              <a:t>Used as a way of </a:t>
            </a:r>
            <a:r>
              <a:rPr lang="en-US" b="1" dirty="0" smtClean="0">
                <a:solidFill>
                  <a:schemeClr val="accent6">
                    <a:lumMod val="75000"/>
                  </a:schemeClr>
                </a:solidFill>
              </a:rPr>
              <a:t>determining when the tree is getting unbalanced</a:t>
            </a:r>
          </a:p>
          <a:p>
            <a:pPr lvl="1"/>
            <a:r>
              <a:rPr lang="en-US" dirty="0" smtClean="0"/>
              <a:t>Cleverly assign node colors (see coming slides)</a:t>
            </a:r>
          </a:p>
          <a:p>
            <a:endParaRPr lang="en-US" dirty="0" smtClean="0"/>
          </a:p>
          <a:p>
            <a:r>
              <a:rPr lang="en-US" dirty="0" smtClean="0"/>
              <a:t>Guarantees tree is </a:t>
            </a:r>
            <a:r>
              <a:rPr lang="en-US" b="1" dirty="0" smtClean="0">
                <a:solidFill>
                  <a:schemeClr val="accent6">
                    <a:lumMod val="75000"/>
                  </a:schemeClr>
                </a:solidFill>
              </a:rPr>
              <a:t>no more than twice</a:t>
            </a:r>
            <a:r>
              <a:rPr lang="en-US" dirty="0" smtClean="0"/>
              <a:t> as high as the “optimal” tree</a:t>
            </a:r>
            <a:endParaRPr lang="en-US" dirty="0"/>
          </a:p>
        </p:txBody>
      </p:sp>
      <p:pic>
        <p:nvPicPr>
          <p:cNvPr id="5" name="Picture 4" descr="Diagram of binary tree. The black root node has two red children and four black grandchildren. The child nodes of the grandchildren are either black nil pointers or red nodes with black nil 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55" y="1524000"/>
            <a:ext cx="4584645" cy="2209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58325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trees</a:t>
            </a:r>
            <a:endParaRPr lang="en-US" dirty="0"/>
          </a:p>
        </p:txBody>
      </p:sp>
      <p:sp>
        <p:nvSpPr>
          <p:cNvPr id="3" name="Content Placeholder 2"/>
          <p:cNvSpPr>
            <a:spLocks noGrp="1"/>
          </p:cNvSpPr>
          <p:nvPr>
            <p:ph sz="half" idx="1"/>
          </p:nvPr>
        </p:nvSpPr>
        <p:spPr>
          <a:xfrm>
            <a:off x="457200" y="1600200"/>
            <a:ext cx="4038600" cy="4876800"/>
          </a:xfrm>
        </p:spPr>
        <p:txBody>
          <a:bodyPr>
            <a:normAutofit fontScale="92500" lnSpcReduction="20000"/>
          </a:bodyPr>
          <a:lstStyle/>
          <a:p>
            <a:r>
              <a:rPr lang="en-US" dirty="0" smtClean="0"/>
              <a:t>All </a:t>
            </a:r>
            <a:r>
              <a:rPr lang="en-US" b="1" dirty="0" smtClean="0">
                <a:solidFill>
                  <a:schemeClr val="accent6">
                    <a:lumMod val="75000"/>
                  </a:schemeClr>
                </a:solidFill>
              </a:rPr>
              <a:t>interior </a:t>
            </a:r>
            <a:r>
              <a:rPr lang="en-US" dirty="0" smtClean="0"/>
              <a:t>(non-leaf) nodes have two children</a:t>
            </a:r>
          </a:p>
          <a:p>
            <a:endParaRPr lang="en-US" dirty="0" smtClean="0"/>
          </a:p>
          <a:p>
            <a:endParaRPr lang="en-US" dirty="0"/>
          </a:p>
          <a:p>
            <a:r>
              <a:rPr lang="en-US" dirty="0" smtClean="0"/>
              <a:t>All leaves are marked </a:t>
            </a:r>
            <a:r>
              <a:rPr lang="en-US" b="1" dirty="0" smtClean="0">
                <a:solidFill>
                  <a:schemeClr val="accent6">
                    <a:lumMod val="75000"/>
                  </a:schemeClr>
                </a:solidFill>
              </a:rPr>
              <a:t>null</a:t>
            </a:r>
            <a:r>
              <a:rPr lang="en-US" dirty="0" smtClean="0">
                <a:solidFill>
                  <a:schemeClr val="accent6">
                    <a:lumMod val="75000"/>
                  </a:schemeClr>
                </a:solidFill>
              </a:rPr>
              <a:t> </a:t>
            </a:r>
            <a:r>
              <a:rPr lang="en-US" dirty="0" smtClean="0"/>
              <a:t>(or “nil”) and are black</a:t>
            </a:r>
          </a:p>
          <a:p>
            <a:pPr lvl="1"/>
            <a:r>
              <a:rPr lang="en-US" dirty="0" smtClean="0"/>
              <a:t>Can be implemented by treating null pointers as black leaves</a:t>
            </a:r>
          </a:p>
          <a:p>
            <a:endParaRPr lang="en-US" dirty="0" smtClean="0"/>
          </a:p>
          <a:p>
            <a:r>
              <a:rPr lang="en-US" dirty="0" smtClean="0"/>
              <a:t>It’s common </a:t>
            </a:r>
            <a:r>
              <a:rPr lang="en-US" b="1" dirty="0" smtClean="0">
                <a:solidFill>
                  <a:schemeClr val="accent6">
                    <a:lumMod val="75000"/>
                  </a:schemeClr>
                </a:solidFill>
              </a:rPr>
              <a:t>not to bother drawing </a:t>
            </a:r>
            <a:r>
              <a:rPr lang="en-US" dirty="0" smtClean="0"/>
              <a:t>the null leaves in figures</a:t>
            </a:r>
            <a:endParaRPr lang="en-US" dirty="0"/>
          </a:p>
        </p:txBody>
      </p:sp>
      <p:pic>
        <p:nvPicPr>
          <p:cNvPr id="1028" name="Picture 4" descr="Diagram of binary tree. The black root node has two red children and four black grandchildren. The child nodes of the grandchildren are either black nil pointers or red nodes with black nil 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371600"/>
            <a:ext cx="4584645" cy="2209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80011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Invariants on red-black trees</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All red-black trees are required to satisfy a set of </a:t>
            </a:r>
            <a:r>
              <a:rPr lang="en-US" b="1" dirty="0" smtClean="0">
                <a:solidFill>
                  <a:schemeClr val="accent6">
                    <a:lumMod val="75000"/>
                  </a:schemeClr>
                </a:solidFill>
              </a:rPr>
              <a:t>red-black tree properties</a:t>
            </a:r>
          </a:p>
          <a:p>
            <a:endParaRPr lang="en-US" dirty="0"/>
          </a:p>
          <a:p>
            <a:r>
              <a:rPr lang="en-US" dirty="0" smtClean="0"/>
              <a:t>These properties are </a:t>
            </a:r>
            <a:r>
              <a:rPr lang="en-US" b="1" dirty="0" smtClean="0">
                <a:solidFill>
                  <a:schemeClr val="accent6">
                    <a:lumMod val="75000"/>
                  </a:schemeClr>
                </a:solidFill>
              </a:rPr>
              <a:t>invariant</a:t>
            </a:r>
          </a:p>
          <a:p>
            <a:pPr lvl="1"/>
            <a:r>
              <a:rPr lang="en-US" b="1" dirty="0" smtClean="0">
                <a:solidFill>
                  <a:schemeClr val="accent6">
                    <a:lumMod val="50000"/>
                  </a:schemeClr>
                </a:solidFill>
              </a:rPr>
              <a:t>All operations </a:t>
            </a:r>
            <a:r>
              <a:rPr lang="en-US" dirty="0" smtClean="0"/>
              <a:t>(search, insertion, deletion)</a:t>
            </a:r>
          </a:p>
          <a:p>
            <a:pPr lvl="1"/>
            <a:r>
              <a:rPr lang="en-US" dirty="0" smtClean="0"/>
              <a:t>Assume they’re </a:t>
            </a:r>
            <a:r>
              <a:rPr lang="en-US" b="1" dirty="0" smtClean="0">
                <a:solidFill>
                  <a:schemeClr val="accent6">
                    <a:lumMod val="50000"/>
                  </a:schemeClr>
                </a:solidFill>
              </a:rPr>
              <a:t>satisfied before </a:t>
            </a:r>
            <a:r>
              <a:rPr lang="en-US" dirty="0" smtClean="0"/>
              <a:t>the operation</a:t>
            </a:r>
          </a:p>
          <a:p>
            <a:pPr lvl="1"/>
            <a:r>
              <a:rPr lang="en-US" dirty="0" smtClean="0"/>
              <a:t>Guarantee they’ll be </a:t>
            </a:r>
            <a:r>
              <a:rPr lang="en-US" b="1" dirty="0" smtClean="0">
                <a:solidFill>
                  <a:schemeClr val="accent6">
                    <a:lumMod val="50000"/>
                  </a:schemeClr>
                </a:solidFill>
              </a:rPr>
              <a:t>satisfied after</a:t>
            </a:r>
            <a:r>
              <a:rPr lang="en-US" dirty="0" smtClean="0"/>
              <a:t> the operation</a:t>
            </a:r>
            <a:endParaRPr lang="en-US" dirty="0"/>
          </a:p>
        </p:txBody>
      </p:sp>
      <p:sp>
        <p:nvSpPr>
          <p:cNvPr id="4" name="Content Placeholder 3"/>
          <p:cNvSpPr>
            <a:spLocks noGrp="1"/>
          </p:cNvSpPr>
          <p:nvPr>
            <p:ph sz="half" idx="2"/>
          </p:nvPr>
        </p:nvSpPr>
        <p:spPr>
          <a:xfrm>
            <a:off x="4648200" y="1600200"/>
            <a:ext cx="4038600" cy="5029200"/>
          </a:xfrm>
        </p:spPr>
        <p:txBody>
          <a:bodyPr>
            <a:normAutofit fontScale="77500" lnSpcReduction="20000"/>
          </a:bodyPr>
          <a:lstStyle/>
          <a:p>
            <a:pPr marL="0" indent="0">
              <a:buNone/>
            </a:pPr>
            <a:r>
              <a:rPr lang="en-US" b="1" dirty="0" smtClean="0"/>
              <a:t>Red-black tree properties</a:t>
            </a:r>
          </a:p>
          <a:p>
            <a:pPr marL="514350" indent="-514350">
              <a:buFont typeface="+mj-lt"/>
              <a:buAutoNum type="arabicPeriod"/>
            </a:pPr>
            <a:r>
              <a:rPr lang="en-US" dirty="0" smtClean="0"/>
              <a:t>All nodes are labeled either </a:t>
            </a:r>
            <a:r>
              <a:rPr lang="en-US" b="1" dirty="0" smtClean="0">
                <a:solidFill>
                  <a:srgbClr val="FF0000"/>
                </a:solidFill>
              </a:rPr>
              <a:t>red</a:t>
            </a:r>
            <a:r>
              <a:rPr lang="en-US" dirty="0" smtClean="0">
                <a:solidFill>
                  <a:srgbClr val="FF0000"/>
                </a:solidFill>
              </a:rPr>
              <a:t> </a:t>
            </a:r>
            <a:r>
              <a:rPr lang="en-US" dirty="0" smtClean="0"/>
              <a:t>or </a:t>
            </a:r>
            <a:r>
              <a:rPr lang="en-US" b="1" dirty="0" smtClean="0"/>
              <a:t>black</a:t>
            </a:r>
          </a:p>
          <a:p>
            <a:pPr marL="514350" indent="-514350">
              <a:buFont typeface="+mj-lt"/>
              <a:buAutoNum type="arabicPeriod"/>
            </a:pPr>
            <a:r>
              <a:rPr lang="en-US" dirty="0" smtClean="0"/>
              <a:t>The </a:t>
            </a:r>
            <a:r>
              <a:rPr lang="en-US" b="1" dirty="0" smtClean="0"/>
              <a:t>root</a:t>
            </a:r>
            <a:r>
              <a:rPr lang="en-US" dirty="0" smtClean="0"/>
              <a:t> node is always </a:t>
            </a:r>
            <a:r>
              <a:rPr lang="en-US" b="1" dirty="0" smtClean="0"/>
              <a:t>black</a:t>
            </a:r>
          </a:p>
          <a:p>
            <a:pPr marL="514350" indent="-514350">
              <a:buFont typeface="+mj-lt"/>
              <a:buAutoNum type="arabicPeriod"/>
            </a:pPr>
            <a:r>
              <a:rPr lang="en-US" dirty="0" smtClean="0"/>
              <a:t>All leaves are </a:t>
            </a:r>
            <a:r>
              <a:rPr lang="en-US" b="1" dirty="0" smtClean="0"/>
              <a:t>black</a:t>
            </a:r>
          </a:p>
          <a:p>
            <a:pPr marL="914400" lvl="1" indent="-514350"/>
            <a:r>
              <a:rPr lang="en-US" dirty="0" smtClean="0"/>
              <a:t>Remember that “leaves” in a red-black tree are null</a:t>
            </a:r>
          </a:p>
          <a:p>
            <a:pPr marL="514350" indent="-514350">
              <a:buFont typeface="+mj-lt"/>
              <a:buAutoNum type="arabicPeriod"/>
            </a:pPr>
            <a:r>
              <a:rPr lang="en-US" dirty="0" smtClean="0"/>
              <a:t>Both children of any </a:t>
            </a:r>
            <a:r>
              <a:rPr lang="en-US" b="1" dirty="0" smtClean="0">
                <a:solidFill>
                  <a:srgbClr val="FF0000"/>
                </a:solidFill>
              </a:rPr>
              <a:t>red </a:t>
            </a:r>
            <a:r>
              <a:rPr lang="en-US" dirty="0" smtClean="0"/>
              <a:t>node are </a:t>
            </a:r>
            <a:r>
              <a:rPr lang="en-US" b="1" dirty="0" smtClean="0"/>
              <a:t>black</a:t>
            </a:r>
          </a:p>
          <a:p>
            <a:pPr marL="514350" indent="-514350">
              <a:buFont typeface="+mj-lt"/>
              <a:buAutoNum type="arabicPeriod"/>
            </a:pPr>
            <a:r>
              <a:rPr lang="en-US" dirty="0" smtClean="0"/>
              <a:t>Any </a:t>
            </a:r>
            <a:r>
              <a:rPr lang="en-US" b="1" dirty="0" smtClean="0"/>
              <a:t>simple path </a:t>
            </a:r>
            <a:r>
              <a:rPr lang="en-US" dirty="0" smtClean="0"/>
              <a:t>from a node to one of its descendants has the </a:t>
            </a:r>
            <a:r>
              <a:rPr lang="en-US" b="1" dirty="0" smtClean="0"/>
              <a:t>same number </a:t>
            </a:r>
            <a:r>
              <a:rPr lang="en-US" dirty="0" smtClean="0"/>
              <a:t>of </a:t>
            </a:r>
            <a:r>
              <a:rPr lang="en-US" b="1" dirty="0" smtClean="0"/>
              <a:t>black</a:t>
            </a:r>
            <a:r>
              <a:rPr lang="en-US" dirty="0" smtClean="0"/>
              <a:t> nodes as the paths to its other descendants</a:t>
            </a:r>
          </a:p>
        </p:txBody>
      </p:sp>
    </p:spTree>
    <p:extLst>
      <p:ext uri="{BB962C8B-B14F-4D97-AF65-F5344CB8AC3E}">
        <p14:creationId xmlns:p14="http://schemas.microsoft.com/office/powerpoint/2010/main" val="336082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path</a:t>
            </a:r>
            <a:r>
              <a:rPr lang="en-US" baseline="0" dirty="0" smtClean="0"/>
              <a:t> length</a:t>
            </a:r>
            <a:endParaRPr lang="en-US" dirty="0"/>
          </a:p>
        </p:txBody>
      </p:sp>
      <p:sp>
        <p:nvSpPr>
          <p:cNvPr id="3" name="Content Placeholder 2"/>
          <p:cNvSpPr>
            <a:spLocks noGrp="1"/>
          </p:cNvSpPr>
          <p:nvPr>
            <p:ph sz="half" idx="1"/>
          </p:nvPr>
        </p:nvSpPr>
        <p:spPr/>
        <p:txBody>
          <a:bodyPr/>
          <a:lstStyle/>
          <a:p>
            <a:r>
              <a:rPr lang="en-US" dirty="0" smtClean="0"/>
              <a:t>Forcing paths to have the </a:t>
            </a:r>
            <a:r>
              <a:rPr lang="en-US" b="1" dirty="0" smtClean="0"/>
              <a:t>same number of black nodes</a:t>
            </a:r>
          </a:p>
          <a:p>
            <a:pPr lvl="1"/>
            <a:r>
              <a:rPr lang="en-US" dirty="0" smtClean="0"/>
              <a:t>Forces them to have </a:t>
            </a:r>
            <a:r>
              <a:rPr lang="en-US" b="1" dirty="0" smtClean="0">
                <a:solidFill>
                  <a:schemeClr val="accent6">
                    <a:lumMod val="75000"/>
                  </a:schemeClr>
                </a:solidFill>
              </a:rPr>
              <a:t>approximately the same length</a:t>
            </a:r>
          </a:p>
          <a:p>
            <a:pPr lvl="1"/>
            <a:endParaRPr lang="en-US" dirty="0"/>
          </a:p>
          <a:p>
            <a:r>
              <a:rPr lang="en-US" dirty="0" smtClean="0"/>
              <a:t>Why?</a:t>
            </a:r>
          </a:p>
        </p:txBody>
      </p:sp>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3"/>
            <a:endCxn id="13"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5"/>
            <a:endCxn id="14"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3"/>
            <a:endCxn id="15"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5"/>
            <a:endCxn id="16"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315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If you’re like me, then red/black trees will </a:t>
            </a:r>
            <a:r>
              <a:rPr lang="en-US" b="1" dirty="0" smtClean="0">
                <a:solidFill>
                  <a:schemeClr val="accent6">
                    <a:lumMod val="75000"/>
                  </a:schemeClr>
                </a:solidFill>
              </a:rPr>
              <a:t>make you feel stupid</a:t>
            </a:r>
          </a:p>
          <a:p>
            <a:r>
              <a:rPr lang="en-US" dirty="0" smtClean="0"/>
              <a:t>You’ll think</a:t>
            </a:r>
          </a:p>
          <a:p>
            <a:pPr lvl="1"/>
            <a:r>
              <a:rPr lang="en-US" dirty="0" smtClean="0"/>
              <a:t>“</a:t>
            </a:r>
            <a:r>
              <a:rPr lang="en-US" b="1" dirty="0" smtClean="0">
                <a:solidFill>
                  <a:schemeClr val="accent6">
                    <a:lumMod val="75000"/>
                  </a:schemeClr>
                </a:solidFill>
              </a:rPr>
              <a:t>I’d never have thought of that</a:t>
            </a:r>
            <a:r>
              <a:rPr lang="en-US" dirty="0" smtClean="0"/>
              <a:t>”, or</a:t>
            </a:r>
          </a:p>
          <a:p>
            <a:pPr lvl="1"/>
            <a:r>
              <a:rPr lang="en-US" dirty="0" smtClean="0"/>
              <a:t>“I understand every </a:t>
            </a:r>
            <a:r>
              <a:rPr lang="en-US" b="1" dirty="0" smtClean="0">
                <a:solidFill>
                  <a:schemeClr val="accent6">
                    <a:lumMod val="75000"/>
                  </a:schemeClr>
                </a:solidFill>
              </a:rPr>
              <a:t>individual step </a:t>
            </a:r>
            <a:r>
              <a:rPr lang="en-US" dirty="0" smtClean="0"/>
              <a:t>and yet I still </a:t>
            </a:r>
            <a:r>
              <a:rPr lang="en-US" b="1" dirty="0" smtClean="0">
                <a:solidFill>
                  <a:schemeClr val="accent6">
                    <a:lumMod val="75000"/>
                  </a:schemeClr>
                </a:solidFill>
              </a:rPr>
              <a:t>don’t</a:t>
            </a:r>
            <a:r>
              <a:rPr lang="en-US" dirty="0" smtClean="0">
                <a:solidFill>
                  <a:schemeClr val="accent6">
                    <a:lumMod val="75000"/>
                  </a:schemeClr>
                </a:solidFill>
              </a:rPr>
              <a:t> </a:t>
            </a:r>
            <a:r>
              <a:rPr lang="en-US" b="1" dirty="0" smtClean="0">
                <a:solidFill>
                  <a:schemeClr val="accent6">
                    <a:lumMod val="75000"/>
                  </a:schemeClr>
                </a:solidFill>
              </a:rPr>
              <a:t>feel like I understand the whole thing</a:t>
            </a:r>
            <a:r>
              <a:rPr lang="en-US" dirty="0" smtClean="0"/>
              <a:t>”</a:t>
            </a:r>
          </a:p>
          <a:p>
            <a:pPr marL="0" indent="0">
              <a:buNone/>
            </a:pPr>
            <a:endParaRPr lang="en-US" dirty="0"/>
          </a:p>
        </p:txBody>
      </p:sp>
    </p:spTree>
    <p:extLst>
      <p:ext uri="{BB962C8B-B14F-4D97-AF65-F5344CB8AC3E}">
        <p14:creationId xmlns:p14="http://schemas.microsoft.com/office/powerpoint/2010/main" val="3394347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path</a:t>
            </a:r>
            <a:r>
              <a:rPr lang="en-US" baseline="0" dirty="0" smtClean="0"/>
              <a:t> length</a:t>
            </a:r>
            <a:endParaRPr lang="en-US" dirty="0"/>
          </a:p>
        </p:txBody>
      </p:sp>
      <p:sp>
        <p:nvSpPr>
          <p:cNvPr id="3" name="Content Placeholder 2"/>
          <p:cNvSpPr>
            <a:spLocks noGrp="1"/>
          </p:cNvSpPr>
          <p:nvPr>
            <p:ph sz="half" idx="1"/>
          </p:nvPr>
        </p:nvSpPr>
        <p:spPr/>
        <p:txBody>
          <a:bodyPr>
            <a:normAutofit fontScale="85000" lnSpcReduction="20000"/>
          </a:bodyPr>
          <a:lstStyle/>
          <a:p>
            <a:pPr marL="0" indent="0">
              <a:buNone/>
            </a:pPr>
            <a:r>
              <a:rPr lang="en-US" dirty="0" smtClean="0"/>
              <a:t>Proof:</a:t>
            </a:r>
          </a:p>
          <a:p>
            <a:r>
              <a:rPr lang="en-US" dirty="0" smtClean="0"/>
              <a:t>Children of red nodes are required to be black</a:t>
            </a:r>
          </a:p>
          <a:p>
            <a:pPr lvl="1"/>
            <a:r>
              <a:rPr lang="en-US" dirty="0" smtClean="0"/>
              <a:t>So a path can </a:t>
            </a:r>
            <a:r>
              <a:rPr lang="en-US" b="1" dirty="0" smtClean="0">
                <a:solidFill>
                  <a:schemeClr val="accent6">
                    <a:lumMod val="75000"/>
                  </a:schemeClr>
                </a:solidFill>
              </a:rPr>
              <a:t>never have two consecutive red nodes</a:t>
            </a:r>
          </a:p>
          <a:p>
            <a:pPr lvl="1"/>
            <a:r>
              <a:rPr lang="en-US" dirty="0" smtClean="0"/>
              <a:t>Therefore #red </a:t>
            </a:r>
            <a:r>
              <a:rPr lang="en-US" dirty="0" smtClean="0">
                <a:sym typeface="Symbol"/>
              </a:rPr>
              <a:t> #black nodes</a:t>
            </a:r>
          </a:p>
          <a:p>
            <a:pPr lvl="1"/>
            <a:r>
              <a:rPr lang="en-US" dirty="0" smtClean="0">
                <a:sym typeface="Symbol"/>
              </a:rPr>
              <a:t>Therefore </a:t>
            </a:r>
            <a:r>
              <a:rPr lang="en-US" b="1" dirty="0" smtClean="0">
                <a:solidFill>
                  <a:schemeClr val="accent6">
                    <a:lumMod val="75000"/>
                  </a:schemeClr>
                </a:solidFill>
                <a:sym typeface="Symbol"/>
              </a:rPr>
              <a:t>path length  2 times #black nodes</a:t>
            </a:r>
          </a:p>
          <a:p>
            <a:endParaRPr lang="en-US" dirty="0" smtClean="0">
              <a:sym typeface="Symbol"/>
            </a:endParaRPr>
          </a:p>
          <a:p>
            <a:r>
              <a:rPr lang="en-US" dirty="0" smtClean="0">
                <a:sym typeface="Symbol"/>
              </a:rPr>
              <a:t>But </a:t>
            </a:r>
            <a:r>
              <a:rPr lang="en-US" b="1" dirty="0" smtClean="0">
                <a:solidFill>
                  <a:schemeClr val="accent6">
                    <a:lumMod val="75000"/>
                  </a:schemeClr>
                </a:solidFill>
                <a:sym typeface="Symbol"/>
              </a:rPr>
              <a:t>all paths have the same #black nodes</a:t>
            </a:r>
          </a:p>
          <a:p>
            <a:pPr lvl="1"/>
            <a:r>
              <a:rPr lang="en-US" dirty="0" smtClean="0">
                <a:sym typeface="Symbol"/>
              </a:rPr>
              <a:t>So all paths within a factor of 2 in length</a:t>
            </a:r>
          </a:p>
        </p:txBody>
      </p:sp>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906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path</a:t>
            </a:r>
            <a:r>
              <a:rPr lang="en-US" baseline="0" dirty="0" smtClean="0"/>
              <a:t> length</a:t>
            </a:r>
            <a:endParaRPr lang="en-US" dirty="0"/>
          </a:p>
        </p:txBody>
      </p:sp>
      <p:sp>
        <p:nvSpPr>
          <p:cNvPr id="3" name="Content Placeholder 2"/>
          <p:cNvSpPr>
            <a:spLocks noGrp="1"/>
          </p:cNvSpPr>
          <p:nvPr>
            <p:ph sz="half" idx="1"/>
          </p:nvPr>
        </p:nvSpPr>
        <p:spPr>
          <a:xfrm>
            <a:off x="457200" y="1600201"/>
            <a:ext cx="4038600" cy="3657599"/>
          </a:xfrm>
        </p:spPr>
        <p:txBody>
          <a:bodyPr>
            <a:normAutofit lnSpcReduction="10000"/>
          </a:bodyPr>
          <a:lstStyle/>
          <a:p>
            <a:pPr marL="0" indent="0">
              <a:buNone/>
            </a:pPr>
            <a:r>
              <a:rPr lang="en-US" dirty="0" smtClean="0">
                <a:sym typeface="Symbol"/>
              </a:rPr>
              <a:t>Proof:</a:t>
            </a:r>
          </a:p>
          <a:p>
            <a:r>
              <a:rPr lang="en-US" dirty="0" smtClean="0">
                <a:sym typeface="Symbol"/>
              </a:rPr>
              <a:t>So </a:t>
            </a:r>
            <a:r>
              <a:rPr lang="en-US" dirty="0">
                <a:sym typeface="Symbol"/>
              </a:rPr>
              <a:t>the </a:t>
            </a:r>
            <a:r>
              <a:rPr lang="en-US" b="1" dirty="0">
                <a:solidFill>
                  <a:schemeClr val="accent6">
                    <a:lumMod val="75000"/>
                  </a:schemeClr>
                </a:solidFill>
                <a:sym typeface="Symbol"/>
              </a:rPr>
              <a:t>heights of two </a:t>
            </a:r>
            <a:r>
              <a:rPr lang="en-US" b="1" dirty="0" err="1">
                <a:solidFill>
                  <a:schemeClr val="accent6">
                    <a:lumMod val="75000"/>
                  </a:schemeClr>
                </a:solidFill>
                <a:sym typeface="Symbol"/>
              </a:rPr>
              <a:t>subtrees</a:t>
            </a:r>
            <a:r>
              <a:rPr lang="en-US" b="1" dirty="0">
                <a:solidFill>
                  <a:schemeClr val="accent6">
                    <a:lumMod val="75000"/>
                  </a:schemeClr>
                </a:solidFill>
                <a:sym typeface="Symbol"/>
              </a:rPr>
              <a:t> </a:t>
            </a:r>
            <a:r>
              <a:rPr lang="en-US" dirty="0">
                <a:sym typeface="Symbol"/>
              </a:rPr>
              <a:t>can only differ by at most a factor of 2</a:t>
            </a:r>
          </a:p>
          <a:p>
            <a:endParaRPr lang="en-US" dirty="0" smtClean="0">
              <a:sym typeface="Symbol"/>
            </a:endParaRPr>
          </a:p>
          <a:p>
            <a:r>
              <a:rPr lang="en-US" dirty="0" smtClean="0">
                <a:sym typeface="Symbol"/>
              </a:rPr>
              <a:t>So </a:t>
            </a:r>
            <a:r>
              <a:rPr lang="en-US" dirty="0">
                <a:sym typeface="Symbol"/>
              </a:rPr>
              <a:t>the tree is </a:t>
            </a:r>
            <a:r>
              <a:rPr lang="en-US" b="1" dirty="0">
                <a:solidFill>
                  <a:schemeClr val="accent6">
                    <a:lumMod val="75000"/>
                  </a:schemeClr>
                </a:solidFill>
                <a:sym typeface="Symbol"/>
              </a:rPr>
              <a:t>approximately balanced</a:t>
            </a:r>
            <a:endParaRPr lang="en-US" b="1" dirty="0">
              <a:solidFill>
                <a:schemeClr val="accent6">
                  <a:lumMod val="75000"/>
                </a:schemeClr>
              </a:solidFill>
            </a:endParaRPr>
          </a:p>
        </p:txBody>
      </p:sp>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842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the invariants matter:</a:t>
            </a:r>
            <a:br>
              <a:rPr lang="en-US" dirty="0"/>
            </a:br>
            <a:r>
              <a:rPr lang="en-US" dirty="0"/>
              <a:t>Bounds on path length</a:t>
            </a:r>
          </a:p>
        </p:txBody>
      </p:sp>
      <p:sp>
        <p:nvSpPr>
          <p:cNvPr id="3" name="Content Placeholder 2"/>
          <p:cNvSpPr>
            <a:spLocks noGrp="1"/>
          </p:cNvSpPr>
          <p:nvPr>
            <p:ph sz="half" idx="1"/>
          </p:nvPr>
        </p:nvSpPr>
        <p:spPr/>
        <p:txBody>
          <a:bodyPr/>
          <a:lstStyle/>
          <a:p>
            <a:r>
              <a:rPr lang="en-US" dirty="0" smtClean="0"/>
              <a:t>Okay, but it’s </a:t>
            </a:r>
            <a:r>
              <a:rPr lang="en-US" b="1" dirty="0" smtClean="0">
                <a:solidFill>
                  <a:schemeClr val="accent6">
                    <a:lumMod val="75000"/>
                  </a:schemeClr>
                </a:solidFill>
              </a:rPr>
              <a:t>not perfectly balanced</a:t>
            </a:r>
          </a:p>
          <a:p>
            <a:endParaRPr lang="en-US" dirty="0"/>
          </a:p>
          <a:p>
            <a:r>
              <a:rPr lang="en-US" b="1" dirty="0" smtClean="0">
                <a:solidFill>
                  <a:schemeClr val="accent6">
                    <a:lumMod val="75000"/>
                  </a:schemeClr>
                </a:solidFill>
              </a:rPr>
              <a:t>How much difference </a:t>
            </a:r>
            <a:r>
              <a:rPr lang="en-US" dirty="0" smtClean="0"/>
              <a:t>does this make?</a:t>
            </a:r>
            <a:endParaRPr lang="en-US" dirty="0"/>
          </a:p>
        </p:txBody>
      </p:sp>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473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a:t>
            </a:r>
            <a:r>
              <a:rPr lang="en-US" b="1" dirty="0" smtClean="0"/>
              <a:t>tree height</a:t>
            </a:r>
            <a:endParaRPr lang="en-US" b="1" dirty="0"/>
          </a:p>
        </p:txBody>
      </p:sp>
      <p:sp>
        <p:nvSpPr>
          <p:cNvPr id="3" name="Content Placeholder 2"/>
          <p:cNvSpPr>
            <a:spLocks noGrp="1"/>
          </p:cNvSpPr>
          <p:nvPr>
            <p:ph sz="half" idx="1"/>
          </p:nvPr>
        </p:nvSpPr>
        <p:spPr/>
        <p:txBody>
          <a:bodyPr>
            <a:normAutofit lnSpcReduction="10000"/>
          </a:bodyPr>
          <a:lstStyle/>
          <a:p>
            <a:r>
              <a:rPr lang="en-US" dirty="0" smtClean="0"/>
              <a:t>We want to show that a red/black tree’s height is </a:t>
            </a:r>
            <a:r>
              <a:rPr lang="en-US" b="1" dirty="0" smtClean="0">
                <a:solidFill>
                  <a:schemeClr val="accent6">
                    <a:lumMod val="75000"/>
                  </a:schemeClr>
                </a:solidFill>
              </a:rPr>
              <a:t>within a factor of 2 </a:t>
            </a:r>
            <a:r>
              <a:rPr lang="en-US" dirty="0" smtClean="0"/>
              <a:t>of the optimal case</a:t>
            </a:r>
          </a:p>
          <a:p>
            <a:endParaRPr lang="en-US" dirty="0"/>
          </a:p>
          <a:p>
            <a:r>
              <a:rPr lang="en-US" dirty="0" smtClean="0"/>
              <a:t>We’ll start by proving that the </a:t>
            </a:r>
            <a:r>
              <a:rPr lang="en-US" b="1" dirty="0" smtClean="0">
                <a:solidFill>
                  <a:schemeClr val="accent6">
                    <a:lumMod val="75000"/>
                  </a:schemeClr>
                </a:solidFill>
              </a:rPr>
              <a:t># of black nodes constrains the size and height </a:t>
            </a:r>
            <a:r>
              <a:rPr lang="en-US" dirty="0" smtClean="0"/>
              <a:t>of the tree</a:t>
            </a:r>
          </a:p>
        </p:txBody>
      </p:sp>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337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a:t>
            </a:r>
            <a:r>
              <a:rPr lang="en-US" b="1" dirty="0" smtClean="0"/>
              <a:t>tree height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a:bodyPr>
              <a:lstStyle/>
              <a:p>
                <a:pPr marL="0" indent="0">
                  <a:buNone/>
                </a:pPr>
                <a:r>
                  <a:rPr lang="en-US" b="1" dirty="0" smtClean="0"/>
                  <a:t>Definition:</a:t>
                </a:r>
                <a:r>
                  <a:rPr lang="en-US" dirty="0"/>
                  <a:t/>
                </a:r>
                <a:br>
                  <a:rPr lang="en-US" dirty="0"/>
                </a:br>
                <a:r>
                  <a:rPr lang="en-US" dirty="0" smtClean="0"/>
                  <a:t>The </a:t>
                </a:r>
                <a:r>
                  <a:rPr lang="en-US" b="1" dirty="0" smtClean="0">
                    <a:solidFill>
                      <a:schemeClr val="accent6">
                        <a:lumMod val="75000"/>
                      </a:schemeClr>
                    </a:solidFill>
                  </a:rPr>
                  <a:t>black-height</a:t>
                </a:r>
                <a:r>
                  <a:rPr lang="en-US" dirty="0" smtClean="0"/>
                  <a:t>,</a:t>
                </a:r>
                <a:r>
                  <a:rPr lang="en-US" b="1" dirty="0" smtClean="0"/>
                  <a:t> </a:t>
                </a:r>
                <a14:m>
                  <m:oMath xmlns:m="http://schemas.openxmlformats.org/officeDocument/2006/math">
                    <m:r>
                      <m:rPr>
                        <m:sty m:val="p"/>
                      </m:rPr>
                      <a:rPr lang="en-US" i="0" dirty="0" smtClean="0">
                        <a:latin typeface="Cambria Math"/>
                      </a:rPr>
                      <m:t>bh</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smtClean="0"/>
                  <a:t>, of a node </a:t>
                </a:r>
                <a14:m>
                  <m:oMath xmlns:m="http://schemas.openxmlformats.org/officeDocument/2006/math">
                    <m:r>
                      <a:rPr lang="en-US" i="1" dirty="0" smtClean="0">
                        <a:latin typeface="Cambria Math"/>
                      </a:rPr>
                      <m:t>𝑣</m:t>
                    </m:r>
                  </m:oMath>
                </a14:m>
                <a:r>
                  <a:rPr lang="en-US" dirty="0" smtClean="0"/>
                  <a:t> is the number of black nodes in a path from </a:t>
                </a:r>
                <a14:m>
                  <m:oMath xmlns:m="http://schemas.openxmlformats.org/officeDocument/2006/math">
                    <m:r>
                      <a:rPr lang="en-US" i="1" dirty="0" smtClean="0">
                        <a:latin typeface="Cambria Math"/>
                      </a:rPr>
                      <m:t>𝑣</m:t>
                    </m:r>
                  </m:oMath>
                </a14:m>
                <a:r>
                  <a:rPr lang="en-US" dirty="0" smtClean="0"/>
                  <a:t> to one of its leaf descendants</a:t>
                </a:r>
              </a:p>
              <a:p>
                <a:pPr marL="0" indent="0">
                  <a:buNone/>
                </a:pPr>
                <a:endParaRPr lang="en-US" dirty="0"/>
              </a:p>
              <a:p>
                <a:pPr marL="0" indent="0">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3017" t="-1348" r="-2112"/>
                </a:stretch>
              </a:blipFill>
            </p:spPr>
            <p:txBody>
              <a:bodyPr/>
              <a:lstStyle/>
              <a:p>
                <a:r>
                  <a:rPr lang="en-US">
                    <a:noFill/>
                  </a:rPr>
                  <a:t> </a:t>
                </a:r>
              </a:p>
            </p:txBody>
          </p:sp>
        </mc:Fallback>
      </mc:AlternateContent>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204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a:t>
            </a:r>
            <a:r>
              <a:rPr lang="en-US" b="1" dirty="0" smtClean="0"/>
              <a:t>tree height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a:bodyPr>
              <a:lstStyle/>
              <a:p>
                <a:pPr marL="0" indent="0">
                  <a:buNone/>
                </a:pPr>
                <a:r>
                  <a:rPr lang="en-US" b="1" dirty="0" smtClean="0"/>
                  <a:t>Claim:</a:t>
                </a:r>
              </a:p>
              <a:p>
                <a:pPr marL="0" indent="0">
                  <a:buNone/>
                </a:pPr>
                <a:r>
                  <a:rPr lang="en-US" dirty="0" smtClean="0"/>
                  <a:t>A subtree beneath a node </a:t>
                </a:r>
                <a14:m>
                  <m:oMath xmlns:m="http://schemas.openxmlformats.org/officeDocument/2006/math">
                    <m:r>
                      <a:rPr lang="en-US" i="1" dirty="0" smtClean="0">
                        <a:latin typeface="Cambria Math"/>
                      </a:rPr>
                      <m:t>𝑣</m:t>
                    </m:r>
                  </m:oMath>
                </a14:m>
                <a:r>
                  <a:rPr lang="en-US" dirty="0" smtClean="0"/>
                  <a:t> has </a:t>
                </a:r>
                <a:r>
                  <a:rPr lang="en-US" b="1" dirty="0" smtClean="0">
                    <a:solidFill>
                      <a:schemeClr val="accent6">
                        <a:lumMod val="75000"/>
                      </a:schemeClr>
                    </a:solidFill>
                  </a:rPr>
                  <a:t>at least </a:t>
                </a:r>
                <a14:m>
                  <m:oMath xmlns:m="http://schemas.openxmlformats.org/officeDocument/2006/math">
                    <m:sSup>
                      <m:sSupPr>
                        <m:ctrlPr>
                          <a:rPr lang="en-US" b="1" i="1" dirty="0" smtClean="0">
                            <a:solidFill>
                              <a:schemeClr val="accent6">
                                <a:lumMod val="75000"/>
                              </a:schemeClr>
                            </a:solidFill>
                            <a:latin typeface="Cambria Math" panose="02040503050406030204" pitchFamily="18" charset="0"/>
                          </a:rPr>
                        </m:ctrlPr>
                      </m:sSupPr>
                      <m:e>
                        <m:r>
                          <a:rPr lang="en-US" b="1" i="1" dirty="0" smtClean="0">
                            <a:solidFill>
                              <a:schemeClr val="accent6">
                                <a:lumMod val="75000"/>
                              </a:schemeClr>
                            </a:solidFill>
                            <a:latin typeface="Cambria Math"/>
                          </a:rPr>
                          <m:t>𝟐</m:t>
                        </m:r>
                      </m:e>
                      <m:sup>
                        <m:r>
                          <a:rPr lang="en-US" b="1" i="0" dirty="0" smtClean="0">
                            <a:solidFill>
                              <a:schemeClr val="accent6">
                                <a:lumMod val="75000"/>
                              </a:schemeClr>
                            </a:solidFill>
                            <a:latin typeface="Cambria Math"/>
                          </a:rPr>
                          <m:t>𝐛𝐡</m:t>
                        </m:r>
                        <m:d>
                          <m:dPr>
                            <m:ctrlPr>
                              <a:rPr lang="en-US" b="1" i="1" dirty="0" smtClean="0">
                                <a:solidFill>
                                  <a:schemeClr val="accent6">
                                    <a:lumMod val="75000"/>
                                  </a:schemeClr>
                                </a:solidFill>
                                <a:latin typeface="Cambria Math" panose="02040503050406030204" pitchFamily="18" charset="0"/>
                              </a:rPr>
                            </m:ctrlPr>
                          </m:dPr>
                          <m:e>
                            <m:r>
                              <a:rPr lang="en-US" b="1" i="1" dirty="0" smtClean="0">
                                <a:solidFill>
                                  <a:schemeClr val="accent6">
                                    <a:lumMod val="75000"/>
                                  </a:schemeClr>
                                </a:solidFill>
                                <a:latin typeface="Cambria Math"/>
                              </a:rPr>
                              <m:t>𝒗</m:t>
                            </m:r>
                          </m:e>
                        </m:d>
                      </m:sup>
                    </m:sSup>
                    <m:r>
                      <a:rPr lang="en-US" b="1" i="1" dirty="0" smtClean="0">
                        <a:solidFill>
                          <a:schemeClr val="accent6">
                            <a:lumMod val="75000"/>
                          </a:schemeClr>
                        </a:solidFill>
                        <a:latin typeface="Cambria Math"/>
                      </a:rPr>
                      <m:t>−</m:t>
                    </m:r>
                    <m:r>
                      <a:rPr lang="en-US" b="1" i="1" dirty="0" smtClean="0">
                        <a:solidFill>
                          <a:schemeClr val="accent6">
                            <a:lumMod val="75000"/>
                          </a:schemeClr>
                        </a:solidFill>
                        <a:latin typeface="Cambria Math"/>
                      </a:rPr>
                      <m:t>𝟏</m:t>
                    </m:r>
                  </m:oMath>
                </a14:m>
                <a:r>
                  <a:rPr lang="en-US" dirty="0" smtClean="0"/>
                  <a:t> internal nodes</a:t>
                </a:r>
              </a:p>
              <a:p>
                <a:pPr marL="0" indent="0">
                  <a:buNone/>
                </a:pPr>
                <a:endParaRPr lang="en-US" dirty="0" smtClean="0"/>
              </a:p>
              <a:p>
                <a:pPr marL="0" indent="0">
                  <a:buNone/>
                </a:pPr>
                <a:r>
                  <a:rPr lang="en-US" b="1" dirty="0" smtClean="0"/>
                  <a:t>Proof:</a:t>
                </a:r>
                <a:br>
                  <a:rPr lang="en-US" b="1" dirty="0" smtClean="0"/>
                </a:br>
                <a:r>
                  <a:rPr lang="en-US" b="1" dirty="0" smtClean="0"/>
                  <a:t>   </a:t>
                </a:r>
                <a:r>
                  <a:rPr lang="en-US" dirty="0" smtClean="0"/>
                  <a:t>by induction on height</a:t>
                </a:r>
              </a:p>
              <a:p>
                <a:pPr marL="0" indent="0">
                  <a:buNone/>
                </a:pPr>
                <a:endParaRPr lang="en-US" dirty="0"/>
              </a:p>
              <a:p>
                <a:pPr marL="0" indent="0">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3017" t="-1348" r="-2112"/>
                </a:stretch>
              </a:blipFill>
            </p:spPr>
            <p:txBody>
              <a:bodyPr/>
              <a:lstStyle/>
              <a:p>
                <a:r>
                  <a:rPr lang="en-US">
                    <a:noFill/>
                  </a:rPr>
                  <a:t> </a:t>
                </a:r>
              </a:p>
            </p:txBody>
          </p:sp>
        </mc:Fallback>
      </mc:AlternateContent>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182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a:t>
            </a:r>
            <a:r>
              <a:rPr lang="en-US" b="1" dirty="0" smtClean="0"/>
              <a:t>tree height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600200"/>
                <a:ext cx="4038600" cy="5105400"/>
              </a:xfrm>
            </p:spPr>
            <p:txBody>
              <a:bodyPr>
                <a:normAutofit fontScale="85000" lnSpcReduction="10000"/>
              </a:bodyPr>
              <a:lstStyle/>
              <a:p>
                <a:pPr marL="0" indent="0">
                  <a:buNone/>
                </a:pPr>
                <a:r>
                  <a:rPr lang="en-US" b="1" dirty="0" smtClean="0"/>
                  <a:t>Claim:</a:t>
                </a:r>
              </a:p>
              <a:p>
                <a:pPr marL="0" indent="0">
                  <a:buNone/>
                </a:pPr>
                <a:r>
                  <a:rPr lang="en-US" dirty="0" smtClean="0"/>
                  <a:t>A subtree beneath a node </a:t>
                </a:r>
                <a14:m>
                  <m:oMath xmlns:m="http://schemas.openxmlformats.org/officeDocument/2006/math">
                    <m:r>
                      <a:rPr lang="en-US" i="1" dirty="0" smtClean="0">
                        <a:latin typeface="Cambria Math"/>
                      </a:rPr>
                      <m:t>𝑣</m:t>
                    </m:r>
                  </m:oMath>
                </a14:m>
                <a:r>
                  <a:rPr lang="en-US" dirty="0" smtClean="0"/>
                  <a:t> has at least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a:rPr>
                          <m:t>2</m:t>
                        </m:r>
                      </m:e>
                      <m:sup>
                        <m:r>
                          <m:rPr>
                            <m:sty m:val="p"/>
                          </m:rPr>
                          <a:rPr lang="en-US" i="0" dirty="0" smtClean="0">
                            <a:latin typeface="Cambria Math"/>
                          </a:rPr>
                          <m:t>bh</m:t>
                        </m:r>
                        <m:d>
                          <m:dPr>
                            <m:ctrlPr>
                              <a:rPr lang="en-US" i="1" dirty="0" smtClean="0">
                                <a:latin typeface="Cambria Math" panose="02040503050406030204" pitchFamily="18" charset="0"/>
                              </a:rPr>
                            </m:ctrlPr>
                          </m:dPr>
                          <m:e>
                            <m:r>
                              <a:rPr lang="en-US" i="1" dirty="0" smtClean="0">
                                <a:latin typeface="Cambria Math"/>
                              </a:rPr>
                              <m:t>𝑣</m:t>
                            </m:r>
                          </m:e>
                        </m:d>
                      </m:sup>
                    </m:sSup>
                    <m:r>
                      <a:rPr lang="en-US" i="1" dirty="0" smtClean="0">
                        <a:latin typeface="Cambria Math"/>
                      </a:rPr>
                      <m:t>−1</m:t>
                    </m:r>
                  </m:oMath>
                </a14:m>
                <a:r>
                  <a:rPr lang="en-US" dirty="0" smtClean="0"/>
                  <a:t> internal nodes</a:t>
                </a:r>
              </a:p>
              <a:p>
                <a:pPr marL="0" indent="0">
                  <a:buNone/>
                </a:pPr>
                <a:endParaRPr lang="en-US" dirty="0" smtClean="0"/>
              </a:p>
              <a:p>
                <a:pPr marL="0" indent="0">
                  <a:buNone/>
                </a:pPr>
                <a:r>
                  <a:rPr lang="en-US" b="1" dirty="0" smtClean="0"/>
                  <a:t>Base case:</a:t>
                </a:r>
              </a:p>
              <a:p>
                <a:r>
                  <a:rPr lang="en-US" b="1" dirty="0" smtClean="0">
                    <a:solidFill>
                      <a:schemeClr val="accent6">
                        <a:lumMod val="50000"/>
                      </a:schemeClr>
                    </a:solidFill>
                  </a:rPr>
                  <a:t>If height is 0</a:t>
                </a:r>
                <a:r>
                  <a:rPr lang="en-US" dirty="0" smtClean="0"/>
                  <a:t>, then </a:t>
                </a:r>
                <a14:m>
                  <m:oMath xmlns:m="http://schemas.openxmlformats.org/officeDocument/2006/math">
                    <m:r>
                      <a:rPr lang="en-US" i="1" dirty="0" smtClean="0">
                        <a:latin typeface="Cambria Math"/>
                      </a:rPr>
                      <m:t>𝑣</m:t>
                    </m:r>
                  </m:oMath>
                </a14:m>
                <a:r>
                  <a:rPr lang="en-US" dirty="0" smtClean="0"/>
                  <a:t> is a leaf</a:t>
                </a:r>
              </a:p>
              <a:p>
                <a:r>
                  <a:rPr lang="en-US" dirty="0" smtClean="0"/>
                  <a:t>Subtree has no other nodes</a:t>
                </a:r>
              </a:p>
              <a:p>
                <a:r>
                  <a:rPr lang="en-US" dirty="0" smtClean="0"/>
                  <a:t>So subtree has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a:rPr>
                          <m:t>2</m:t>
                        </m:r>
                      </m:e>
                      <m:sup>
                        <m:r>
                          <a:rPr lang="en-US" i="1" dirty="0" smtClean="0">
                            <a:latin typeface="Cambria Math"/>
                          </a:rPr>
                          <m:t>0</m:t>
                        </m:r>
                      </m:sup>
                    </m:sSup>
                    <m:r>
                      <a:rPr lang="en-US" i="1" dirty="0" smtClean="0">
                        <a:latin typeface="Cambria Math"/>
                      </a:rPr>
                      <m:t>−1=0</m:t>
                    </m:r>
                  </m:oMath>
                </a14:m>
                <a:r>
                  <a:rPr lang="en-US" dirty="0" smtClean="0"/>
                  <a:t> internal nodes</a:t>
                </a:r>
              </a:p>
              <a:p>
                <a:pPr marL="0" indent="0">
                  <a:buNone/>
                </a:pPr>
                <a:endParaRPr lang="en-US" dirty="0"/>
              </a:p>
              <a:p>
                <a:pPr marL="0" indent="0">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600200"/>
                <a:ext cx="4038600" cy="5105400"/>
              </a:xfrm>
              <a:blipFill rotWithShape="0">
                <a:blip r:embed="rId2"/>
                <a:stretch>
                  <a:fillRect l="-2262" t="-1673" r="-2413"/>
                </a:stretch>
              </a:blipFill>
            </p:spPr>
            <p:txBody>
              <a:bodyPr/>
              <a:lstStyle/>
              <a:p>
                <a:r>
                  <a:rPr lang="en-US">
                    <a:noFill/>
                  </a:rPr>
                  <a:t> </a:t>
                </a:r>
              </a:p>
            </p:txBody>
          </p:sp>
        </mc:Fallback>
      </mc:AlternateContent>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840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a:t>
            </a:r>
            <a:r>
              <a:rPr lang="en-US" b="1" dirty="0" smtClean="0"/>
              <a:t>tree height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600200"/>
                <a:ext cx="4038600" cy="5105400"/>
              </a:xfrm>
            </p:spPr>
            <p:txBody>
              <a:bodyPr>
                <a:normAutofit fontScale="85000" lnSpcReduction="10000"/>
              </a:bodyPr>
              <a:lstStyle/>
              <a:p>
                <a:pPr marL="0" indent="0">
                  <a:buNone/>
                </a:pPr>
                <a:r>
                  <a:rPr lang="en-US" b="1" dirty="0" smtClean="0"/>
                  <a:t>Claim:</a:t>
                </a:r>
              </a:p>
              <a:p>
                <a:pPr marL="0" indent="0">
                  <a:buNone/>
                </a:pPr>
                <a:r>
                  <a:rPr lang="en-US" dirty="0" smtClean="0"/>
                  <a:t>A subtree beneath a node </a:t>
                </a:r>
                <a14:m>
                  <m:oMath xmlns:m="http://schemas.openxmlformats.org/officeDocument/2006/math">
                    <m:r>
                      <a:rPr lang="en-US" i="1" dirty="0" smtClean="0">
                        <a:latin typeface="Cambria Math"/>
                      </a:rPr>
                      <m:t>𝑣</m:t>
                    </m:r>
                  </m:oMath>
                </a14:m>
                <a:r>
                  <a:rPr lang="en-US" dirty="0" smtClean="0"/>
                  <a:t> has at least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a:rPr>
                          <m:t>2</m:t>
                        </m:r>
                      </m:e>
                      <m:sup>
                        <m:r>
                          <m:rPr>
                            <m:sty m:val="p"/>
                          </m:rPr>
                          <a:rPr lang="en-US" i="0" dirty="0" smtClean="0">
                            <a:latin typeface="Cambria Math"/>
                          </a:rPr>
                          <m:t>bh</m:t>
                        </m:r>
                        <m:d>
                          <m:dPr>
                            <m:ctrlPr>
                              <a:rPr lang="en-US" i="1" dirty="0" smtClean="0">
                                <a:latin typeface="Cambria Math" panose="02040503050406030204" pitchFamily="18" charset="0"/>
                              </a:rPr>
                            </m:ctrlPr>
                          </m:dPr>
                          <m:e>
                            <m:r>
                              <a:rPr lang="en-US" i="1" dirty="0" smtClean="0">
                                <a:latin typeface="Cambria Math"/>
                              </a:rPr>
                              <m:t>𝑣</m:t>
                            </m:r>
                          </m:e>
                        </m:d>
                      </m:sup>
                    </m:sSup>
                    <m:r>
                      <a:rPr lang="en-US" i="1" dirty="0" smtClean="0">
                        <a:latin typeface="Cambria Math"/>
                      </a:rPr>
                      <m:t>−1</m:t>
                    </m:r>
                  </m:oMath>
                </a14:m>
                <a:r>
                  <a:rPr lang="en-US" dirty="0" smtClean="0"/>
                  <a:t> internal nodes</a:t>
                </a:r>
              </a:p>
              <a:p>
                <a:pPr marL="0" indent="0">
                  <a:buNone/>
                </a:pPr>
                <a:endParaRPr lang="en-US" dirty="0" smtClean="0"/>
              </a:p>
              <a:p>
                <a:pPr marL="0" indent="0">
                  <a:buNone/>
                </a:pPr>
                <a:r>
                  <a:rPr lang="en-US" b="1" dirty="0" smtClean="0"/>
                  <a:t>Inductive case:</a:t>
                </a:r>
              </a:p>
              <a:p>
                <a:r>
                  <a:rPr lang="en-US" b="1" dirty="0" smtClean="0">
                    <a:solidFill>
                      <a:schemeClr val="accent6">
                        <a:lumMod val="50000"/>
                      </a:schemeClr>
                    </a:solidFill>
                  </a:rPr>
                  <a:t>Assume </a:t>
                </a:r>
                <a:r>
                  <a:rPr lang="en-US" dirty="0" smtClean="0"/>
                  <a:t>it’s true for nodes with </a:t>
                </a:r>
                <a:r>
                  <a:rPr lang="en-US" b="1" dirty="0" smtClean="0">
                    <a:solidFill>
                      <a:schemeClr val="accent6">
                        <a:lumMod val="50000"/>
                      </a:schemeClr>
                    </a:solidFill>
                  </a:rPr>
                  <a:t>black height </a:t>
                </a:r>
                <a14:m>
                  <m:oMath xmlns:m="http://schemas.openxmlformats.org/officeDocument/2006/math">
                    <m:r>
                      <a:rPr lang="en-US" b="1" i="0" dirty="0" smtClean="0">
                        <a:solidFill>
                          <a:schemeClr val="accent6">
                            <a:lumMod val="50000"/>
                          </a:schemeClr>
                        </a:solidFill>
                        <a:latin typeface="Cambria Math" panose="02040503050406030204" pitchFamily="18" charset="0"/>
                      </a:rPr>
                      <m:t>≤</m:t>
                    </m:r>
                    <m:r>
                      <a:rPr lang="en-US" b="1" i="1" dirty="0" smtClean="0">
                        <a:solidFill>
                          <a:schemeClr val="accent6">
                            <a:lumMod val="50000"/>
                          </a:schemeClr>
                        </a:solidFill>
                        <a:latin typeface="Cambria Math" panose="02040503050406030204" pitchFamily="18" charset="0"/>
                      </a:rPr>
                      <m:t>𝒌</m:t>
                    </m:r>
                  </m:oMath>
                </a14:m>
                <a:endParaRPr lang="en-US" b="1" i="1" dirty="0">
                  <a:latin typeface="Cambria Math"/>
                </a:endParaRPr>
              </a:p>
              <a:p>
                <a:r>
                  <a:rPr lang="en-US" dirty="0" smtClean="0"/>
                  <a:t>Consider a node v for which </a:t>
                </a:r>
                <a14:m>
                  <m:oMath xmlns:m="http://schemas.openxmlformats.org/officeDocument/2006/math">
                    <m:r>
                      <a:rPr lang="en-US" b="1" i="0" dirty="0" smtClean="0">
                        <a:solidFill>
                          <a:schemeClr val="accent6">
                            <a:lumMod val="50000"/>
                          </a:schemeClr>
                        </a:solidFill>
                        <a:latin typeface="Cambria Math"/>
                      </a:rPr>
                      <m:t>𝐛𝐡</m:t>
                    </m:r>
                    <m:d>
                      <m:dPr>
                        <m:ctrlPr>
                          <a:rPr lang="en-US" b="1" i="1" dirty="0" smtClean="0">
                            <a:solidFill>
                              <a:schemeClr val="accent6">
                                <a:lumMod val="50000"/>
                              </a:schemeClr>
                            </a:solidFill>
                            <a:latin typeface="Cambria Math" panose="02040503050406030204" pitchFamily="18" charset="0"/>
                          </a:rPr>
                        </m:ctrlPr>
                      </m:dPr>
                      <m:e>
                        <m:r>
                          <a:rPr lang="en-US" b="1" i="1" dirty="0" smtClean="0">
                            <a:solidFill>
                              <a:schemeClr val="accent6">
                                <a:lumMod val="50000"/>
                              </a:schemeClr>
                            </a:solidFill>
                            <a:latin typeface="Cambria Math"/>
                          </a:rPr>
                          <m:t>𝒗</m:t>
                        </m:r>
                      </m:e>
                    </m:d>
                    <m:r>
                      <a:rPr lang="en-US" b="1" i="1" dirty="0" smtClean="0">
                        <a:solidFill>
                          <a:schemeClr val="accent6">
                            <a:lumMod val="50000"/>
                          </a:schemeClr>
                        </a:solidFill>
                        <a:latin typeface="Cambria Math"/>
                      </a:rPr>
                      <m:t>=</m:t>
                    </m:r>
                    <m:r>
                      <a:rPr lang="en-US" b="1" i="1" dirty="0" smtClean="0">
                        <a:solidFill>
                          <a:schemeClr val="accent6">
                            <a:lumMod val="50000"/>
                          </a:schemeClr>
                        </a:solidFill>
                        <a:latin typeface="Cambria Math"/>
                      </a:rPr>
                      <m:t>𝒌</m:t>
                    </m:r>
                    <m:r>
                      <a:rPr lang="en-US" b="1" i="1" dirty="0" smtClean="0">
                        <a:solidFill>
                          <a:schemeClr val="accent6">
                            <a:lumMod val="50000"/>
                          </a:schemeClr>
                        </a:solidFill>
                        <a:latin typeface="Cambria Math"/>
                      </a:rPr>
                      <m:t>+</m:t>
                    </m:r>
                    <m:r>
                      <a:rPr lang="en-US" b="1" i="1" dirty="0" smtClean="0">
                        <a:solidFill>
                          <a:schemeClr val="accent6">
                            <a:lumMod val="50000"/>
                          </a:schemeClr>
                        </a:solidFill>
                        <a:latin typeface="Cambria Math"/>
                      </a:rPr>
                      <m:t>𝟏</m:t>
                    </m:r>
                  </m:oMath>
                </a14:m>
                <a:endParaRPr lang="en-US" b="1" i="1" dirty="0">
                  <a:latin typeface="Cambria Math"/>
                </a:endParaRPr>
              </a:p>
              <a:p>
                <a:endParaRPr lang="en-US" dirty="0" smtClean="0"/>
              </a:p>
              <a:p>
                <a:pPr marL="0" indent="0">
                  <a:buNone/>
                </a:pPr>
                <a:endParaRPr lang="en-US" dirty="0"/>
              </a:p>
              <a:p>
                <a:pPr marL="0" indent="0">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600200"/>
                <a:ext cx="4038600" cy="5105400"/>
              </a:xfrm>
              <a:blipFill rotWithShape="0">
                <a:blip r:embed="rId2"/>
                <a:stretch>
                  <a:fillRect l="-2262" t="-1673" r="-2413"/>
                </a:stretch>
              </a:blipFill>
            </p:spPr>
            <p:txBody>
              <a:bodyPr/>
              <a:lstStyle/>
              <a:p>
                <a:r>
                  <a:rPr lang="en-US">
                    <a:noFill/>
                  </a:rPr>
                  <a:t> </a:t>
                </a:r>
              </a:p>
            </p:txBody>
          </p:sp>
        </mc:Fallback>
      </mc:AlternateContent>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0770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a:t>
            </a:r>
            <a:r>
              <a:rPr lang="en-US" b="1" dirty="0" smtClean="0"/>
              <a:t>tree height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600200"/>
                <a:ext cx="4038600" cy="5105400"/>
              </a:xfrm>
            </p:spPr>
            <p:txBody>
              <a:bodyPr>
                <a:normAutofit fontScale="92500" lnSpcReduction="20000"/>
              </a:bodyPr>
              <a:lstStyle/>
              <a:p>
                <a:pPr marL="0" indent="0">
                  <a:buNone/>
                </a:pPr>
                <a:r>
                  <a:rPr lang="en-US" b="1" dirty="0" smtClean="0"/>
                  <a:t>Claim:</a:t>
                </a:r>
              </a:p>
              <a:p>
                <a:pPr marL="0" indent="0">
                  <a:buNone/>
                </a:pPr>
                <a:r>
                  <a:rPr lang="en-US" dirty="0" smtClean="0"/>
                  <a:t>A subtree beneath a node </a:t>
                </a:r>
                <a14:m>
                  <m:oMath xmlns:m="http://schemas.openxmlformats.org/officeDocument/2006/math">
                    <m:r>
                      <a:rPr lang="en-US" i="1" dirty="0" smtClean="0">
                        <a:latin typeface="Cambria Math"/>
                      </a:rPr>
                      <m:t>𝑣</m:t>
                    </m:r>
                  </m:oMath>
                </a14:m>
                <a:r>
                  <a:rPr lang="en-US" dirty="0" smtClean="0"/>
                  <a:t> has at least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a:rPr>
                          <m:t>2</m:t>
                        </m:r>
                      </m:e>
                      <m:sup>
                        <m:r>
                          <m:rPr>
                            <m:nor/>
                          </m:rPr>
                          <a:rPr lang="en-US" i="0" dirty="0" smtClean="0">
                            <a:latin typeface="Cambria Math"/>
                          </a:rPr>
                          <m:t>bh</m:t>
                        </m:r>
                        <m:d>
                          <m:dPr>
                            <m:ctrlPr>
                              <a:rPr lang="en-US" i="1" dirty="0" smtClean="0">
                                <a:latin typeface="Cambria Math" panose="02040503050406030204" pitchFamily="18" charset="0"/>
                              </a:rPr>
                            </m:ctrlPr>
                          </m:dPr>
                          <m:e>
                            <m:r>
                              <a:rPr lang="en-US" i="1" dirty="0" smtClean="0">
                                <a:latin typeface="Cambria Math"/>
                              </a:rPr>
                              <m:t>𝑣</m:t>
                            </m:r>
                          </m:e>
                        </m:d>
                      </m:sup>
                    </m:sSup>
                    <m:r>
                      <a:rPr lang="en-US" i="1" dirty="0" smtClean="0">
                        <a:latin typeface="Cambria Math"/>
                      </a:rPr>
                      <m:t>−1</m:t>
                    </m:r>
                  </m:oMath>
                </a14:m>
                <a:r>
                  <a:rPr lang="en-US" dirty="0" smtClean="0"/>
                  <a:t> internal nodes</a:t>
                </a:r>
              </a:p>
              <a:p>
                <a:pPr marL="0" indent="0">
                  <a:buNone/>
                </a:pPr>
                <a:endParaRPr lang="en-US" dirty="0" smtClean="0"/>
              </a:p>
              <a:p>
                <a:pPr marL="0" indent="0">
                  <a:buNone/>
                </a:pPr>
                <a:r>
                  <a:rPr lang="en-US" b="1" dirty="0" smtClean="0"/>
                  <a:t>Inductive case:</a:t>
                </a:r>
              </a:p>
              <a:p>
                <a:r>
                  <a:rPr lang="en-US" dirty="0" smtClean="0"/>
                  <a:t>Since </a:t>
                </a:r>
                <a14:m>
                  <m:oMath xmlns:m="http://schemas.openxmlformats.org/officeDocument/2006/math">
                    <m:r>
                      <m:rPr>
                        <m:nor/>
                      </m:rPr>
                      <a:rPr lang="en-US" i="0" dirty="0" smtClean="0">
                        <a:latin typeface="Cambria Math"/>
                      </a:rPr>
                      <m:t>bh</m:t>
                    </m:r>
                    <m:d>
                      <m:dPr>
                        <m:ctrlPr>
                          <a:rPr lang="en-US" i="1" dirty="0" smtClean="0">
                            <a:latin typeface="Cambria Math" panose="02040503050406030204" pitchFamily="18" charset="0"/>
                          </a:rPr>
                        </m:ctrlPr>
                      </m:dPr>
                      <m:e>
                        <m:r>
                          <a:rPr lang="en-US" i="1" dirty="0" smtClean="0">
                            <a:latin typeface="Cambria Math"/>
                          </a:rPr>
                          <m:t>𝑣</m:t>
                        </m:r>
                      </m:e>
                    </m:d>
                    <m:r>
                      <a:rPr lang="en-US" i="1" dirty="0" smtClean="0">
                        <a:latin typeface="Cambria Math"/>
                      </a:rPr>
                      <m:t>&gt;0</m:t>
                    </m:r>
                  </m:oMath>
                </a14:m>
                <a:r>
                  <a:rPr lang="en-US" dirty="0" smtClean="0"/>
                  <a:t>,</a:t>
                </a:r>
              </a:p>
              <a:p>
                <a:pPr lvl="1"/>
                <a:r>
                  <a:rPr lang="en-US" dirty="0"/>
                  <a:t>I</a:t>
                </a:r>
                <a:r>
                  <a:rPr lang="en-US" dirty="0" smtClean="0"/>
                  <a:t>t’s an internal node</a:t>
                </a:r>
              </a:p>
              <a:p>
                <a:pPr lvl="1"/>
                <a:r>
                  <a:rPr lang="en-US" dirty="0" smtClean="0"/>
                  <a:t>And so has </a:t>
                </a:r>
                <a:r>
                  <a:rPr lang="en-US" b="1" dirty="0" smtClean="0">
                    <a:solidFill>
                      <a:schemeClr val="accent6">
                        <a:lumMod val="50000"/>
                      </a:schemeClr>
                    </a:solidFill>
                  </a:rPr>
                  <a:t>two children</a:t>
                </a:r>
              </a:p>
              <a:p>
                <a:r>
                  <a:rPr lang="en-US" dirty="0" smtClean="0"/>
                  <a:t>The children have black heights of either </a:t>
                </a:r>
                <a14:m>
                  <m:oMath xmlns:m="http://schemas.openxmlformats.org/officeDocument/2006/math">
                    <m:r>
                      <m:rPr>
                        <m:sty m:val="p"/>
                      </m:rPr>
                      <a:rPr lang="en-US" i="0" dirty="0" smtClean="0">
                        <a:latin typeface="Cambria Math"/>
                      </a:rPr>
                      <m:t>bh</m:t>
                    </m:r>
                    <m:d>
                      <m:dPr>
                        <m:ctrlPr>
                          <a:rPr lang="en-US" i="1" dirty="0" smtClean="0">
                            <a:latin typeface="Cambria Math" panose="02040503050406030204" pitchFamily="18" charset="0"/>
                          </a:rPr>
                        </m:ctrlPr>
                      </m:dPr>
                      <m:e>
                        <m:r>
                          <a:rPr lang="en-US" i="1" dirty="0" smtClean="0">
                            <a:latin typeface="Cambria Math"/>
                          </a:rPr>
                          <m:t>𝑣</m:t>
                        </m:r>
                      </m:e>
                    </m:d>
                  </m:oMath>
                </a14:m>
                <a:r>
                  <a:rPr lang="en-US" dirty="0" smtClean="0"/>
                  <a:t> or </a:t>
                </a:r>
                <a14:m>
                  <m:oMath xmlns:m="http://schemas.openxmlformats.org/officeDocument/2006/math">
                    <m:r>
                      <m:rPr>
                        <m:sty m:val="p"/>
                      </m:rPr>
                      <a:rPr lang="en-US" i="0" dirty="0" smtClean="0">
                        <a:latin typeface="Cambria Math"/>
                      </a:rPr>
                      <m:t>bh</m:t>
                    </m:r>
                    <m:d>
                      <m:dPr>
                        <m:ctrlPr>
                          <a:rPr lang="en-US" i="1" dirty="0" smtClean="0">
                            <a:latin typeface="Cambria Math" panose="02040503050406030204" pitchFamily="18" charset="0"/>
                          </a:rPr>
                        </m:ctrlPr>
                      </m:dPr>
                      <m:e>
                        <m:r>
                          <a:rPr lang="en-US" i="1" dirty="0" smtClean="0">
                            <a:latin typeface="Cambria Math"/>
                          </a:rPr>
                          <m:t>𝑣</m:t>
                        </m:r>
                      </m:e>
                    </m:d>
                    <m:r>
                      <a:rPr lang="en-US" i="1" dirty="0" smtClean="0">
                        <a:latin typeface="Cambria Math"/>
                      </a:rPr>
                      <m:t>−1</m:t>
                    </m:r>
                  </m:oMath>
                </a14:m>
                <a:endParaRPr lang="en-US" dirty="0" smtClean="0"/>
              </a:p>
              <a:p>
                <a:pPr lvl="1"/>
                <a:r>
                  <a:rPr lang="en-US" dirty="0" smtClean="0"/>
                  <a:t>So their </a:t>
                </a:r>
                <a:r>
                  <a:rPr lang="en-US" b="1" dirty="0" smtClean="0">
                    <a:solidFill>
                      <a:schemeClr val="accent6">
                        <a:lumMod val="50000"/>
                      </a:schemeClr>
                    </a:solidFill>
                  </a:rPr>
                  <a:t>black heights are at least </a:t>
                </a:r>
                <a14:m>
                  <m:oMath xmlns:m="http://schemas.openxmlformats.org/officeDocument/2006/math">
                    <m:r>
                      <a:rPr lang="en-US" b="1" i="1" dirty="0" smtClean="0">
                        <a:solidFill>
                          <a:schemeClr val="accent6">
                            <a:lumMod val="50000"/>
                          </a:schemeClr>
                        </a:solidFill>
                        <a:latin typeface="Cambria Math"/>
                      </a:rPr>
                      <m:t>𝒌</m:t>
                    </m:r>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600200"/>
                <a:ext cx="4038600" cy="5105400"/>
              </a:xfrm>
              <a:blipFill rotWithShape="0">
                <a:blip r:embed="rId2"/>
                <a:stretch>
                  <a:fillRect l="-2715" t="-2509" r="-3469" b="-358"/>
                </a:stretch>
              </a:blipFill>
            </p:spPr>
            <p:txBody>
              <a:bodyPr/>
              <a:lstStyle/>
              <a:p>
                <a:r>
                  <a:rPr lang="en-US">
                    <a:noFill/>
                  </a:rPr>
                  <a:t> </a:t>
                </a:r>
              </a:p>
            </p:txBody>
          </p:sp>
        </mc:Fallback>
      </mc:AlternateContent>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397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a:t>
            </a:r>
            <a:r>
              <a:rPr lang="en-US" b="1" dirty="0" smtClean="0"/>
              <a:t>tree height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600200"/>
                <a:ext cx="4038600" cy="5105400"/>
              </a:xfrm>
            </p:spPr>
            <p:txBody>
              <a:bodyPr>
                <a:normAutofit fontScale="77500" lnSpcReduction="20000"/>
              </a:bodyPr>
              <a:lstStyle/>
              <a:p>
                <a:pPr marL="0" indent="0">
                  <a:buNone/>
                </a:pPr>
                <a:r>
                  <a:rPr lang="en-US" b="1" dirty="0" smtClean="0"/>
                  <a:t>Claim:</a:t>
                </a:r>
              </a:p>
              <a:p>
                <a:pPr marL="0" indent="0">
                  <a:buNone/>
                </a:pPr>
                <a:r>
                  <a:rPr lang="en-US" dirty="0" smtClean="0"/>
                  <a:t>A subtree beneath a node </a:t>
                </a:r>
                <a14:m>
                  <m:oMath xmlns:m="http://schemas.openxmlformats.org/officeDocument/2006/math">
                    <m:r>
                      <a:rPr lang="en-US" i="1" dirty="0" smtClean="0">
                        <a:latin typeface="Cambria Math"/>
                      </a:rPr>
                      <m:t>𝑣</m:t>
                    </m:r>
                  </m:oMath>
                </a14:m>
                <a:r>
                  <a:rPr lang="en-US" dirty="0" smtClean="0"/>
                  <a:t> has at least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a:rPr>
                          <m:t>2</m:t>
                        </m:r>
                      </m:e>
                      <m:sup>
                        <m:r>
                          <m:rPr>
                            <m:nor/>
                          </m:rPr>
                          <a:rPr lang="en-US" i="0" dirty="0" smtClean="0">
                            <a:latin typeface="Cambria Math"/>
                          </a:rPr>
                          <m:t>bh</m:t>
                        </m:r>
                        <m:d>
                          <m:dPr>
                            <m:ctrlPr>
                              <a:rPr lang="en-US" i="1" dirty="0" smtClean="0">
                                <a:latin typeface="Cambria Math" panose="02040503050406030204" pitchFamily="18" charset="0"/>
                              </a:rPr>
                            </m:ctrlPr>
                          </m:dPr>
                          <m:e>
                            <m:r>
                              <a:rPr lang="en-US" i="1" dirty="0" smtClean="0">
                                <a:latin typeface="Cambria Math"/>
                              </a:rPr>
                              <m:t>𝑣</m:t>
                            </m:r>
                          </m:e>
                        </m:d>
                      </m:sup>
                    </m:sSup>
                    <m:r>
                      <a:rPr lang="en-US" i="1" dirty="0" smtClean="0">
                        <a:latin typeface="Cambria Math"/>
                      </a:rPr>
                      <m:t>−1</m:t>
                    </m:r>
                  </m:oMath>
                </a14:m>
                <a:r>
                  <a:rPr lang="en-US" dirty="0" smtClean="0"/>
                  <a:t> internal nodes</a:t>
                </a:r>
              </a:p>
              <a:p>
                <a:pPr marL="0" indent="0">
                  <a:buNone/>
                </a:pPr>
                <a:endParaRPr lang="en-US" dirty="0" smtClean="0"/>
              </a:p>
              <a:p>
                <a:pPr marL="0" indent="0">
                  <a:buNone/>
                </a:pPr>
                <a:r>
                  <a:rPr lang="en-US" b="1" dirty="0" smtClean="0"/>
                  <a:t>Inductive case:</a:t>
                </a:r>
              </a:p>
              <a:p>
                <a:r>
                  <a:rPr lang="en-US" dirty="0" smtClean="0"/>
                  <a:t>By assumption, the left- and right-</a:t>
                </a:r>
                <a:r>
                  <a:rPr lang="en-US" dirty="0" err="1" smtClean="0"/>
                  <a:t>subtrees</a:t>
                </a:r>
                <a:r>
                  <a:rPr lang="en-US" dirty="0" smtClean="0"/>
                  <a:t> then have at least </a:t>
                </a:r>
                <a14:m>
                  <m:oMath xmlns:m="http://schemas.openxmlformats.org/officeDocument/2006/math">
                    <m:sSup>
                      <m:sSupPr>
                        <m:ctrlPr>
                          <a:rPr lang="en-US" b="1" i="1" dirty="0" smtClean="0">
                            <a:solidFill>
                              <a:schemeClr val="accent6">
                                <a:lumMod val="50000"/>
                              </a:schemeClr>
                            </a:solidFill>
                            <a:latin typeface="Cambria Math" panose="02040503050406030204" pitchFamily="18" charset="0"/>
                          </a:rPr>
                        </m:ctrlPr>
                      </m:sSupPr>
                      <m:e>
                        <m:r>
                          <a:rPr lang="en-US" b="1" i="1" dirty="0" smtClean="0">
                            <a:solidFill>
                              <a:schemeClr val="accent6">
                                <a:lumMod val="50000"/>
                              </a:schemeClr>
                            </a:solidFill>
                            <a:latin typeface="Cambria Math"/>
                          </a:rPr>
                          <m:t>𝟐</m:t>
                        </m:r>
                      </m:e>
                      <m:sup>
                        <m:r>
                          <a:rPr lang="en-US" b="1" i="1" dirty="0" smtClean="0">
                            <a:solidFill>
                              <a:schemeClr val="accent6">
                                <a:lumMod val="50000"/>
                              </a:schemeClr>
                            </a:solidFill>
                            <a:latin typeface="Cambria Math"/>
                          </a:rPr>
                          <m:t>𝒌</m:t>
                        </m:r>
                      </m:sup>
                    </m:sSup>
                    <m:r>
                      <a:rPr lang="en-US" b="1" i="1" dirty="0" smtClean="0">
                        <a:solidFill>
                          <a:schemeClr val="accent6">
                            <a:lumMod val="50000"/>
                          </a:schemeClr>
                        </a:solidFill>
                        <a:latin typeface="Cambria Math"/>
                      </a:rPr>
                      <m:t>−</m:t>
                    </m:r>
                    <m:r>
                      <a:rPr lang="en-US" b="1" i="1" dirty="0" smtClean="0">
                        <a:solidFill>
                          <a:schemeClr val="accent6">
                            <a:lumMod val="50000"/>
                          </a:schemeClr>
                        </a:solidFill>
                        <a:latin typeface="Cambria Math"/>
                      </a:rPr>
                      <m:t>𝟏</m:t>
                    </m:r>
                  </m:oMath>
                </a14:m>
                <a:r>
                  <a:rPr lang="en-US" b="1" dirty="0" smtClean="0">
                    <a:solidFill>
                      <a:schemeClr val="accent6">
                        <a:lumMod val="50000"/>
                      </a:schemeClr>
                    </a:solidFill>
                  </a:rPr>
                  <a:t> internal nodes each</a:t>
                </a:r>
                <a:endParaRPr lang="en-US" b="1" dirty="0" smtClean="0"/>
              </a:p>
              <a:p>
                <a:r>
                  <a:rPr lang="en-US" dirty="0" smtClean="0"/>
                  <a:t>But </a:t>
                </a:r>
                <a14:m>
                  <m:oMath xmlns:m="http://schemas.openxmlformats.org/officeDocument/2006/math">
                    <m:r>
                      <a:rPr lang="en-US" i="1" dirty="0" smtClean="0">
                        <a:latin typeface="Cambria Math"/>
                      </a:rPr>
                      <m:t>𝑣</m:t>
                    </m:r>
                  </m:oMath>
                </a14:m>
                <a:r>
                  <a:rPr lang="en-US" dirty="0" smtClean="0"/>
                  <a:t> is also an internal node, so the whole thing has at least:</a:t>
                </a:r>
                <a:br>
                  <a:rPr lang="en-US" dirty="0" smtClean="0"/>
                </a:br>
                <a:r>
                  <a:rPr lang="en-US" dirty="0" smtClean="0"/>
                  <a:t>  </a:t>
                </a:r>
                <a14:m>
                  <m:oMath xmlns:m="http://schemas.openxmlformats.org/officeDocument/2006/math">
                    <m:r>
                      <a:rPr lang="en-US" b="1" i="1" dirty="0" smtClean="0">
                        <a:solidFill>
                          <a:schemeClr val="accent6">
                            <a:lumMod val="50000"/>
                          </a:schemeClr>
                        </a:solidFill>
                        <a:latin typeface="Cambria Math"/>
                      </a:rPr>
                      <m:t>𝟐</m:t>
                    </m:r>
                    <m:d>
                      <m:dPr>
                        <m:ctrlPr>
                          <a:rPr lang="en-US" b="1" i="1" dirty="0" smtClean="0">
                            <a:solidFill>
                              <a:schemeClr val="accent6">
                                <a:lumMod val="50000"/>
                              </a:schemeClr>
                            </a:solidFill>
                            <a:latin typeface="Cambria Math" panose="02040503050406030204" pitchFamily="18" charset="0"/>
                          </a:rPr>
                        </m:ctrlPr>
                      </m:dPr>
                      <m:e>
                        <m:sSup>
                          <m:sSupPr>
                            <m:ctrlPr>
                              <a:rPr lang="en-US" b="1" i="1" dirty="0" smtClean="0">
                                <a:solidFill>
                                  <a:schemeClr val="accent6">
                                    <a:lumMod val="50000"/>
                                  </a:schemeClr>
                                </a:solidFill>
                                <a:latin typeface="Cambria Math" panose="02040503050406030204" pitchFamily="18" charset="0"/>
                              </a:rPr>
                            </m:ctrlPr>
                          </m:sSupPr>
                          <m:e>
                            <m:r>
                              <a:rPr lang="en-US" b="1" i="1" dirty="0" smtClean="0">
                                <a:solidFill>
                                  <a:schemeClr val="accent6">
                                    <a:lumMod val="50000"/>
                                  </a:schemeClr>
                                </a:solidFill>
                                <a:latin typeface="Cambria Math"/>
                              </a:rPr>
                              <m:t>𝟐</m:t>
                            </m:r>
                          </m:e>
                          <m:sup>
                            <m:r>
                              <a:rPr lang="en-US" b="1" i="1" dirty="0" smtClean="0">
                                <a:solidFill>
                                  <a:schemeClr val="accent6">
                                    <a:lumMod val="50000"/>
                                  </a:schemeClr>
                                </a:solidFill>
                                <a:latin typeface="Cambria Math"/>
                              </a:rPr>
                              <m:t>𝒌</m:t>
                            </m:r>
                          </m:sup>
                        </m:sSup>
                        <m:r>
                          <a:rPr lang="en-US" b="1" i="1" dirty="0" smtClean="0">
                            <a:solidFill>
                              <a:schemeClr val="accent6">
                                <a:lumMod val="50000"/>
                              </a:schemeClr>
                            </a:solidFill>
                            <a:latin typeface="Cambria Math"/>
                          </a:rPr>
                          <m:t>−</m:t>
                        </m:r>
                        <m:r>
                          <a:rPr lang="en-US" b="1" i="1" dirty="0" smtClean="0">
                            <a:solidFill>
                              <a:schemeClr val="accent6">
                                <a:lumMod val="50000"/>
                              </a:schemeClr>
                            </a:solidFill>
                            <a:latin typeface="Cambria Math"/>
                          </a:rPr>
                          <m:t>𝟏</m:t>
                        </m:r>
                      </m:e>
                    </m:d>
                    <m:r>
                      <a:rPr lang="en-US" b="1" i="1" dirty="0" smtClean="0">
                        <a:solidFill>
                          <a:schemeClr val="accent6">
                            <a:lumMod val="50000"/>
                          </a:schemeClr>
                        </a:solidFill>
                        <a:latin typeface="Cambria Math"/>
                      </a:rPr>
                      <m:t>+</m:t>
                    </m:r>
                    <m:r>
                      <a:rPr lang="en-US" b="1" i="1" dirty="0" smtClean="0">
                        <a:solidFill>
                          <a:schemeClr val="accent6">
                            <a:lumMod val="50000"/>
                          </a:schemeClr>
                        </a:solidFill>
                        <a:latin typeface="Cambria Math"/>
                      </a:rPr>
                      <m:t>𝟏</m:t>
                    </m:r>
                    <m:r>
                      <a:rPr lang="en-US" b="1" i="1" dirty="0" smtClean="0">
                        <a:solidFill>
                          <a:schemeClr val="accent6">
                            <a:lumMod val="50000"/>
                          </a:schemeClr>
                        </a:solidFill>
                        <a:latin typeface="Cambria Math"/>
                      </a:rPr>
                      <m:t>=</m:t>
                    </m:r>
                    <m:sSup>
                      <m:sSupPr>
                        <m:ctrlPr>
                          <a:rPr lang="en-US" b="1" i="1" dirty="0" smtClean="0">
                            <a:solidFill>
                              <a:schemeClr val="accent6">
                                <a:lumMod val="50000"/>
                              </a:schemeClr>
                            </a:solidFill>
                            <a:latin typeface="Cambria Math" panose="02040503050406030204" pitchFamily="18" charset="0"/>
                          </a:rPr>
                        </m:ctrlPr>
                      </m:sSupPr>
                      <m:e>
                        <m:r>
                          <a:rPr lang="en-US" b="1" i="1" dirty="0" smtClean="0">
                            <a:solidFill>
                              <a:schemeClr val="accent6">
                                <a:lumMod val="50000"/>
                              </a:schemeClr>
                            </a:solidFill>
                            <a:latin typeface="Cambria Math"/>
                          </a:rPr>
                          <m:t>𝟐</m:t>
                        </m:r>
                      </m:e>
                      <m:sup>
                        <m:r>
                          <a:rPr lang="en-US" b="1" i="1" dirty="0" smtClean="0">
                            <a:solidFill>
                              <a:schemeClr val="accent6">
                                <a:lumMod val="50000"/>
                              </a:schemeClr>
                            </a:solidFill>
                            <a:latin typeface="Cambria Math"/>
                          </a:rPr>
                          <m:t>𝒌</m:t>
                        </m:r>
                        <m:r>
                          <a:rPr lang="en-US" b="1" i="1" dirty="0" smtClean="0">
                            <a:solidFill>
                              <a:schemeClr val="accent6">
                                <a:lumMod val="50000"/>
                              </a:schemeClr>
                            </a:solidFill>
                            <a:latin typeface="Cambria Math"/>
                          </a:rPr>
                          <m:t>+</m:t>
                        </m:r>
                        <m:r>
                          <a:rPr lang="en-US" b="1" i="1" dirty="0" smtClean="0">
                            <a:solidFill>
                              <a:schemeClr val="accent6">
                                <a:lumMod val="50000"/>
                              </a:schemeClr>
                            </a:solidFill>
                            <a:latin typeface="Cambria Math"/>
                          </a:rPr>
                          <m:t>𝟏</m:t>
                        </m:r>
                      </m:sup>
                    </m:sSup>
                    <m:r>
                      <a:rPr lang="en-US" b="1" i="1" dirty="0" smtClean="0">
                        <a:solidFill>
                          <a:schemeClr val="accent6">
                            <a:lumMod val="50000"/>
                          </a:schemeClr>
                        </a:solidFill>
                        <a:latin typeface="Cambria Math"/>
                      </a:rPr>
                      <m:t>−</m:t>
                    </m:r>
                    <m:r>
                      <a:rPr lang="en-US" b="1" i="1" dirty="0" smtClean="0">
                        <a:solidFill>
                          <a:schemeClr val="accent6">
                            <a:lumMod val="50000"/>
                          </a:schemeClr>
                        </a:solidFill>
                        <a:latin typeface="Cambria Math"/>
                      </a:rPr>
                      <m:t>𝟏</m:t>
                    </m:r>
                  </m:oMath>
                </a14:m>
                <a:r>
                  <a:rPr lang="en-US" dirty="0" smtClean="0"/>
                  <a:t/>
                </a:r>
                <a:br>
                  <a:rPr lang="en-US" dirty="0" smtClean="0"/>
                </a:br>
                <a:r>
                  <a:rPr lang="en-US" dirty="0" smtClean="0"/>
                  <a:t>internal nodes. </a:t>
                </a:r>
                <a:r>
                  <a:rPr lang="en-US" dirty="0" smtClean="0">
                    <a:latin typeface="Arial Unicode MS"/>
                    <a:ea typeface="Arial Unicode MS"/>
                    <a:cs typeface="Arial Unicode MS"/>
                    <a:sym typeface="Symbol"/>
                  </a:rPr>
                  <a:t>∎</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600200"/>
                <a:ext cx="4038600" cy="5105400"/>
              </a:xfrm>
              <a:blipFill rotWithShape="0">
                <a:blip r:embed="rId2"/>
                <a:stretch>
                  <a:fillRect l="-1961" t="-2031" r="-1207"/>
                </a:stretch>
              </a:blipFill>
            </p:spPr>
            <p:txBody>
              <a:bodyPr/>
              <a:lstStyle/>
              <a:p>
                <a:r>
                  <a:rPr lang="en-US">
                    <a:noFill/>
                  </a:rPr>
                  <a:t> </a:t>
                </a:r>
              </a:p>
            </p:txBody>
          </p:sp>
        </mc:Fallback>
      </mc:AlternateContent>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079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You’re not stupid</a:t>
            </a:r>
            <a:endParaRPr lang="en-US" dirty="0"/>
          </a:p>
        </p:txBody>
      </p:sp>
      <p:sp>
        <p:nvSpPr>
          <p:cNvPr id="3" name="Content Placeholder 2"/>
          <p:cNvSpPr>
            <a:spLocks noGrp="1"/>
          </p:cNvSpPr>
          <p:nvPr>
            <p:ph sz="half" idx="1"/>
          </p:nvPr>
        </p:nvSpPr>
        <p:spPr>
          <a:xfrm>
            <a:off x="457200" y="1600200"/>
            <a:ext cx="4038600" cy="4953000"/>
          </a:xfrm>
        </p:spPr>
        <p:txBody>
          <a:bodyPr>
            <a:normAutofit fontScale="77500" lnSpcReduction="20000"/>
          </a:bodyPr>
          <a:lstStyle/>
          <a:p>
            <a:r>
              <a:rPr lang="en-US" dirty="0" smtClean="0"/>
              <a:t>People </a:t>
            </a:r>
            <a:r>
              <a:rPr lang="en-US" b="1" dirty="0" smtClean="0">
                <a:solidFill>
                  <a:schemeClr val="accent6">
                    <a:lumMod val="75000"/>
                  </a:schemeClr>
                </a:solidFill>
              </a:rPr>
              <a:t>spent years </a:t>
            </a:r>
            <a:r>
              <a:rPr lang="en-US" dirty="0" smtClean="0"/>
              <a:t>figuring this stuff out</a:t>
            </a:r>
          </a:p>
          <a:p>
            <a:pPr lvl="1"/>
            <a:r>
              <a:rPr lang="en-US" b="1" dirty="0" smtClean="0">
                <a:solidFill>
                  <a:schemeClr val="accent6">
                    <a:lumMod val="75000"/>
                  </a:schemeClr>
                </a:solidFill>
              </a:rPr>
              <a:t>AVL trees </a:t>
            </a:r>
            <a:r>
              <a:rPr lang="en-US" dirty="0" smtClean="0"/>
              <a:t>(first self-balancing trees)</a:t>
            </a:r>
          </a:p>
          <a:p>
            <a:pPr lvl="1"/>
            <a:r>
              <a:rPr lang="en-US" dirty="0" smtClean="0"/>
              <a:t>Self-balancing trees with variable fan-out</a:t>
            </a:r>
          </a:p>
          <a:p>
            <a:pPr lvl="2"/>
            <a:r>
              <a:rPr lang="en-US" dirty="0" smtClean="0"/>
              <a:t>2-3 trees (1 or 2 keys per node)</a:t>
            </a:r>
          </a:p>
          <a:p>
            <a:pPr lvl="3"/>
            <a:r>
              <a:rPr lang="en-US" dirty="0" smtClean="0"/>
              <a:t>Some balancing happens by grouping nodes into bigger nodes</a:t>
            </a:r>
          </a:p>
          <a:p>
            <a:pPr lvl="2"/>
            <a:r>
              <a:rPr lang="en-US" b="1" dirty="0" smtClean="0">
                <a:solidFill>
                  <a:schemeClr val="accent6">
                    <a:lumMod val="75000"/>
                  </a:schemeClr>
                </a:solidFill>
              </a:rPr>
              <a:t>2-3-4</a:t>
            </a:r>
            <a:r>
              <a:rPr lang="en-US" dirty="0" smtClean="0"/>
              <a:t> trees (up to 3 keys per node)</a:t>
            </a:r>
          </a:p>
          <a:p>
            <a:pPr lvl="1"/>
            <a:r>
              <a:rPr lang="en-US" dirty="0" smtClean="0"/>
              <a:t>Red/black trees are a kind of </a:t>
            </a:r>
            <a:r>
              <a:rPr lang="en-US" b="1" dirty="0" smtClean="0">
                <a:solidFill>
                  <a:schemeClr val="accent6">
                    <a:lumMod val="75000"/>
                  </a:schemeClr>
                </a:solidFill>
              </a:rPr>
              <a:t>encoding of 2-3-4 trees in binary tree</a:t>
            </a:r>
          </a:p>
          <a:p>
            <a:pPr lvl="1"/>
            <a:r>
              <a:rPr lang="en-US" dirty="0" smtClean="0"/>
              <a:t>… which </a:t>
            </a:r>
            <a:r>
              <a:rPr lang="en-US" dirty="0"/>
              <a:t>are themselves a form of </a:t>
            </a:r>
            <a:r>
              <a:rPr lang="en-US" b="1" dirty="0">
                <a:solidFill>
                  <a:schemeClr val="accent6">
                    <a:lumMod val="75000"/>
                  </a:schemeClr>
                </a:solidFill>
              </a:rPr>
              <a:t>B-tree</a:t>
            </a:r>
            <a:r>
              <a:rPr lang="en-US" dirty="0"/>
              <a:t> (the standard data structure used for </a:t>
            </a:r>
            <a:r>
              <a:rPr lang="en-US" b="1" dirty="0">
                <a:solidFill>
                  <a:schemeClr val="accent6">
                    <a:lumMod val="75000"/>
                  </a:schemeClr>
                </a:solidFill>
              </a:rPr>
              <a:t>databases</a:t>
            </a:r>
            <a:r>
              <a:rPr lang="en-US" dirty="0">
                <a:solidFill>
                  <a:schemeClr val="accent6">
                    <a:lumMod val="75000"/>
                  </a:schemeClr>
                </a:solidFill>
              </a:rPr>
              <a:t> </a:t>
            </a:r>
            <a:r>
              <a:rPr lang="en-US" dirty="0"/>
              <a:t>like Oracle)</a:t>
            </a:r>
          </a:p>
          <a:p>
            <a:pPr lvl="1"/>
            <a:endParaRPr lang="en-US" dirty="0" smtClean="0"/>
          </a:p>
        </p:txBody>
      </p:sp>
      <p:sp>
        <p:nvSpPr>
          <p:cNvPr id="4" name="Content Placeholder 3"/>
          <p:cNvSpPr>
            <a:spLocks noGrp="1"/>
          </p:cNvSpPr>
          <p:nvPr>
            <p:ph sz="half" idx="2"/>
          </p:nvPr>
        </p:nvSpPr>
        <p:spPr/>
        <p:txBody>
          <a:bodyPr>
            <a:normAutofit fontScale="77500" lnSpcReduction="20000"/>
          </a:bodyPr>
          <a:lstStyle/>
          <a:p>
            <a:r>
              <a:rPr lang="en-US" dirty="0" smtClean="0"/>
              <a:t>Each design </a:t>
            </a:r>
            <a:r>
              <a:rPr lang="en-US" b="1" dirty="0" smtClean="0">
                <a:solidFill>
                  <a:schemeClr val="accent6">
                    <a:lumMod val="75000"/>
                  </a:schemeClr>
                </a:solidFill>
              </a:rPr>
              <a:t>makes sense in terms of the previous design</a:t>
            </a:r>
          </a:p>
          <a:p>
            <a:r>
              <a:rPr lang="en-US" dirty="0" smtClean="0"/>
              <a:t>Each design is </a:t>
            </a:r>
            <a:r>
              <a:rPr lang="en-US" b="1" dirty="0" smtClean="0">
                <a:solidFill>
                  <a:schemeClr val="accent6">
                    <a:lumMod val="75000"/>
                  </a:schemeClr>
                </a:solidFill>
              </a:rPr>
              <a:t>better</a:t>
            </a:r>
            <a:r>
              <a:rPr lang="en-US" dirty="0" smtClean="0">
                <a:solidFill>
                  <a:schemeClr val="accent6">
                    <a:lumMod val="75000"/>
                  </a:schemeClr>
                </a:solidFill>
              </a:rPr>
              <a:t> </a:t>
            </a:r>
            <a:r>
              <a:rPr lang="en-US" dirty="0" smtClean="0"/>
              <a:t>in some way</a:t>
            </a:r>
          </a:p>
          <a:p>
            <a:pPr lvl="1"/>
            <a:r>
              <a:rPr lang="en-US" dirty="0" smtClean="0"/>
              <a:t>But also </a:t>
            </a:r>
            <a:r>
              <a:rPr lang="en-US" b="1" dirty="0" smtClean="0">
                <a:solidFill>
                  <a:schemeClr val="accent6">
                    <a:lumMod val="75000"/>
                  </a:schemeClr>
                </a:solidFill>
              </a:rPr>
              <a:t>more obscure</a:t>
            </a:r>
          </a:p>
          <a:p>
            <a:pPr lvl="1"/>
            <a:endParaRPr lang="en-US" dirty="0"/>
          </a:p>
          <a:p>
            <a:r>
              <a:rPr lang="en-US" dirty="0" smtClean="0"/>
              <a:t>So it’s </a:t>
            </a:r>
            <a:r>
              <a:rPr lang="en-US" b="1" dirty="0" smtClean="0">
                <a:solidFill>
                  <a:schemeClr val="accent6">
                    <a:lumMod val="75000"/>
                  </a:schemeClr>
                </a:solidFill>
              </a:rPr>
              <a:t>hard to get the intuitions </a:t>
            </a:r>
            <a:r>
              <a:rPr lang="en-US" dirty="0" smtClean="0"/>
              <a:t>just by jumping into red/black trees</a:t>
            </a:r>
          </a:p>
          <a:p>
            <a:pPr lvl="1"/>
            <a:r>
              <a:rPr lang="en-US" dirty="0" smtClean="0"/>
              <a:t>But unfortunately, it’s </a:t>
            </a:r>
            <a:r>
              <a:rPr lang="en-US" b="1" dirty="0" smtClean="0">
                <a:solidFill>
                  <a:schemeClr val="accent6">
                    <a:lumMod val="75000"/>
                  </a:schemeClr>
                </a:solidFill>
              </a:rPr>
              <a:t>not worth 2 weeks of our time </a:t>
            </a:r>
            <a:r>
              <a:rPr lang="en-US" dirty="0" smtClean="0"/>
              <a:t>to study all the precursors</a:t>
            </a:r>
            <a:endParaRPr lang="en-US" dirty="0"/>
          </a:p>
        </p:txBody>
      </p:sp>
    </p:spTree>
    <p:extLst>
      <p:ext uri="{BB962C8B-B14F-4D97-AF65-F5344CB8AC3E}">
        <p14:creationId xmlns:p14="http://schemas.microsoft.com/office/powerpoint/2010/main" val="1017716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a:t>
            </a:r>
            <a:r>
              <a:rPr lang="en-US" b="1" dirty="0" smtClean="0"/>
              <a:t>tree height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832264"/>
                <a:ext cx="4038600" cy="4641273"/>
              </a:xfrm>
            </p:spPr>
            <p:txBody>
              <a:bodyPr>
                <a:normAutofit/>
              </a:bodyPr>
              <a:lstStyle/>
              <a:p>
                <a:r>
                  <a:rPr lang="en-US" dirty="0" smtClean="0"/>
                  <a:t>Red-black trees </a:t>
                </a:r>
                <a:r>
                  <a:rPr lang="en-US" b="1" dirty="0" smtClean="0">
                    <a:solidFill>
                      <a:schemeClr val="accent6">
                        <a:lumMod val="75000"/>
                      </a:schemeClr>
                    </a:solidFill>
                  </a:rPr>
                  <a:t>only store keys in internal nodes </a:t>
                </a:r>
                <a:r>
                  <a:rPr lang="en-US" dirty="0" smtClean="0"/>
                  <a:t>– not leaves</a:t>
                </a:r>
              </a:p>
              <a:p>
                <a:endParaRPr lang="en-US" dirty="0" smtClean="0"/>
              </a:p>
              <a:p>
                <a:r>
                  <a:rPr lang="en-US" dirty="0" smtClean="0"/>
                  <a:t>So we want to know how the </a:t>
                </a:r>
                <a:r>
                  <a:rPr lang="en-US" b="1" dirty="0" smtClean="0">
                    <a:solidFill>
                      <a:schemeClr val="accent6">
                        <a:lumMod val="75000"/>
                      </a:schemeClr>
                    </a:solidFill>
                  </a:rPr>
                  <a:t>height </a:t>
                </a:r>
                <a:r>
                  <a:rPr lang="en-US" dirty="0" smtClean="0"/>
                  <a:t>of the tree </a:t>
                </a:r>
                <a:r>
                  <a:rPr lang="en-US" b="1" dirty="0" smtClean="0">
                    <a:solidFill>
                      <a:schemeClr val="accent6">
                        <a:lumMod val="75000"/>
                      </a:schemeClr>
                    </a:solidFill>
                  </a:rPr>
                  <a:t>grows </a:t>
                </a:r>
                <a:r>
                  <a:rPr lang="en-US" dirty="0" smtClean="0"/>
                  <a:t>with the </a:t>
                </a:r>
                <a:r>
                  <a:rPr lang="en-US" b="1" dirty="0" smtClean="0">
                    <a:solidFill>
                      <a:schemeClr val="accent6">
                        <a:lumMod val="75000"/>
                      </a:schemeClr>
                    </a:solidFill>
                  </a:rPr>
                  <a:t>number of internal nodes</a:t>
                </a:r>
                <a:r>
                  <a:rPr lang="en-US" dirty="0" smtClean="0"/>
                  <a:t>, </a:t>
                </a:r>
                <a14:m>
                  <m:oMath xmlns:m="http://schemas.openxmlformats.org/officeDocument/2006/math">
                    <m:r>
                      <a:rPr lang="en-US" i="1" dirty="0" smtClean="0">
                        <a:latin typeface="Cambria Math"/>
                      </a:rPr>
                      <m:t>𝑛</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832264"/>
                <a:ext cx="4038600" cy="4641273"/>
              </a:xfrm>
              <a:blipFill rotWithShape="0">
                <a:blip r:embed="rId2"/>
                <a:stretch>
                  <a:fillRect l="-2715" t="-1314"/>
                </a:stretch>
              </a:blipFill>
            </p:spPr>
            <p:txBody>
              <a:bodyPr/>
              <a:lstStyle/>
              <a:p>
                <a:r>
                  <a:rPr lang="en-US">
                    <a:noFill/>
                  </a:rPr>
                  <a:t> </a:t>
                </a:r>
              </a:p>
            </p:txBody>
          </p:sp>
        </mc:Fallback>
      </mc:AlternateContent>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127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invariants matter:</a:t>
            </a:r>
            <a:br>
              <a:rPr lang="en-US" dirty="0" smtClean="0"/>
            </a:br>
            <a:r>
              <a:rPr lang="en-US" dirty="0" smtClean="0"/>
              <a:t>Bounds on </a:t>
            </a:r>
            <a:r>
              <a:rPr lang="en-US" b="1" dirty="0" smtClean="0"/>
              <a:t>tree height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832264"/>
                <a:ext cx="4038600" cy="4641273"/>
              </a:xfrm>
            </p:spPr>
            <p:txBody>
              <a:bodyPr>
                <a:normAutofit fontScale="85000" lnSpcReduction="20000"/>
              </a:bodyPr>
              <a:lstStyle/>
              <a:p>
                <a:r>
                  <a:rPr lang="en-US" dirty="0" smtClean="0"/>
                  <a:t>Let:</a:t>
                </a:r>
              </a:p>
              <a:p>
                <a:pPr lvl="1">
                  <a:buFont typeface="Arial" pitchFamily="34" charset="0"/>
                  <a:buChar char="•"/>
                </a:pPr>
                <a14:m>
                  <m:oMath xmlns:m="http://schemas.openxmlformats.org/officeDocument/2006/math">
                    <m:r>
                      <a:rPr lang="en-US" b="1" i="1" dirty="0" smtClean="0">
                        <a:solidFill>
                          <a:schemeClr val="accent6">
                            <a:lumMod val="75000"/>
                          </a:schemeClr>
                        </a:solidFill>
                        <a:latin typeface="Cambria Math"/>
                      </a:rPr>
                      <m:t>𝒓</m:t>
                    </m:r>
                  </m:oMath>
                </a14:m>
                <a:r>
                  <a:rPr lang="en-US" b="1" dirty="0" smtClean="0">
                    <a:solidFill>
                      <a:schemeClr val="accent6">
                        <a:lumMod val="75000"/>
                      </a:schemeClr>
                    </a:solidFill>
                  </a:rPr>
                  <a:t> </a:t>
                </a:r>
                <a:r>
                  <a:rPr lang="en-US" dirty="0" smtClean="0"/>
                  <a:t>be the </a:t>
                </a:r>
                <a:r>
                  <a:rPr lang="en-US" b="1" dirty="0" smtClean="0">
                    <a:solidFill>
                      <a:schemeClr val="accent6">
                        <a:lumMod val="75000"/>
                      </a:schemeClr>
                    </a:solidFill>
                  </a:rPr>
                  <a:t>root </a:t>
                </a:r>
                <a:r>
                  <a:rPr lang="en-US" dirty="0" smtClean="0"/>
                  <a:t>node of the tree</a:t>
                </a:r>
              </a:p>
              <a:p>
                <a:pPr lvl="1">
                  <a:buFont typeface="Arial" pitchFamily="34" charset="0"/>
                  <a:buChar char="•"/>
                </a:pPr>
                <a14:m>
                  <m:oMath xmlns:m="http://schemas.openxmlformats.org/officeDocument/2006/math">
                    <m:r>
                      <a:rPr lang="en-US" b="1" i="1" dirty="0" smtClean="0">
                        <a:solidFill>
                          <a:schemeClr val="accent6">
                            <a:lumMod val="75000"/>
                          </a:schemeClr>
                        </a:solidFill>
                        <a:latin typeface="Cambria Math"/>
                      </a:rPr>
                      <m:t>𝒉</m:t>
                    </m:r>
                  </m:oMath>
                </a14:m>
                <a:r>
                  <a:rPr lang="en-US" b="1" dirty="0" smtClean="0">
                    <a:solidFill>
                      <a:schemeClr val="accent6">
                        <a:lumMod val="75000"/>
                      </a:schemeClr>
                    </a:solidFill>
                  </a:rPr>
                  <a:t> </a:t>
                </a:r>
                <a:r>
                  <a:rPr lang="en-US" dirty="0" smtClean="0"/>
                  <a:t>be the </a:t>
                </a:r>
                <a:r>
                  <a:rPr lang="en-US" b="1" dirty="0" smtClean="0">
                    <a:solidFill>
                      <a:schemeClr val="accent6">
                        <a:lumMod val="75000"/>
                      </a:schemeClr>
                    </a:solidFill>
                  </a:rPr>
                  <a:t>height </a:t>
                </a:r>
                <a:r>
                  <a:rPr lang="en-US" dirty="0" smtClean="0"/>
                  <a:t>of the tree</a:t>
                </a:r>
              </a:p>
              <a:p>
                <a:pPr lvl="2"/>
                <a:r>
                  <a:rPr lang="en-US" dirty="0" smtClean="0"/>
                  <a:t>Note that </a:t>
                </a:r>
                <a14:m>
                  <m:oMath xmlns:m="http://schemas.openxmlformats.org/officeDocument/2006/math">
                    <m:r>
                      <a:rPr lang="en-US" b="1" i="1" dirty="0" smtClean="0">
                        <a:solidFill>
                          <a:schemeClr val="accent6">
                            <a:lumMod val="75000"/>
                          </a:schemeClr>
                        </a:solidFill>
                        <a:latin typeface="Cambria Math"/>
                      </a:rPr>
                      <m:t>𝒉</m:t>
                    </m:r>
                    <m:r>
                      <a:rPr lang="en-US" b="1" i="1" dirty="0" smtClean="0">
                        <a:solidFill>
                          <a:schemeClr val="accent6">
                            <a:lumMod val="75000"/>
                          </a:schemeClr>
                        </a:solidFill>
                        <a:latin typeface="Cambria Math"/>
                      </a:rPr>
                      <m:t>≤</m:t>
                    </m:r>
                    <m:r>
                      <a:rPr lang="en-US" b="1" i="1" dirty="0" smtClean="0">
                        <a:solidFill>
                          <a:schemeClr val="accent6">
                            <a:lumMod val="75000"/>
                          </a:schemeClr>
                        </a:solidFill>
                        <a:latin typeface="Cambria Math"/>
                      </a:rPr>
                      <m:t>𝟐</m:t>
                    </m:r>
                    <m:r>
                      <m:rPr>
                        <m:nor/>
                      </m:rPr>
                      <a:rPr lang="en-US" b="1" i="0" dirty="0" smtClean="0">
                        <a:solidFill>
                          <a:schemeClr val="accent6">
                            <a:lumMod val="75000"/>
                          </a:schemeClr>
                        </a:solidFill>
                        <a:latin typeface="Cambria Math"/>
                      </a:rPr>
                      <m:t>bh</m:t>
                    </m:r>
                    <m:r>
                      <a:rPr lang="en-US" b="1" i="1" dirty="0" smtClean="0">
                        <a:solidFill>
                          <a:schemeClr val="accent6">
                            <a:lumMod val="75000"/>
                          </a:schemeClr>
                        </a:solidFill>
                        <a:latin typeface="Cambria Math"/>
                      </a:rPr>
                      <m:t>(</m:t>
                    </m:r>
                    <m:r>
                      <a:rPr lang="en-US" b="1" i="1" dirty="0" smtClean="0">
                        <a:solidFill>
                          <a:schemeClr val="accent6">
                            <a:lumMod val="75000"/>
                          </a:schemeClr>
                        </a:solidFill>
                        <a:latin typeface="Cambria Math"/>
                      </a:rPr>
                      <m:t>𝒓</m:t>
                    </m:r>
                    <m:r>
                      <a:rPr lang="en-US" b="1" i="1" dirty="0" smtClean="0">
                        <a:solidFill>
                          <a:schemeClr val="accent6">
                            <a:lumMod val="75000"/>
                          </a:schemeClr>
                        </a:solidFill>
                        <a:latin typeface="Cambria Math"/>
                      </a:rPr>
                      <m:t>)</m:t>
                    </m:r>
                  </m:oMath>
                </a14:m>
                <a:r>
                  <a:rPr lang="en-US" b="1" dirty="0" smtClean="0">
                    <a:solidFill>
                      <a:schemeClr val="accent6">
                        <a:lumMod val="75000"/>
                      </a:schemeClr>
                    </a:solidFill>
                  </a:rPr>
                  <a:t> </a:t>
                </a:r>
                <a:r>
                  <a:rPr lang="en-US" dirty="0" smtClean="0"/>
                  <a:t>because at least half the nodes on any path have to be black</a:t>
                </a:r>
              </a:p>
              <a:p>
                <a:endParaRPr lang="en-US" dirty="0" smtClean="0"/>
              </a:p>
              <a:p>
                <a:r>
                  <a:rPr lang="en-US" dirty="0" smtClean="0"/>
                  <a:t>We have that:</a:t>
                </a:r>
              </a:p>
              <a:p>
                <a:pPr lvl="1">
                  <a:buFont typeface="Arial" pitchFamily="34" charset="0"/>
                  <a:buChar char="•"/>
                </a:pPr>
                <a14:m>
                  <m:oMath xmlns:m="http://schemas.openxmlformats.org/officeDocument/2006/math">
                    <m:r>
                      <a:rPr lang="en-US" i="1" dirty="0" smtClean="0">
                        <a:latin typeface="Cambria Math"/>
                      </a:rPr>
                      <m:t>𝑛</m:t>
                    </m:r>
                    <m:r>
                      <a:rPr lang="en-US" i="1" dirty="0" smtClean="0">
                        <a:latin typeface="Cambria Math"/>
                      </a:rPr>
                      <m:t>≥</m:t>
                    </m:r>
                    <m:sSup>
                      <m:sSupPr>
                        <m:ctrlPr>
                          <a:rPr lang="en-US" i="1" dirty="0" smtClean="0">
                            <a:latin typeface="Cambria Math" panose="02040503050406030204" pitchFamily="18" charset="0"/>
                          </a:rPr>
                        </m:ctrlPr>
                      </m:sSupPr>
                      <m:e>
                        <m:r>
                          <a:rPr lang="en-US" i="1" dirty="0" smtClean="0">
                            <a:latin typeface="Cambria Math"/>
                          </a:rPr>
                          <m:t>2</m:t>
                        </m:r>
                      </m:e>
                      <m:sup>
                        <m:r>
                          <m:rPr>
                            <m:sty m:val="p"/>
                          </m:rPr>
                          <a:rPr lang="en-US" i="0" dirty="0" smtClean="0">
                            <a:latin typeface="Cambria Math"/>
                          </a:rPr>
                          <m:t>bh</m:t>
                        </m:r>
                        <m:d>
                          <m:dPr>
                            <m:ctrlPr>
                              <a:rPr lang="en-US" i="1" dirty="0" smtClean="0">
                                <a:latin typeface="Cambria Math" panose="02040503050406030204" pitchFamily="18" charset="0"/>
                              </a:rPr>
                            </m:ctrlPr>
                          </m:dPr>
                          <m:e>
                            <m:r>
                              <a:rPr lang="en-US" i="1" dirty="0" smtClean="0">
                                <a:latin typeface="Cambria Math"/>
                              </a:rPr>
                              <m:t>𝑟</m:t>
                            </m:r>
                          </m:e>
                        </m:d>
                      </m:sup>
                    </m:sSup>
                    <m:r>
                      <a:rPr lang="en-US" i="1" dirty="0" smtClean="0">
                        <a:latin typeface="Cambria Math"/>
                      </a:rPr>
                      <m:t>−1≥</m:t>
                    </m:r>
                    <m:sSup>
                      <m:sSupPr>
                        <m:ctrlPr>
                          <a:rPr lang="en-US" i="1" dirty="0" smtClean="0">
                            <a:latin typeface="Cambria Math" panose="02040503050406030204" pitchFamily="18" charset="0"/>
                          </a:rPr>
                        </m:ctrlPr>
                      </m:sSupPr>
                      <m:e>
                        <m:r>
                          <a:rPr lang="en-US" i="1" dirty="0" smtClean="0">
                            <a:latin typeface="Cambria Math"/>
                          </a:rPr>
                          <m:t>2</m:t>
                        </m:r>
                      </m:e>
                      <m:sup>
                        <m:r>
                          <a:rPr lang="en-US" i="1" dirty="0" smtClean="0">
                            <a:latin typeface="Cambria Math"/>
                          </a:rPr>
                          <m:t>h</m:t>
                        </m:r>
                        <m:r>
                          <a:rPr lang="en-US" i="1" dirty="0" smtClean="0">
                            <a:latin typeface="Cambria Math"/>
                          </a:rPr>
                          <m:t>/2</m:t>
                        </m:r>
                      </m:sup>
                    </m:sSup>
                    <m:r>
                      <a:rPr lang="en-US" i="1" dirty="0" smtClean="0">
                        <a:latin typeface="Cambria Math"/>
                      </a:rPr>
                      <m:t>−1</m:t>
                    </m:r>
                  </m:oMath>
                </a14:m>
                <a:endParaRPr lang="en-US" dirty="0" smtClean="0"/>
              </a:p>
              <a:p>
                <a:pPr lvl="1">
                  <a:buFont typeface="Arial" pitchFamily="34" charset="0"/>
                  <a:buChar char="•"/>
                </a:pPr>
                <a14:m>
                  <m:oMath xmlns:m="http://schemas.openxmlformats.org/officeDocument/2006/math">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1" dirty="0" smtClean="0">
                                <a:latin typeface="Cambria Math"/>
                              </a:rPr>
                              <m:t>log</m:t>
                            </m:r>
                          </m:e>
                          <m:sub>
                            <m:r>
                              <a:rPr lang="en-US" i="1" dirty="0" smtClean="0">
                                <a:latin typeface="Cambria Math"/>
                              </a:rPr>
                              <m:t>2</m:t>
                            </m:r>
                          </m:sub>
                        </m:sSub>
                      </m:fName>
                      <m:e>
                        <m:r>
                          <a:rPr lang="en-US" i="1" dirty="0" smtClean="0">
                            <a:latin typeface="Cambria Math"/>
                          </a:rPr>
                          <m:t>(</m:t>
                        </m:r>
                        <m:r>
                          <a:rPr lang="en-US" i="1" dirty="0" smtClean="0">
                            <a:latin typeface="Cambria Math"/>
                          </a:rPr>
                          <m:t>𝑛</m:t>
                        </m:r>
                        <m:r>
                          <a:rPr lang="en-US" i="1" dirty="0" smtClean="0">
                            <a:latin typeface="Cambria Math"/>
                          </a:rPr>
                          <m:t>+1) ≥</m:t>
                        </m:r>
                      </m:e>
                    </m:func>
                    <m:f>
                      <m:fPr>
                        <m:ctrlPr>
                          <a:rPr lang="en-US" i="1" dirty="0" smtClean="0">
                            <a:latin typeface="Cambria Math" panose="02040503050406030204" pitchFamily="18" charset="0"/>
                          </a:rPr>
                        </m:ctrlPr>
                      </m:fPr>
                      <m:num>
                        <m:r>
                          <a:rPr lang="en-US" i="1" dirty="0" smtClean="0">
                            <a:latin typeface="Cambria Math"/>
                          </a:rPr>
                          <m:t>h</m:t>
                        </m:r>
                      </m:num>
                      <m:den>
                        <m:r>
                          <a:rPr lang="en-US" i="1" dirty="0" smtClean="0">
                            <a:latin typeface="Cambria Math"/>
                          </a:rPr>
                          <m:t>2</m:t>
                        </m:r>
                      </m:den>
                    </m:f>
                  </m:oMath>
                </a14:m>
                <a:endParaRPr lang="en-US" i="1" dirty="0">
                  <a:latin typeface="Cambria Math"/>
                </a:endParaRPr>
              </a:p>
              <a:p>
                <a:endParaRPr lang="en-US" dirty="0" smtClean="0"/>
              </a:p>
              <a:p>
                <a:r>
                  <a:rPr lang="en-US" dirty="0" smtClean="0"/>
                  <a:t>And thus:</a:t>
                </a:r>
              </a:p>
              <a:p>
                <a:pPr marL="457200" lvl="1" indent="0">
                  <a:buNone/>
                </a:pPr>
                <a14:m>
                  <m:oMathPara xmlns:m="http://schemas.openxmlformats.org/officeDocument/2006/math">
                    <m:oMathParaPr>
                      <m:jc m:val="left"/>
                    </m:oMathParaPr>
                    <m:oMath xmlns:m="http://schemas.openxmlformats.org/officeDocument/2006/math">
                      <m:r>
                        <a:rPr lang="en-US" b="1" i="1" dirty="0" smtClean="0">
                          <a:solidFill>
                            <a:schemeClr val="accent6">
                              <a:lumMod val="75000"/>
                            </a:schemeClr>
                          </a:solidFill>
                          <a:latin typeface="Cambria Math"/>
                        </a:rPr>
                        <m:t>𝒉</m:t>
                      </m:r>
                      <m:r>
                        <a:rPr lang="en-US" b="1" i="1" dirty="0" smtClean="0">
                          <a:solidFill>
                            <a:schemeClr val="accent6">
                              <a:lumMod val="75000"/>
                            </a:schemeClr>
                          </a:solidFill>
                          <a:latin typeface="Cambria Math"/>
                        </a:rPr>
                        <m:t>≤</m:t>
                      </m:r>
                      <m:r>
                        <a:rPr lang="en-US" b="1" i="1" dirty="0" smtClean="0">
                          <a:solidFill>
                            <a:schemeClr val="accent6">
                              <a:lumMod val="75000"/>
                            </a:schemeClr>
                          </a:solidFill>
                          <a:latin typeface="Cambria Math"/>
                        </a:rPr>
                        <m:t>𝟐</m:t>
                      </m:r>
                      <m:func>
                        <m:funcPr>
                          <m:ctrlPr>
                            <a:rPr lang="en-US" b="1" i="1" dirty="0" smtClean="0">
                              <a:solidFill>
                                <a:schemeClr val="accent6">
                                  <a:lumMod val="75000"/>
                                </a:schemeClr>
                              </a:solidFill>
                              <a:latin typeface="Cambria Math" panose="02040503050406030204" pitchFamily="18" charset="0"/>
                            </a:rPr>
                          </m:ctrlPr>
                        </m:funcPr>
                        <m:fName>
                          <m:sSub>
                            <m:sSubPr>
                              <m:ctrlPr>
                                <a:rPr lang="en-US" b="1" i="1" dirty="0" smtClean="0">
                                  <a:solidFill>
                                    <a:schemeClr val="accent6">
                                      <a:lumMod val="75000"/>
                                    </a:schemeClr>
                                  </a:solidFill>
                                  <a:latin typeface="Cambria Math" panose="02040503050406030204" pitchFamily="18" charset="0"/>
                                </a:rPr>
                              </m:ctrlPr>
                            </m:sSubPr>
                            <m:e>
                              <m:r>
                                <a:rPr lang="en-US" b="1" i="1" dirty="0" smtClean="0">
                                  <a:solidFill>
                                    <a:schemeClr val="accent6">
                                      <a:lumMod val="75000"/>
                                    </a:schemeClr>
                                  </a:solidFill>
                                  <a:latin typeface="Cambria Math"/>
                                </a:rPr>
                                <m:t>𝒍𝒐𝒈</m:t>
                              </m:r>
                            </m:e>
                            <m:sub>
                              <m:r>
                                <a:rPr lang="en-US" b="1" i="1" dirty="0" smtClean="0">
                                  <a:solidFill>
                                    <a:schemeClr val="accent6">
                                      <a:lumMod val="75000"/>
                                    </a:schemeClr>
                                  </a:solidFill>
                                  <a:latin typeface="Cambria Math"/>
                                </a:rPr>
                                <m:t>𝟐</m:t>
                              </m:r>
                            </m:sub>
                          </m:sSub>
                        </m:fName>
                        <m:e>
                          <m:d>
                            <m:dPr>
                              <m:ctrlPr>
                                <a:rPr lang="en-US" b="1" i="1" dirty="0" smtClean="0">
                                  <a:solidFill>
                                    <a:schemeClr val="accent6">
                                      <a:lumMod val="75000"/>
                                    </a:schemeClr>
                                  </a:solidFill>
                                  <a:latin typeface="Cambria Math" panose="02040503050406030204" pitchFamily="18" charset="0"/>
                                </a:rPr>
                              </m:ctrlPr>
                            </m:dPr>
                            <m:e>
                              <m:r>
                                <a:rPr lang="en-US" b="1" i="1" dirty="0" smtClean="0">
                                  <a:solidFill>
                                    <a:schemeClr val="accent6">
                                      <a:lumMod val="75000"/>
                                    </a:schemeClr>
                                  </a:solidFill>
                                  <a:latin typeface="Cambria Math"/>
                                </a:rPr>
                                <m:t>𝒏</m:t>
                              </m:r>
                              <m:r>
                                <a:rPr lang="en-US" b="1" i="1" dirty="0" smtClean="0">
                                  <a:solidFill>
                                    <a:schemeClr val="accent6">
                                      <a:lumMod val="75000"/>
                                    </a:schemeClr>
                                  </a:solidFill>
                                  <a:latin typeface="Cambria Math"/>
                                </a:rPr>
                                <m:t>+</m:t>
                              </m:r>
                              <m:r>
                                <a:rPr lang="en-US" b="1" i="1" dirty="0" smtClean="0">
                                  <a:solidFill>
                                    <a:schemeClr val="accent6">
                                      <a:lumMod val="75000"/>
                                    </a:schemeClr>
                                  </a:solidFill>
                                  <a:latin typeface="Cambria Math"/>
                                </a:rPr>
                                <m:t>𝟏</m:t>
                              </m:r>
                            </m:e>
                          </m:d>
                          <m:r>
                            <a:rPr lang="en-US" b="1" i="1" dirty="0" smtClean="0">
                              <a:solidFill>
                                <a:schemeClr val="accent6">
                                  <a:lumMod val="75000"/>
                                </a:schemeClr>
                              </a:solidFill>
                              <a:latin typeface="Cambria Math"/>
                            </a:rPr>
                            <m:t>=</m:t>
                          </m:r>
                          <m:r>
                            <a:rPr lang="en-US" b="1" i="1" dirty="0" smtClean="0">
                              <a:solidFill>
                                <a:schemeClr val="accent6">
                                  <a:lumMod val="75000"/>
                                </a:schemeClr>
                              </a:solidFill>
                              <a:latin typeface="Cambria Math"/>
                            </a:rPr>
                            <m:t>𝑶</m:t>
                          </m:r>
                          <m:r>
                            <a:rPr lang="en-US" b="1" i="1" dirty="0" smtClean="0">
                              <a:solidFill>
                                <a:schemeClr val="accent6">
                                  <a:lumMod val="75000"/>
                                </a:schemeClr>
                              </a:solidFill>
                              <a:latin typeface="Cambria Math"/>
                            </a:rPr>
                            <m:t>(</m:t>
                          </m:r>
                          <m:func>
                            <m:funcPr>
                              <m:ctrlPr>
                                <a:rPr lang="en-US" b="1" i="1" dirty="0" smtClean="0">
                                  <a:solidFill>
                                    <a:schemeClr val="accent6">
                                      <a:lumMod val="75000"/>
                                    </a:schemeClr>
                                  </a:solidFill>
                                  <a:latin typeface="Cambria Math" panose="02040503050406030204" pitchFamily="18" charset="0"/>
                                </a:rPr>
                              </m:ctrlPr>
                            </m:funcPr>
                            <m:fName>
                              <m:r>
                                <a:rPr lang="en-US" b="1" i="1" dirty="0" smtClean="0">
                                  <a:solidFill>
                                    <a:schemeClr val="accent6">
                                      <a:lumMod val="75000"/>
                                    </a:schemeClr>
                                  </a:solidFill>
                                  <a:latin typeface="Cambria Math"/>
                                </a:rPr>
                                <m:t>𝒍𝒐𝒈</m:t>
                              </m:r>
                            </m:fName>
                            <m:e>
                              <m:r>
                                <a:rPr lang="en-US" b="1" i="1" dirty="0" smtClean="0">
                                  <a:solidFill>
                                    <a:schemeClr val="accent6">
                                      <a:lumMod val="75000"/>
                                    </a:schemeClr>
                                  </a:solidFill>
                                  <a:latin typeface="Cambria Math"/>
                                </a:rPr>
                                <m:t>𝒏</m:t>
                              </m:r>
                              <m:r>
                                <a:rPr lang="en-US" b="1" i="1" dirty="0" smtClean="0">
                                  <a:solidFill>
                                    <a:schemeClr val="accent6">
                                      <a:lumMod val="75000"/>
                                    </a:schemeClr>
                                  </a:solidFill>
                                  <a:latin typeface="Cambria Math"/>
                                </a:rPr>
                                <m:t>)</m:t>
                              </m:r>
                            </m:e>
                          </m:func>
                        </m:e>
                      </m:func>
                    </m:oMath>
                  </m:oMathPara>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832264"/>
                <a:ext cx="4038600" cy="4641273"/>
              </a:xfrm>
              <a:blipFill rotWithShape="0">
                <a:blip r:embed="rId2"/>
                <a:stretch>
                  <a:fillRect l="-1961" t="-2497" r="-1056"/>
                </a:stretch>
              </a:blipFill>
            </p:spPr>
            <p:txBody>
              <a:bodyPr/>
              <a:lstStyle/>
              <a:p>
                <a:r>
                  <a:rPr lang="en-US">
                    <a:noFill/>
                  </a:rPr>
                  <a:t> </a:t>
                </a:r>
              </a:p>
            </p:txBody>
          </p:sp>
        </mc:Fallback>
      </mc:AlternateContent>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85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the invariants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20000"/>
              </a:bodyPr>
              <a:lstStyle/>
              <a:p>
                <a:r>
                  <a:rPr lang="en-US" dirty="0" smtClean="0"/>
                  <a:t>So the invariants ensure that</a:t>
                </a:r>
              </a:p>
              <a:p>
                <a:pPr lvl="1"/>
                <a:r>
                  <a:rPr lang="en-US" dirty="0" smtClean="0"/>
                  <a:t>The </a:t>
                </a:r>
                <a:r>
                  <a:rPr lang="en-US" b="1" dirty="0" smtClean="0">
                    <a:solidFill>
                      <a:schemeClr val="accent6">
                        <a:lumMod val="75000"/>
                      </a:schemeClr>
                    </a:solidFill>
                  </a:rPr>
                  <a:t>height</a:t>
                </a:r>
                <a:r>
                  <a:rPr lang="en-US" dirty="0" smtClean="0">
                    <a:solidFill>
                      <a:schemeClr val="accent6">
                        <a:lumMod val="75000"/>
                      </a:schemeClr>
                    </a:solidFill>
                  </a:rPr>
                  <a:t> </a:t>
                </a:r>
                <a:r>
                  <a:rPr lang="en-US" dirty="0" smtClean="0"/>
                  <a:t>of the tree will be </a:t>
                </a:r>
                <a14:m>
                  <m:oMath xmlns:m="http://schemas.openxmlformats.org/officeDocument/2006/math">
                    <m:r>
                      <a:rPr lang="en-US" b="1" i="1" dirty="0" smtClean="0">
                        <a:solidFill>
                          <a:schemeClr val="accent6">
                            <a:lumMod val="75000"/>
                          </a:schemeClr>
                        </a:solidFill>
                        <a:latin typeface="Cambria Math"/>
                      </a:rPr>
                      <m:t>𝑶</m:t>
                    </m:r>
                    <m:r>
                      <a:rPr lang="en-US" b="1" i="1" dirty="0" smtClean="0">
                        <a:solidFill>
                          <a:schemeClr val="accent6">
                            <a:lumMod val="75000"/>
                          </a:schemeClr>
                        </a:solidFill>
                        <a:latin typeface="Cambria Math"/>
                      </a:rPr>
                      <m:t>(</m:t>
                    </m:r>
                    <m:func>
                      <m:funcPr>
                        <m:ctrlPr>
                          <a:rPr lang="en-US" b="1" i="1" dirty="0" smtClean="0">
                            <a:solidFill>
                              <a:schemeClr val="accent6">
                                <a:lumMod val="75000"/>
                              </a:schemeClr>
                            </a:solidFill>
                            <a:latin typeface="Cambria Math" panose="02040503050406030204" pitchFamily="18" charset="0"/>
                          </a:rPr>
                        </m:ctrlPr>
                      </m:funcPr>
                      <m:fName>
                        <m:r>
                          <a:rPr lang="en-US" b="1" i="1" dirty="0" smtClean="0">
                            <a:solidFill>
                              <a:schemeClr val="accent6">
                                <a:lumMod val="75000"/>
                              </a:schemeClr>
                            </a:solidFill>
                            <a:latin typeface="Cambria Math"/>
                          </a:rPr>
                          <m:t>𝒍𝒐𝒈</m:t>
                        </m:r>
                      </m:fName>
                      <m:e>
                        <m:r>
                          <a:rPr lang="en-US" b="1" i="1" dirty="0" smtClean="0">
                            <a:solidFill>
                              <a:schemeClr val="accent6">
                                <a:lumMod val="75000"/>
                              </a:schemeClr>
                            </a:solidFill>
                            <a:latin typeface="Cambria Math"/>
                          </a:rPr>
                          <m:t>𝒏</m:t>
                        </m:r>
                        <m:r>
                          <a:rPr lang="en-US" b="1" i="1" dirty="0" smtClean="0">
                            <a:solidFill>
                              <a:schemeClr val="accent6">
                                <a:lumMod val="75000"/>
                              </a:schemeClr>
                            </a:solidFill>
                            <a:latin typeface="Cambria Math"/>
                          </a:rPr>
                          <m:t>)</m:t>
                        </m:r>
                      </m:e>
                    </m:func>
                  </m:oMath>
                </a14:m>
                <a:endParaRPr lang="en-US" b="1" i="1" dirty="0">
                  <a:solidFill>
                    <a:schemeClr val="accent6">
                      <a:lumMod val="50000"/>
                    </a:schemeClr>
                  </a:solidFill>
                  <a:latin typeface="Cambria Math"/>
                </a:endParaRPr>
              </a:p>
              <a:p>
                <a:pPr lvl="1"/>
                <a:r>
                  <a:rPr lang="en-US" dirty="0" smtClean="0"/>
                  <a:t>And so </a:t>
                </a:r>
                <a:r>
                  <a:rPr lang="en-US" b="1" dirty="0" smtClean="0">
                    <a:solidFill>
                      <a:schemeClr val="accent6">
                        <a:lumMod val="75000"/>
                      </a:schemeClr>
                    </a:solidFill>
                  </a:rPr>
                  <a:t>searching </a:t>
                </a:r>
                <a:r>
                  <a:rPr lang="en-US" dirty="0" smtClean="0"/>
                  <a:t>will be </a:t>
                </a:r>
                <a14:m>
                  <m:oMath xmlns:m="http://schemas.openxmlformats.org/officeDocument/2006/math">
                    <m:r>
                      <a:rPr lang="en-US" b="1" i="1" dirty="0" smtClean="0">
                        <a:solidFill>
                          <a:schemeClr val="accent6">
                            <a:lumMod val="75000"/>
                          </a:schemeClr>
                        </a:solidFill>
                        <a:latin typeface="Cambria Math"/>
                      </a:rPr>
                      <m:t>𝑶</m:t>
                    </m:r>
                    <m:d>
                      <m:dPr>
                        <m:ctrlPr>
                          <a:rPr lang="en-US" b="1" i="1" dirty="0" smtClean="0">
                            <a:solidFill>
                              <a:schemeClr val="accent6">
                                <a:lumMod val="75000"/>
                              </a:schemeClr>
                            </a:solidFill>
                            <a:latin typeface="Cambria Math" panose="02040503050406030204" pitchFamily="18" charset="0"/>
                          </a:rPr>
                        </m:ctrlPr>
                      </m:dPr>
                      <m:e>
                        <m:func>
                          <m:funcPr>
                            <m:ctrlPr>
                              <a:rPr lang="en-US" b="1" i="1" dirty="0" smtClean="0">
                                <a:solidFill>
                                  <a:schemeClr val="accent6">
                                    <a:lumMod val="75000"/>
                                  </a:schemeClr>
                                </a:solidFill>
                                <a:latin typeface="Cambria Math" panose="02040503050406030204" pitchFamily="18" charset="0"/>
                              </a:rPr>
                            </m:ctrlPr>
                          </m:funcPr>
                          <m:fName>
                            <m:r>
                              <a:rPr lang="en-US" b="1" i="1" dirty="0" smtClean="0">
                                <a:solidFill>
                                  <a:schemeClr val="accent6">
                                    <a:lumMod val="75000"/>
                                  </a:schemeClr>
                                </a:solidFill>
                                <a:latin typeface="Cambria Math"/>
                              </a:rPr>
                              <m:t>𝒍𝒐𝒈</m:t>
                            </m:r>
                          </m:fName>
                          <m:e>
                            <m:r>
                              <a:rPr lang="en-US" b="1" i="1" dirty="0" smtClean="0">
                                <a:solidFill>
                                  <a:schemeClr val="accent6">
                                    <a:lumMod val="75000"/>
                                  </a:schemeClr>
                                </a:solidFill>
                                <a:latin typeface="Cambria Math"/>
                              </a:rPr>
                              <m:t>𝒏</m:t>
                            </m:r>
                          </m:e>
                        </m:func>
                      </m:e>
                    </m:d>
                  </m:oMath>
                </a14:m>
                <a:endParaRPr lang="en-US" b="1" i="1" dirty="0">
                  <a:latin typeface="Cambria Math"/>
                </a:endParaRPr>
              </a:p>
              <a:p>
                <a:endParaRPr lang="en-US" dirty="0" smtClean="0"/>
              </a:p>
              <a:p>
                <a:r>
                  <a:rPr lang="en-US" dirty="0" smtClean="0"/>
                  <a:t>And so all we have to do is </a:t>
                </a:r>
                <a:r>
                  <a:rPr lang="en-US" b="1" dirty="0" smtClean="0">
                    <a:solidFill>
                      <a:schemeClr val="accent6">
                        <a:lumMod val="75000"/>
                      </a:schemeClr>
                    </a:solidFill>
                  </a:rPr>
                  <a:t>ensure</a:t>
                </a:r>
                <a:r>
                  <a:rPr lang="en-US" b="1" dirty="0" smtClean="0">
                    <a:solidFill>
                      <a:schemeClr val="accent6">
                        <a:lumMod val="50000"/>
                      </a:schemeClr>
                    </a:solidFill>
                  </a:rPr>
                  <a:t> </a:t>
                </a:r>
                <a:r>
                  <a:rPr lang="en-US" dirty="0" smtClean="0"/>
                  <a:t>that </a:t>
                </a:r>
                <a:r>
                  <a:rPr lang="en-US" b="1" dirty="0" smtClean="0">
                    <a:solidFill>
                      <a:schemeClr val="accent6">
                        <a:lumMod val="75000"/>
                      </a:schemeClr>
                    </a:solidFill>
                  </a:rPr>
                  <a:t>insertion and deletion maintain the invariants</a:t>
                </a:r>
              </a:p>
              <a:p>
                <a:endParaRPr lang="en-US" dirty="0"/>
              </a:p>
              <a:p>
                <a:r>
                  <a:rPr lang="en-US" dirty="0" smtClean="0"/>
                  <a:t>Oh joy</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2262" t="-2830" b="-2426"/>
                </a:stretch>
              </a:blipFill>
            </p:spPr>
            <p:txBody>
              <a:bodyPr/>
              <a:lstStyle/>
              <a:p>
                <a:r>
                  <a:rPr lang="en-US">
                    <a:noFill/>
                  </a:rPr>
                  <a:t> </a:t>
                </a:r>
              </a:p>
            </p:txBody>
          </p:sp>
        </mc:Fallback>
      </mc:AlternateContent>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367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the invariants</a:t>
            </a:r>
            <a:endParaRPr lang="en-US" dirty="0"/>
          </a:p>
        </p:txBody>
      </p:sp>
      <p:sp>
        <p:nvSpPr>
          <p:cNvPr id="3" name="Content Placeholder 2"/>
          <p:cNvSpPr>
            <a:spLocks noGrp="1"/>
          </p:cNvSpPr>
          <p:nvPr>
            <p:ph sz="half" idx="1"/>
          </p:nvPr>
        </p:nvSpPr>
        <p:spPr/>
        <p:txBody>
          <a:bodyPr>
            <a:normAutofit/>
          </a:bodyPr>
          <a:lstStyle/>
          <a:p>
            <a:r>
              <a:rPr lang="en-US" dirty="0" smtClean="0"/>
              <a:t>Basic idea:</a:t>
            </a:r>
          </a:p>
          <a:p>
            <a:pPr lvl="1"/>
            <a:r>
              <a:rPr lang="en-US" dirty="0" smtClean="0"/>
              <a:t>Perform the </a:t>
            </a:r>
            <a:r>
              <a:rPr lang="en-US" b="1" dirty="0" smtClean="0">
                <a:solidFill>
                  <a:schemeClr val="accent6">
                    <a:lumMod val="75000"/>
                  </a:schemeClr>
                </a:solidFill>
              </a:rPr>
              <a:t>normal insertion/deletion</a:t>
            </a:r>
            <a:r>
              <a:rPr lang="en-US" dirty="0" smtClean="0">
                <a:solidFill>
                  <a:schemeClr val="accent6">
                    <a:lumMod val="75000"/>
                  </a:schemeClr>
                </a:solidFill>
              </a:rPr>
              <a:t> </a:t>
            </a:r>
            <a:r>
              <a:rPr lang="en-US" dirty="0" smtClean="0"/>
              <a:t>algorithm for unbalanced trees</a:t>
            </a:r>
          </a:p>
          <a:p>
            <a:pPr lvl="1"/>
            <a:r>
              <a:rPr lang="en-US" dirty="0" smtClean="0"/>
              <a:t>Fix up the tree to </a:t>
            </a:r>
            <a:r>
              <a:rPr lang="en-US" b="1" dirty="0" smtClean="0">
                <a:solidFill>
                  <a:schemeClr val="accent6">
                    <a:lumMod val="75000"/>
                  </a:schemeClr>
                </a:solidFill>
              </a:rPr>
              <a:t>rebalance </a:t>
            </a:r>
            <a:r>
              <a:rPr lang="en-US" dirty="0" smtClean="0"/>
              <a:t>it</a:t>
            </a:r>
            <a:endParaRPr lang="en-US" dirty="0"/>
          </a:p>
        </p:txBody>
      </p:sp>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21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Enforcing the invariants:</a:t>
            </a:r>
            <a:r>
              <a:rPr lang="en-US" baseline="0" dirty="0" smtClean="0"/>
              <a:t> insertion</a:t>
            </a:r>
            <a:endParaRPr lang="en-US" dirty="0"/>
          </a:p>
        </p:txBody>
      </p:sp>
      <p:sp>
        <p:nvSpPr>
          <p:cNvPr id="3" name="Content Placeholder 2"/>
          <p:cNvSpPr>
            <a:spLocks noGrp="1"/>
          </p:cNvSpPr>
          <p:nvPr>
            <p:ph sz="half" idx="1"/>
          </p:nvPr>
        </p:nvSpPr>
        <p:spPr>
          <a:xfrm>
            <a:off x="457200" y="1600200"/>
            <a:ext cx="4038600" cy="5029200"/>
          </a:xfrm>
        </p:spPr>
        <p:txBody>
          <a:bodyPr>
            <a:normAutofit fontScale="92500" lnSpcReduction="10000"/>
          </a:bodyPr>
          <a:lstStyle/>
          <a:p>
            <a:r>
              <a:rPr lang="en-US" dirty="0" smtClean="0"/>
              <a:t>Insert node as normal</a:t>
            </a:r>
          </a:p>
          <a:p>
            <a:r>
              <a:rPr lang="en-US" dirty="0" smtClean="0"/>
              <a:t>Always color node </a:t>
            </a:r>
            <a:r>
              <a:rPr lang="en-US" b="1" dirty="0" smtClean="0">
                <a:solidFill>
                  <a:srgbClr val="FF0000"/>
                </a:solidFill>
              </a:rPr>
              <a:t>red</a:t>
            </a:r>
          </a:p>
          <a:p>
            <a:r>
              <a:rPr lang="en-US" b="1" dirty="0" smtClean="0">
                <a:solidFill>
                  <a:schemeClr val="accent6">
                    <a:lumMod val="75000"/>
                  </a:schemeClr>
                </a:solidFill>
              </a:rPr>
              <a:t>Crawl up </a:t>
            </a:r>
            <a:r>
              <a:rPr lang="en-US" dirty="0" smtClean="0"/>
              <a:t>the tree </a:t>
            </a:r>
            <a:r>
              <a:rPr lang="en-US" b="1" dirty="0" smtClean="0">
                <a:solidFill>
                  <a:schemeClr val="accent6">
                    <a:lumMod val="75000"/>
                  </a:schemeClr>
                </a:solidFill>
              </a:rPr>
              <a:t>fixing violations </a:t>
            </a:r>
            <a:r>
              <a:rPr lang="en-US" dirty="0" smtClean="0"/>
              <a:t>of invariants</a:t>
            </a:r>
          </a:p>
          <a:p>
            <a:pPr marL="914400" lvl="1" indent="-514350"/>
            <a:r>
              <a:rPr lang="en-US" dirty="0" smtClean="0"/>
              <a:t>The </a:t>
            </a:r>
            <a:r>
              <a:rPr lang="en-US" dirty="0"/>
              <a:t>root node is always </a:t>
            </a:r>
            <a:r>
              <a:rPr lang="en-US" b="1" dirty="0"/>
              <a:t>black</a:t>
            </a:r>
          </a:p>
          <a:p>
            <a:pPr marL="914400" lvl="1" indent="-514350"/>
            <a:r>
              <a:rPr lang="en-US" dirty="0" smtClean="0"/>
              <a:t>Both </a:t>
            </a:r>
            <a:r>
              <a:rPr lang="en-US" dirty="0"/>
              <a:t>children of any </a:t>
            </a:r>
            <a:r>
              <a:rPr lang="en-US" b="1" dirty="0">
                <a:solidFill>
                  <a:srgbClr val="FF0000"/>
                </a:solidFill>
              </a:rPr>
              <a:t>red </a:t>
            </a:r>
            <a:r>
              <a:rPr lang="en-US" dirty="0"/>
              <a:t>node are </a:t>
            </a:r>
            <a:r>
              <a:rPr lang="en-US" b="1" dirty="0"/>
              <a:t>black</a:t>
            </a:r>
          </a:p>
          <a:p>
            <a:pPr marL="914400" lvl="1" indent="-514350"/>
            <a:r>
              <a:rPr lang="en-US" dirty="0"/>
              <a:t>Any simple path from a node to one of its descendants has the same number of </a:t>
            </a:r>
            <a:r>
              <a:rPr lang="en-US" b="1" dirty="0"/>
              <a:t>black</a:t>
            </a:r>
            <a:r>
              <a:rPr lang="en-US" dirty="0"/>
              <a:t> </a:t>
            </a:r>
            <a:r>
              <a:rPr lang="en-US" dirty="0" smtClean="0"/>
              <a:t>nodes</a:t>
            </a:r>
          </a:p>
          <a:p>
            <a:endParaRPr lang="en-US" dirty="0"/>
          </a:p>
        </p:txBody>
      </p:sp>
      <p:sp>
        <p:nvSpPr>
          <p:cNvPr id="5" name="Oval 4"/>
          <p:cNvSpPr/>
          <p:nvPr/>
        </p:nvSpPr>
        <p:spPr>
          <a:xfrm>
            <a:off x="6553200" y="2133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867400" y="306482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239000" y="30480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6705600" y="4043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7772400" y="4038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ectangle 9"/>
          <p:cNvSpPr/>
          <p:nvPr/>
        </p:nvSpPr>
        <p:spPr>
          <a:xfrm>
            <a:off x="57150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7338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866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53400" y="4724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5" idx="3"/>
            <a:endCxn id="6" idx="7"/>
          </p:cNvCxnSpPr>
          <p:nvPr/>
        </p:nvCxnSpPr>
        <p:spPr>
          <a:xfrm flipH="1">
            <a:off x="6322685" y="2588885"/>
            <a:ext cx="308630" cy="5540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008485" y="2588885"/>
            <a:ext cx="3086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0" idx="0"/>
          </p:cNvCxnSpPr>
          <p:nvPr/>
        </p:nvCxnSpPr>
        <p:spPr>
          <a:xfrm flipH="1">
            <a:off x="5867400"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5"/>
            <a:endCxn id="11" idx="0"/>
          </p:cNvCxnSpPr>
          <p:nvPr/>
        </p:nvCxnSpPr>
        <p:spPr>
          <a:xfrm>
            <a:off x="6322685" y="3520108"/>
            <a:ext cx="78115" cy="2136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0"/>
          </p:cNvCxnSpPr>
          <p:nvPr/>
        </p:nvCxnSpPr>
        <p:spPr>
          <a:xfrm flipH="1">
            <a:off x="6972300" y="3503285"/>
            <a:ext cx="344815" cy="540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694285" y="35032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3"/>
            <a:endCxn id="12" idx="0"/>
          </p:cNvCxnSpPr>
          <p:nvPr/>
        </p:nvCxnSpPr>
        <p:spPr>
          <a:xfrm flipH="1">
            <a:off x="6705600"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3" idx="0"/>
          </p:cNvCxnSpPr>
          <p:nvPr/>
        </p:nvCxnSpPr>
        <p:spPr>
          <a:xfrm>
            <a:off x="7160885" y="4498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772400"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8227685" y="4493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994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algorithm</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Insert new node and color it red</a:t>
            </a:r>
          </a:p>
          <a:p>
            <a:r>
              <a:rPr lang="en-US" dirty="0" smtClean="0"/>
              <a:t>While node != root</a:t>
            </a:r>
            <a:br>
              <a:rPr lang="en-US" dirty="0" smtClean="0"/>
            </a:br>
            <a:r>
              <a:rPr lang="en-US" dirty="0" smtClean="0"/>
              <a:t>            and both node and parent are </a:t>
            </a:r>
            <a:r>
              <a:rPr lang="en-US" b="1" dirty="0" smtClean="0">
                <a:solidFill>
                  <a:srgbClr val="FF0000"/>
                </a:solidFill>
              </a:rPr>
              <a:t>red</a:t>
            </a:r>
          </a:p>
          <a:p>
            <a:pPr lvl="1"/>
            <a:r>
              <a:rPr lang="en-US" dirty="0" smtClean="0"/>
              <a:t>If </a:t>
            </a:r>
            <a:r>
              <a:rPr lang="en-US" b="1" dirty="0" smtClean="0">
                <a:solidFill>
                  <a:schemeClr val="accent6">
                    <a:lumMod val="75000"/>
                  </a:schemeClr>
                </a:solidFill>
              </a:rPr>
              <a:t>uncle</a:t>
            </a:r>
            <a:r>
              <a:rPr lang="en-US" dirty="0" smtClean="0">
                <a:solidFill>
                  <a:schemeClr val="accent6">
                    <a:lumMod val="75000"/>
                  </a:schemeClr>
                </a:solidFill>
              </a:rPr>
              <a:t> </a:t>
            </a:r>
            <a:r>
              <a:rPr lang="en-US" dirty="0" smtClean="0"/>
              <a:t>(parent’s sibling) is also </a:t>
            </a:r>
            <a:r>
              <a:rPr lang="en-US" b="1" dirty="0" smtClean="0">
                <a:solidFill>
                  <a:srgbClr val="FF0000"/>
                </a:solidFill>
              </a:rPr>
              <a:t>red</a:t>
            </a:r>
          </a:p>
          <a:p>
            <a:pPr lvl="2"/>
            <a:r>
              <a:rPr lang="en-US" b="1" dirty="0" smtClean="0">
                <a:solidFill>
                  <a:schemeClr val="accent6">
                    <a:lumMod val="75000"/>
                  </a:schemeClr>
                </a:solidFill>
              </a:rPr>
              <a:t>Flip colors</a:t>
            </a:r>
            <a:r>
              <a:rPr lang="en-US" dirty="0" smtClean="0"/>
              <a:t> of parent, uncle, and grandparent</a:t>
            </a:r>
          </a:p>
          <a:p>
            <a:pPr lvl="2"/>
            <a:r>
              <a:rPr lang="en-US" b="1" dirty="0" smtClean="0">
                <a:solidFill>
                  <a:schemeClr val="accent6">
                    <a:lumMod val="75000"/>
                  </a:schemeClr>
                </a:solidFill>
              </a:rPr>
              <a:t>Node = grandparent </a:t>
            </a:r>
            <a:r>
              <a:rPr lang="en-US" dirty="0" smtClean="0"/>
              <a:t>(move </a:t>
            </a:r>
            <a:r>
              <a:rPr lang="en-US" b="1" dirty="0" smtClean="0">
                <a:solidFill>
                  <a:schemeClr val="accent6">
                    <a:lumMod val="75000"/>
                  </a:schemeClr>
                </a:solidFill>
              </a:rPr>
              <a:t>up two levels</a:t>
            </a:r>
            <a:r>
              <a:rPr lang="en-US" dirty="0" smtClean="0"/>
              <a:t>)</a:t>
            </a:r>
          </a:p>
          <a:p>
            <a:pPr lvl="1"/>
            <a:r>
              <a:rPr lang="en-US" dirty="0" smtClean="0"/>
              <a:t>Else (uncle is black)</a:t>
            </a:r>
          </a:p>
          <a:p>
            <a:pPr lvl="2"/>
            <a:r>
              <a:rPr lang="en-US" dirty="0" smtClean="0"/>
              <a:t>If node is a </a:t>
            </a:r>
            <a:r>
              <a:rPr lang="en-US" b="1" dirty="0" smtClean="0">
                <a:solidFill>
                  <a:schemeClr val="accent6">
                    <a:lumMod val="75000"/>
                  </a:schemeClr>
                </a:solidFill>
              </a:rPr>
              <a:t>left child</a:t>
            </a:r>
            <a:r>
              <a:rPr lang="en-US" dirty="0" smtClean="0"/>
              <a:t> of its parent</a:t>
            </a:r>
          </a:p>
          <a:p>
            <a:pPr lvl="3"/>
            <a:r>
              <a:rPr lang="en-US" dirty="0" smtClean="0"/>
              <a:t>Node = parent (move </a:t>
            </a:r>
            <a:r>
              <a:rPr lang="en-US" b="1" dirty="0" smtClean="0">
                <a:solidFill>
                  <a:schemeClr val="accent6">
                    <a:lumMod val="75000"/>
                  </a:schemeClr>
                </a:solidFill>
              </a:rPr>
              <a:t>up</a:t>
            </a:r>
            <a:r>
              <a:rPr lang="en-US" dirty="0" smtClean="0"/>
              <a:t>)</a:t>
            </a:r>
          </a:p>
          <a:p>
            <a:pPr lvl="3"/>
            <a:r>
              <a:rPr lang="en-US" b="1" dirty="0" smtClean="0">
                <a:solidFill>
                  <a:schemeClr val="accent6">
                    <a:lumMod val="75000"/>
                  </a:schemeClr>
                </a:solidFill>
              </a:rPr>
              <a:t>Rotate left </a:t>
            </a:r>
            <a:r>
              <a:rPr lang="en-US" dirty="0" smtClean="0"/>
              <a:t>about node</a:t>
            </a:r>
          </a:p>
          <a:p>
            <a:pPr lvl="2"/>
            <a:r>
              <a:rPr lang="en-US" b="1" dirty="0" smtClean="0">
                <a:solidFill>
                  <a:schemeClr val="accent6">
                    <a:lumMod val="75000"/>
                  </a:schemeClr>
                </a:solidFill>
              </a:rPr>
              <a:t>Flip colors</a:t>
            </a:r>
            <a:r>
              <a:rPr lang="en-US" dirty="0" smtClean="0"/>
              <a:t> of parent and grandparent</a:t>
            </a:r>
          </a:p>
          <a:p>
            <a:pPr lvl="2"/>
            <a:r>
              <a:rPr lang="en-US" b="1" dirty="0" smtClean="0">
                <a:solidFill>
                  <a:schemeClr val="accent6">
                    <a:lumMod val="75000"/>
                  </a:schemeClr>
                </a:solidFill>
              </a:rPr>
              <a:t>Rotate right about grandparent </a:t>
            </a:r>
            <a:r>
              <a:rPr lang="en-US" dirty="0" smtClean="0"/>
              <a:t>of node</a:t>
            </a:r>
          </a:p>
          <a:p>
            <a:pPr lvl="1"/>
            <a:endParaRPr lang="en-US" dirty="0"/>
          </a:p>
        </p:txBody>
      </p:sp>
    </p:spTree>
    <p:extLst>
      <p:ext uri="{BB962C8B-B14F-4D97-AF65-F5344CB8AC3E}">
        <p14:creationId xmlns:p14="http://schemas.microsoft.com/office/powerpoint/2010/main" val="4288681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algorithm</a:t>
            </a:r>
            <a:endParaRPr lang="en-US" dirty="0"/>
          </a:p>
        </p:txBody>
      </p:sp>
      <p:sp>
        <p:nvSpPr>
          <p:cNvPr id="5" name="Content Placeholder 4"/>
          <p:cNvSpPr>
            <a:spLocks noGrp="1"/>
          </p:cNvSpPr>
          <p:nvPr>
            <p:ph sz="half" idx="1"/>
          </p:nvPr>
        </p:nvSpPr>
        <p:spPr>
          <a:xfrm>
            <a:off x="457200" y="1600200"/>
            <a:ext cx="4038600" cy="5181600"/>
          </a:xfrm>
        </p:spPr>
        <p:txBody>
          <a:bodyPr>
            <a:normAutofit fontScale="77500" lnSpcReduction="20000"/>
          </a:bodyPr>
          <a:lstStyle/>
          <a:p>
            <a:r>
              <a:rPr lang="en-US" dirty="0"/>
              <a:t>Insert new node and color it red</a:t>
            </a:r>
          </a:p>
          <a:p>
            <a:r>
              <a:rPr lang="en-US" dirty="0"/>
              <a:t>While node != root</a:t>
            </a:r>
            <a:br>
              <a:rPr lang="en-US" dirty="0"/>
            </a:br>
            <a:r>
              <a:rPr lang="en-US" dirty="0"/>
              <a:t>            and both node and parent are </a:t>
            </a:r>
            <a:r>
              <a:rPr lang="en-US" b="1" dirty="0">
                <a:solidFill>
                  <a:srgbClr val="FF0000"/>
                </a:solidFill>
              </a:rPr>
              <a:t>red</a:t>
            </a:r>
          </a:p>
          <a:p>
            <a:pPr lvl="1"/>
            <a:r>
              <a:rPr lang="en-US" dirty="0"/>
              <a:t>If </a:t>
            </a:r>
            <a:r>
              <a:rPr lang="en-US" b="1" dirty="0">
                <a:solidFill>
                  <a:schemeClr val="accent6">
                    <a:lumMod val="75000"/>
                  </a:schemeClr>
                </a:solidFill>
              </a:rPr>
              <a:t>uncle</a:t>
            </a:r>
            <a:r>
              <a:rPr lang="en-US" dirty="0">
                <a:solidFill>
                  <a:schemeClr val="accent6">
                    <a:lumMod val="75000"/>
                  </a:schemeClr>
                </a:solidFill>
              </a:rPr>
              <a:t> </a:t>
            </a:r>
            <a:r>
              <a:rPr lang="en-US" dirty="0"/>
              <a:t>(parent’s sibling) is also </a:t>
            </a:r>
            <a:r>
              <a:rPr lang="en-US" b="1" dirty="0">
                <a:solidFill>
                  <a:srgbClr val="FF0000"/>
                </a:solidFill>
              </a:rPr>
              <a:t>red</a:t>
            </a:r>
          </a:p>
          <a:p>
            <a:pPr lvl="2"/>
            <a:r>
              <a:rPr lang="en-US" b="1" dirty="0">
                <a:solidFill>
                  <a:schemeClr val="accent6">
                    <a:lumMod val="75000"/>
                  </a:schemeClr>
                </a:solidFill>
              </a:rPr>
              <a:t>Flip colors</a:t>
            </a:r>
            <a:r>
              <a:rPr lang="en-US" dirty="0"/>
              <a:t> of parent, uncle, and grandparent</a:t>
            </a:r>
          </a:p>
          <a:p>
            <a:pPr lvl="2"/>
            <a:r>
              <a:rPr lang="en-US" b="1" dirty="0">
                <a:solidFill>
                  <a:schemeClr val="accent6">
                    <a:lumMod val="75000"/>
                  </a:schemeClr>
                </a:solidFill>
              </a:rPr>
              <a:t>Node = grandparent </a:t>
            </a:r>
            <a:r>
              <a:rPr lang="en-US" dirty="0"/>
              <a:t>(move </a:t>
            </a:r>
            <a:r>
              <a:rPr lang="en-US" b="1" dirty="0">
                <a:solidFill>
                  <a:schemeClr val="accent6">
                    <a:lumMod val="75000"/>
                  </a:schemeClr>
                </a:solidFill>
              </a:rPr>
              <a:t>up two levels</a:t>
            </a:r>
            <a:r>
              <a:rPr lang="en-US" dirty="0"/>
              <a:t>)</a:t>
            </a:r>
          </a:p>
          <a:p>
            <a:pPr lvl="1"/>
            <a:r>
              <a:rPr lang="en-US" dirty="0"/>
              <a:t>Else (uncle is black)</a:t>
            </a:r>
          </a:p>
          <a:p>
            <a:pPr lvl="2"/>
            <a:r>
              <a:rPr lang="en-US" dirty="0"/>
              <a:t>If node is a </a:t>
            </a:r>
            <a:r>
              <a:rPr lang="en-US" b="1" dirty="0">
                <a:solidFill>
                  <a:schemeClr val="accent6">
                    <a:lumMod val="75000"/>
                  </a:schemeClr>
                </a:solidFill>
              </a:rPr>
              <a:t>left child</a:t>
            </a:r>
            <a:r>
              <a:rPr lang="en-US" dirty="0"/>
              <a:t> of its parent</a:t>
            </a:r>
          </a:p>
          <a:p>
            <a:pPr lvl="3"/>
            <a:r>
              <a:rPr lang="en-US" dirty="0"/>
              <a:t>Node = parent (move </a:t>
            </a:r>
            <a:r>
              <a:rPr lang="en-US" b="1" dirty="0">
                <a:solidFill>
                  <a:schemeClr val="accent6">
                    <a:lumMod val="75000"/>
                  </a:schemeClr>
                </a:solidFill>
              </a:rPr>
              <a:t>up</a:t>
            </a:r>
            <a:r>
              <a:rPr lang="en-US" dirty="0"/>
              <a:t>)</a:t>
            </a:r>
          </a:p>
          <a:p>
            <a:pPr lvl="3"/>
            <a:r>
              <a:rPr lang="en-US" b="1" dirty="0">
                <a:solidFill>
                  <a:schemeClr val="accent6">
                    <a:lumMod val="75000"/>
                  </a:schemeClr>
                </a:solidFill>
              </a:rPr>
              <a:t>Rotate left </a:t>
            </a:r>
            <a:r>
              <a:rPr lang="en-US" dirty="0"/>
              <a:t>about node</a:t>
            </a:r>
          </a:p>
          <a:p>
            <a:pPr lvl="2"/>
            <a:r>
              <a:rPr lang="en-US" b="1" dirty="0">
                <a:solidFill>
                  <a:schemeClr val="accent6">
                    <a:lumMod val="75000"/>
                  </a:schemeClr>
                </a:solidFill>
              </a:rPr>
              <a:t>Flip colors</a:t>
            </a:r>
            <a:r>
              <a:rPr lang="en-US" dirty="0"/>
              <a:t> of parent and grandparent</a:t>
            </a:r>
          </a:p>
          <a:p>
            <a:pPr lvl="2"/>
            <a:r>
              <a:rPr lang="en-US" b="1" dirty="0">
                <a:solidFill>
                  <a:schemeClr val="accent6">
                    <a:lumMod val="75000"/>
                  </a:schemeClr>
                </a:solidFill>
              </a:rPr>
              <a:t>Rotate right about grandparent </a:t>
            </a:r>
            <a:r>
              <a:rPr lang="en-US" dirty="0"/>
              <a:t>of node</a:t>
            </a:r>
          </a:p>
        </p:txBody>
      </p:sp>
      <p:sp>
        <p:nvSpPr>
          <p:cNvPr id="3" name="Content Placeholder 2"/>
          <p:cNvSpPr>
            <a:spLocks noGrp="1"/>
          </p:cNvSpPr>
          <p:nvPr>
            <p:ph sz="half" idx="2"/>
          </p:nvPr>
        </p:nvSpPr>
        <p:spPr/>
        <p:txBody>
          <a:bodyPr>
            <a:normAutofit fontScale="77500" lnSpcReduction="20000"/>
          </a:bodyPr>
          <a:lstStyle/>
          <a:p>
            <a:r>
              <a:rPr lang="en-US" dirty="0" smtClean="0"/>
              <a:t>We </a:t>
            </a:r>
            <a:r>
              <a:rPr lang="en-US" b="1" dirty="0" smtClean="0">
                <a:solidFill>
                  <a:schemeClr val="accent6">
                    <a:lumMod val="75000"/>
                  </a:schemeClr>
                </a:solidFill>
              </a:rPr>
              <a:t>assume</a:t>
            </a:r>
            <a:r>
              <a:rPr lang="en-US" dirty="0" smtClean="0">
                <a:solidFill>
                  <a:schemeClr val="accent6">
                    <a:lumMod val="75000"/>
                  </a:schemeClr>
                </a:solidFill>
              </a:rPr>
              <a:t> </a:t>
            </a:r>
            <a:r>
              <a:rPr lang="en-US" dirty="0" smtClean="0"/>
              <a:t>invariants are </a:t>
            </a:r>
            <a:r>
              <a:rPr lang="en-US" b="1" dirty="0" smtClean="0">
                <a:solidFill>
                  <a:schemeClr val="accent6">
                    <a:lumMod val="75000"/>
                  </a:schemeClr>
                </a:solidFill>
              </a:rPr>
              <a:t>satisfied before </a:t>
            </a:r>
            <a:r>
              <a:rPr lang="en-US" dirty="0" smtClean="0"/>
              <a:t>the insertion</a:t>
            </a:r>
          </a:p>
          <a:p>
            <a:endParaRPr lang="en-US" dirty="0"/>
          </a:p>
          <a:p>
            <a:r>
              <a:rPr lang="en-US" dirty="0" smtClean="0"/>
              <a:t>Want to </a:t>
            </a:r>
            <a:r>
              <a:rPr lang="en-US" b="1" dirty="0" smtClean="0">
                <a:solidFill>
                  <a:schemeClr val="accent6">
                    <a:lumMod val="75000"/>
                  </a:schemeClr>
                </a:solidFill>
              </a:rPr>
              <a:t>show they’re satisfied afterward</a:t>
            </a:r>
            <a:endParaRPr lang="en-US" b="1" dirty="0">
              <a:solidFill>
                <a:schemeClr val="accent6">
                  <a:lumMod val="75000"/>
                </a:schemeClr>
              </a:solidFill>
            </a:endParaRPr>
          </a:p>
        </p:txBody>
      </p:sp>
    </p:spTree>
    <p:extLst>
      <p:ext uri="{BB962C8B-B14F-4D97-AF65-F5344CB8AC3E}">
        <p14:creationId xmlns:p14="http://schemas.microsoft.com/office/powerpoint/2010/main" val="34930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algorithm</a:t>
            </a:r>
            <a:endParaRPr lang="en-US" dirty="0"/>
          </a:p>
        </p:txBody>
      </p:sp>
      <p:sp>
        <p:nvSpPr>
          <p:cNvPr id="5" name="Content Placeholder 4"/>
          <p:cNvSpPr>
            <a:spLocks noGrp="1"/>
          </p:cNvSpPr>
          <p:nvPr>
            <p:ph sz="half" idx="1"/>
          </p:nvPr>
        </p:nvSpPr>
        <p:spPr>
          <a:xfrm>
            <a:off x="457200" y="1600200"/>
            <a:ext cx="4038600" cy="5181600"/>
          </a:xfrm>
        </p:spPr>
        <p:txBody>
          <a:bodyPr>
            <a:normAutofit fontScale="85000" lnSpcReduction="20000"/>
          </a:bodyPr>
          <a:lstStyle/>
          <a:p>
            <a:r>
              <a:rPr lang="en-US" dirty="0" smtClean="0">
                <a:solidFill>
                  <a:schemeClr val="tx1">
                    <a:lumMod val="85000"/>
                    <a:lumOff val="15000"/>
                  </a:schemeClr>
                </a:solidFill>
              </a:rPr>
              <a:t>Insert new node and color it red</a:t>
            </a:r>
          </a:p>
          <a:p>
            <a:r>
              <a:rPr lang="en-US" dirty="0" smtClean="0">
                <a:solidFill>
                  <a:schemeClr val="bg1">
                    <a:lumMod val="65000"/>
                  </a:schemeClr>
                </a:solidFill>
              </a:rPr>
              <a:t>While node not root</a:t>
            </a:r>
            <a:br>
              <a:rPr lang="en-US" dirty="0" smtClean="0">
                <a:solidFill>
                  <a:schemeClr val="bg1">
                    <a:lumMod val="65000"/>
                  </a:schemeClr>
                </a:solidFill>
              </a:rPr>
            </a:br>
            <a:r>
              <a:rPr lang="en-US" dirty="0" smtClean="0">
                <a:solidFill>
                  <a:schemeClr val="bg1">
                    <a:lumMod val="65000"/>
                  </a:schemeClr>
                </a:solidFill>
              </a:rPr>
              <a:t>          and both node and parent are </a:t>
            </a:r>
            <a:r>
              <a:rPr lang="en-US" b="1" dirty="0" smtClean="0">
                <a:solidFill>
                  <a:schemeClr val="bg1">
                    <a:lumMod val="65000"/>
                  </a:schemeClr>
                </a:solidFill>
              </a:rPr>
              <a:t>red</a:t>
            </a:r>
          </a:p>
          <a:p>
            <a:pPr lvl="1"/>
            <a:r>
              <a:rPr lang="en-US" dirty="0" smtClean="0">
                <a:solidFill>
                  <a:schemeClr val="bg1">
                    <a:lumMod val="65000"/>
                  </a:schemeClr>
                </a:solidFill>
              </a:rPr>
              <a:t>If uncle (parent’s sibling) is also </a:t>
            </a:r>
            <a:r>
              <a:rPr lang="en-US" b="1" dirty="0" smtClean="0">
                <a:solidFill>
                  <a:schemeClr val="bg1">
                    <a:lumMod val="65000"/>
                  </a:schemeClr>
                </a:solidFill>
              </a:rPr>
              <a:t>red</a:t>
            </a:r>
          </a:p>
          <a:p>
            <a:pPr lvl="2"/>
            <a:r>
              <a:rPr lang="en-US" dirty="0" smtClean="0">
                <a:solidFill>
                  <a:schemeClr val="bg1">
                    <a:lumMod val="65000"/>
                  </a:schemeClr>
                </a:solidFill>
              </a:rPr>
              <a:t>Flip colors of parent, uncle, and grandparent</a:t>
            </a:r>
          </a:p>
          <a:p>
            <a:pPr lvl="2"/>
            <a:r>
              <a:rPr lang="en-US" dirty="0" smtClean="0">
                <a:solidFill>
                  <a:schemeClr val="bg1">
                    <a:lumMod val="65000"/>
                  </a:schemeClr>
                </a:solidFill>
              </a:rPr>
              <a:t>Node = grandparent (i.e. check grandparent in next iteration)</a:t>
            </a:r>
          </a:p>
          <a:p>
            <a:pPr lvl="1"/>
            <a:r>
              <a:rPr lang="en-US" dirty="0" smtClean="0">
                <a:solidFill>
                  <a:schemeClr val="bg1">
                    <a:lumMod val="65000"/>
                  </a:schemeClr>
                </a:solidFill>
              </a:rPr>
              <a:t>Else (sibling is black)</a:t>
            </a:r>
          </a:p>
          <a:p>
            <a:pPr lvl="2"/>
            <a:r>
              <a:rPr lang="en-US" dirty="0" smtClean="0">
                <a:solidFill>
                  <a:schemeClr val="bg1">
                    <a:lumMod val="65000"/>
                  </a:schemeClr>
                </a:solidFill>
              </a:rPr>
              <a:t>If node is a right child</a:t>
            </a:r>
          </a:p>
          <a:p>
            <a:pPr lvl="3"/>
            <a:r>
              <a:rPr lang="en-US" dirty="0" smtClean="0">
                <a:solidFill>
                  <a:schemeClr val="bg1">
                    <a:lumMod val="65000"/>
                  </a:schemeClr>
                </a:solidFill>
              </a:rPr>
              <a:t>Node = parent</a:t>
            </a:r>
          </a:p>
          <a:p>
            <a:pPr lvl="3"/>
            <a:r>
              <a:rPr lang="en-US" dirty="0" smtClean="0">
                <a:solidFill>
                  <a:schemeClr val="bg1">
                    <a:lumMod val="65000"/>
                  </a:schemeClr>
                </a:solidFill>
              </a:rPr>
              <a:t>Rotate node left</a:t>
            </a:r>
          </a:p>
          <a:p>
            <a:pPr lvl="2"/>
            <a:r>
              <a:rPr lang="en-US" dirty="0" smtClean="0">
                <a:solidFill>
                  <a:schemeClr val="bg1">
                    <a:lumMod val="65000"/>
                  </a:schemeClr>
                </a:solidFill>
              </a:rPr>
              <a:t>Flip colors of parent and grandparent</a:t>
            </a:r>
          </a:p>
          <a:p>
            <a:pPr lvl="2"/>
            <a:r>
              <a:rPr lang="en-US" dirty="0" smtClean="0">
                <a:solidFill>
                  <a:schemeClr val="bg1">
                    <a:lumMod val="65000"/>
                  </a:schemeClr>
                </a:solidFill>
              </a:rPr>
              <a:t>Rotate grandparent right</a:t>
            </a:r>
          </a:p>
        </p:txBody>
      </p:sp>
      <p:sp>
        <p:nvSpPr>
          <p:cNvPr id="3" name="Content Placeholder 2"/>
          <p:cNvSpPr>
            <a:spLocks noGrp="1"/>
          </p:cNvSpPr>
          <p:nvPr>
            <p:ph sz="half" idx="2"/>
          </p:nvPr>
        </p:nvSpPr>
        <p:spPr/>
        <p:txBody>
          <a:bodyPr>
            <a:normAutofit fontScale="85000" lnSpcReduction="20000"/>
          </a:bodyPr>
          <a:lstStyle/>
          <a:p>
            <a:pPr marL="0" indent="0">
              <a:buNone/>
            </a:pPr>
            <a:r>
              <a:rPr lang="en-US" b="1" dirty="0" smtClean="0"/>
              <a:t>Properties in play</a:t>
            </a:r>
            <a:endParaRPr lang="en-US" b="1" dirty="0"/>
          </a:p>
          <a:p>
            <a:r>
              <a:rPr lang="en-US" dirty="0" smtClean="0"/>
              <a:t>Both </a:t>
            </a:r>
            <a:r>
              <a:rPr lang="en-US" dirty="0"/>
              <a:t>children of any</a:t>
            </a:r>
            <a:r>
              <a:rPr lang="en-US" dirty="0">
                <a:solidFill>
                  <a:schemeClr val="tx1"/>
                </a:solidFill>
              </a:rPr>
              <a:t> </a:t>
            </a:r>
            <a:r>
              <a:rPr lang="en-US" b="1" dirty="0">
                <a:solidFill>
                  <a:schemeClr val="tx1"/>
                </a:solidFill>
              </a:rPr>
              <a:t>red </a:t>
            </a:r>
            <a:r>
              <a:rPr lang="en-US" dirty="0"/>
              <a:t>node are </a:t>
            </a:r>
            <a:r>
              <a:rPr lang="en-US" b="1" dirty="0" smtClean="0"/>
              <a:t>black</a:t>
            </a:r>
          </a:p>
          <a:p>
            <a:pPr lvl="1"/>
            <a:r>
              <a:rPr lang="en-US" b="1" dirty="0" smtClean="0">
                <a:solidFill>
                  <a:srgbClr val="C00000"/>
                </a:solidFill>
              </a:rPr>
              <a:t>Could be violated</a:t>
            </a:r>
            <a:endParaRPr lang="en-US" b="1" dirty="0">
              <a:solidFill>
                <a:srgbClr val="C00000"/>
              </a:solidFill>
            </a:endParaRPr>
          </a:p>
          <a:p>
            <a:r>
              <a:rPr lang="en-US" dirty="0">
                <a:solidFill>
                  <a:schemeClr val="tx1"/>
                </a:solidFill>
              </a:rPr>
              <a:t>Any simple path from a node to one of its descendants has the same number of </a:t>
            </a:r>
            <a:r>
              <a:rPr lang="en-US" b="1" dirty="0">
                <a:solidFill>
                  <a:schemeClr val="tx1"/>
                </a:solidFill>
              </a:rPr>
              <a:t>black</a:t>
            </a:r>
            <a:r>
              <a:rPr lang="en-US" dirty="0">
                <a:solidFill>
                  <a:schemeClr val="tx1"/>
                </a:solidFill>
              </a:rPr>
              <a:t> </a:t>
            </a:r>
            <a:r>
              <a:rPr lang="en-US" dirty="0" smtClean="0">
                <a:solidFill>
                  <a:schemeClr val="tx1"/>
                </a:solidFill>
              </a:rPr>
              <a:t>nodes</a:t>
            </a:r>
          </a:p>
          <a:p>
            <a:pPr lvl="1"/>
            <a:r>
              <a:rPr lang="en-US" b="1" dirty="0" smtClean="0">
                <a:solidFill>
                  <a:srgbClr val="C00000"/>
                </a:solidFill>
              </a:rPr>
              <a:t>Unaffected</a:t>
            </a:r>
          </a:p>
          <a:p>
            <a:pPr lvl="1"/>
            <a:r>
              <a:rPr lang="en-US" b="1" dirty="0" smtClean="0">
                <a:solidFill>
                  <a:srgbClr val="C00000"/>
                </a:solidFill>
              </a:rPr>
              <a:t>Adding a red node doesn’t change any black heights</a:t>
            </a:r>
            <a:endParaRPr lang="en-US" b="1" dirty="0">
              <a:solidFill>
                <a:srgbClr val="C00000"/>
              </a:solidFill>
            </a:endParaRPr>
          </a:p>
          <a:p>
            <a:endParaRPr lang="en-US" dirty="0"/>
          </a:p>
        </p:txBody>
      </p:sp>
    </p:spTree>
    <p:extLst>
      <p:ext uri="{BB962C8B-B14F-4D97-AF65-F5344CB8AC3E}">
        <p14:creationId xmlns:p14="http://schemas.microsoft.com/office/powerpoint/2010/main" val="1705805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algorithm</a:t>
            </a:r>
            <a:endParaRPr lang="en-US" dirty="0"/>
          </a:p>
        </p:txBody>
      </p:sp>
      <p:sp>
        <p:nvSpPr>
          <p:cNvPr id="5" name="Content Placeholder 4"/>
          <p:cNvSpPr>
            <a:spLocks noGrp="1"/>
          </p:cNvSpPr>
          <p:nvPr>
            <p:ph sz="half" idx="1"/>
          </p:nvPr>
        </p:nvSpPr>
        <p:spPr>
          <a:xfrm>
            <a:off x="457200" y="1600200"/>
            <a:ext cx="4038600" cy="5181600"/>
          </a:xfrm>
        </p:spPr>
        <p:txBody>
          <a:bodyPr>
            <a:normAutofit fontScale="85000" lnSpcReduction="20000"/>
          </a:bodyPr>
          <a:lstStyle/>
          <a:p>
            <a:r>
              <a:rPr lang="en-US" dirty="0" smtClean="0">
                <a:solidFill>
                  <a:schemeClr val="bg1">
                    <a:lumMod val="65000"/>
                  </a:schemeClr>
                </a:solidFill>
              </a:rPr>
              <a:t>Insert new node and color it red</a:t>
            </a:r>
          </a:p>
          <a:p>
            <a:r>
              <a:rPr lang="en-US" dirty="0" smtClean="0">
                <a:solidFill>
                  <a:schemeClr val="bg1">
                    <a:lumMod val="65000"/>
                  </a:schemeClr>
                </a:solidFill>
              </a:rPr>
              <a:t>While node not root</a:t>
            </a:r>
            <a:br>
              <a:rPr lang="en-US" dirty="0" smtClean="0">
                <a:solidFill>
                  <a:schemeClr val="bg1">
                    <a:lumMod val="65000"/>
                  </a:schemeClr>
                </a:solidFill>
              </a:rPr>
            </a:br>
            <a:r>
              <a:rPr lang="en-US" dirty="0" smtClean="0">
                <a:solidFill>
                  <a:schemeClr val="bg1">
                    <a:lumMod val="65000"/>
                  </a:schemeClr>
                </a:solidFill>
              </a:rPr>
              <a:t>          and both node and parent are </a:t>
            </a:r>
            <a:r>
              <a:rPr lang="en-US" b="1" dirty="0" smtClean="0">
                <a:solidFill>
                  <a:schemeClr val="bg1">
                    <a:lumMod val="65000"/>
                  </a:schemeClr>
                </a:solidFill>
              </a:rPr>
              <a:t>red</a:t>
            </a:r>
          </a:p>
          <a:p>
            <a:pPr lvl="1"/>
            <a:r>
              <a:rPr lang="en-US" dirty="0" smtClean="0">
                <a:solidFill>
                  <a:schemeClr val="tx1"/>
                </a:solidFill>
              </a:rPr>
              <a:t>If uncle (parent’s sibling) is also </a:t>
            </a:r>
            <a:r>
              <a:rPr lang="en-US" b="1" dirty="0" smtClean="0">
                <a:solidFill>
                  <a:srgbClr val="FF0000"/>
                </a:solidFill>
              </a:rPr>
              <a:t>red</a:t>
            </a:r>
          </a:p>
          <a:p>
            <a:pPr lvl="2"/>
            <a:r>
              <a:rPr lang="en-US" dirty="0" smtClean="0">
                <a:solidFill>
                  <a:schemeClr val="tx1"/>
                </a:solidFill>
              </a:rPr>
              <a:t>Flip colors of parent, uncle, and grandparent</a:t>
            </a:r>
          </a:p>
          <a:p>
            <a:pPr lvl="2"/>
            <a:r>
              <a:rPr lang="en-US" dirty="0" smtClean="0">
                <a:solidFill>
                  <a:schemeClr val="tx1"/>
                </a:solidFill>
              </a:rPr>
              <a:t>Node = grandparent (i.e. check grandparent in next iteration)</a:t>
            </a:r>
          </a:p>
          <a:p>
            <a:pPr lvl="1"/>
            <a:r>
              <a:rPr lang="en-US" dirty="0" smtClean="0">
                <a:solidFill>
                  <a:schemeClr val="bg1">
                    <a:lumMod val="65000"/>
                  </a:schemeClr>
                </a:solidFill>
              </a:rPr>
              <a:t>Else (sibling is black)</a:t>
            </a:r>
          </a:p>
          <a:p>
            <a:pPr lvl="2"/>
            <a:r>
              <a:rPr lang="en-US" dirty="0" smtClean="0">
                <a:solidFill>
                  <a:schemeClr val="bg1">
                    <a:lumMod val="65000"/>
                  </a:schemeClr>
                </a:solidFill>
              </a:rPr>
              <a:t>If node is a right child</a:t>
            </a:r>
          </a:p>
          <a:p>
            <a:pPr lvl="3"/>
            <a:r>
              <a:rPr lang="en-US" dirty="0" smtClean="0">
                <a:solidFill>
                  <a:schemeClr val="bg1">
                    <a:lumMod val="65000"/>
                  </a:schemeClr>
                </a:solidFill>
              </a:rPr>
              <a:t>Node = parent</a:t>
            </a:r>
          </a:p>
          <a:p>
            <a:pPr lvl="3"/>
            <a:r>
              <a:rPr lang="en-US" dirty="0" smtClean="0">
                <a:solidFill>
                  <a:schemeClr val="bg1">
                    <a:lumMod val="65000"/>
                  </a:schemeClr>
                </a:solidFill>
              </a:rPr>
              <a:t>Rotate node left</a:t>
            </a:r>
          </a:p>
          <a:p>
            <a:pPr lvl="2"/>
            <a:r>
              <a:rPr lang="en-US" dirty="0" smtClean="0">
                <a:solidFill>
                  <a:schemeClr val="bg1">
                    <a:lumMod val="65000"/>
                  </a:schemeClr>
                </a:solidFill>
              </a:rPr>
              <a:t>Flip colors of parent and grandparent</a:t>
            </a:r>
          </a:p>
          <a:p>
            <a:pPr lvl="2"/>
            <a:r>
              <a:rPr lang="en-US" dirty="0" smtClean="0">
                <a:solidFill>
                  <a:schemeClr val="bg1">
                    <a:lumMod val="65000"/>
                  </a:schemeClr>
                </a:solidFill>
              </a:rPr>
              <a:t>Rotate grandparent right</a:t>
            </a:r>
          </a:p>
        </p:txBody>
      </p:sp>
      <p:sp>
        <p:nvSpPr>
          <p:cNvPr id="3" name="Content Placeholder 2"/>
          <p:cNvSpPr>
            <a:spLocks noGrp="1"/>
          </p:cNvSpPr>
          <p:nvPr>
            <p:ph sz="half" idx="2"/>
          </p:nvPr>
        </p:nvSpPr>
        <p:spPr/>
        <p:txBody>
          <a:bodyPr>
            <a:normAutofit fontScale="85000" lnSpcReduction="20000"/>
          </a:bodyPr>
          <a:lstStyle/>
          <a:p>
            <a:pPr marL="0" indent="0">
              <a:buNone/>
            </a:pPr>
            <a:r>
              <a:rPr lang="en-US" b="1" dirty="0" smtClean="0"/>
              <a:t>Properties in play</a:t>
            </a:r>
            <a:endParaRPr lang="en-US" b="1" dirty="0"/>
          </a:p>
          <a:p>
            <a:r>
              <a:rPr lang="en-US" dirty="0" smtClean="0"/>
              <a:t>Both </a:t>
            </a:r>
            <a:r>
              <a:rPr lang="en-US" dirty="0"/>
              <a:t>children of any</a:t>
            </a:r>
            <a:r>
              <a:rPr lang="en-US" dirty="0">
                <a:solidFill>
                  <a:schemeClr val="tx1"/>
                </a:solidFill>
              </a:rPr>
              <a:t> </a:t>
            </a:r>
            <a:r>
              <a:rPr lang="en-US" b="1" dirty="0">
                <a:solidFill>
                  <a:schemeClr val="tx1"/>
                </a:solidFill>
              </a:rPr>
              <a:t>red </a:t>
            </a:r>
            <a:r>
              <a:rPr lang="en-US" dirty="0"/>
              <a:t>node are </a:t>
            </a:r>
            <a:r>
              <a:rPr lang="en-US" b="1" dirty="0" smtClean="0"/>
              <a:t>black</a:t>
            </a:r>
          </a:p>
          <a:p>
            <a:pPr lvl="1"/>
            <a:r>
              <a:rPr lang="en-US" b="1" dirty="0" smtClean="0">
                <a:solidFill>
                  <a:srgbClr val="C00000"/>
                </a:solidFill>
              </a:rPr>
              <a:t>Could be violated</a:t>
            </a:r>
            <a:endParaRPr lang="en-US" b="1" dirty="0">
              <a:solidFill>
                <a:srgbClr val="C00000"/>
              </a:solidFill>
            </a:endParaRPr>
          </a:p>
          <a:p>
            <a:r>
              <a:rPr lang="en-US" dirty="0">
                <a:solidFill>
                  <a:schemeClr val="tx1"/>
                </a:solidFill>
              </a:rPr>
              <a:t>Any simple path from a node to one of its descendants has the same number of </a:t>
            </a:r>
            <a:r>
              <a:rPr lang="en-US" b="1" dirty="0">
                <a:solidFill>
                  <a:schemeClr val="tx1"/>
                </a:solidFill>
              </a:rPr>
              <a:t>black</a:t>
            </a:r>
            <a:r>
              <a:rPr lang="en-US" dirty="0">
                <a:solidFill>
                  <a:schemeClr val="tx1"/>
                </a:solidFill>
              </a:rPr>
              <a:t> </a:t>
            </a:r>
            <a:r>
              <a:rPr lang="en-US" dirty="0" smtClean="0">
                <a:solidFill>
                  <a:schemeClr val="tx1"/>
                </a:solidFill>
              </a:rPr>
              <a:t>nodes</a:t>
            </a:r>
          </a:p>
          <a:p>
            <a:pPr lvl="1"/>
            <a:r>
              <a:rPr lang="en-US" b="1" dirty="0" smtClean="0">
                <a:solidFill>
                  <a:srgbClr val="C00000"/>
                </a:solidFill>
              </a:rPr>
              <a:t>Unaffected</a:t>
            </a:r>
          </a:p>
          <a:p>
            <a:pPr lvl="1"/>
            <a:r>
              <a:rPr lang="en-US" b="1" dirty="0" smtClean="0">
                <a:solidFill>
                  <a:srgbClr val="C00000"/>
                </a:solidFill>
              </a:rPr>
              <a:t>Flips grandparent</a:t>
            </a:r>
          </a:p>
          <a:p>
            <a:pPr lvl="1"/>
            <a:r>
              <a:rPr lang="en-US" b="1" dirty="0" smtClean="0">
                <a:solidFill>
                  <a:srgbClr val="C00000"/>
                </a:solidFill>
              </a:rPr>
              <a:t>But also both of grandparent’s children</a:t>
            </a:r>
          </a:p>
          <a:p>
            <a:pPr lvl="1"/>
            <a:r>
              <a:rPr lang="en-US" b="1" dirty="0" smtClean="0">
                <a:solidFill>
                  <a:srgbClr val="C00000"/>
                </a:solidFill>
              </a:rPr>
              <a:t>So black height consistency is preserved</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1506869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algorithm</a:t>
            </a:r>
            <a:endParaRPr lang="en-US" dirty="0"/>
          </a:p>
        </p:txBody>
      </p:sp>
      <p:sp>
        <p:nvSpPr>
          <p:cNvPr id="5" name="Content Placeholder 4"/>
          <p:cNvSpPr>
            <a:spLocks noGrp="1"/>
          </p:cNvSpPr>
          <p:nvPr>
            <p:ph sz="half" idx="1"/>
          </p:nvPr>
        </p:nvSpPr>
        <p:spPr>
          <a:xfrm>
            <a:off x="457200" y="1600200"/>
            <a:ext cx="4038600" cy="5181600"/>
          </a:xfrm>
        </p:spPr>
        <p:txBody>
          <a:bodyPr>
            <a:normAutofit fontScale="85000" lnSpcReduction="20000"/>
          </a:bodyPr>
          <a:lstStyle/>
          <a:p>
            <a:r>
              <a:rPr lang="en-US" dirty="0" smtClean="0">
                <a:solidFill>
                  <a:schemeClr val="bg1">
                    <a:lumMod val="65000"/>
                  </a:schemeClr>
                </a:solidFill>
              </a:rPr>
              <a:t>Insert new node and color it red</a:t>
            </a:r>
          </a:p>
          <a:p>
            <a:r>
              <a:rPr lang="en-US" dirty="0" smtClean="0">
                <a:solidFill>
                  <a:schemeClr val="bg1">
                    <a:lumMod val="65000"/>
                  </a:schemeClr>
                </a:solidFill>
              </a:rPr>
              <a:t>While node not root</a:t>
            </a:r>
            <a:br>
              <a:rPr lang="en-US" dirty="0" smtClean="0">
                <a:solidFill>
                  <a:schemeClr val="bg1">
                    <a:lumMod val="65000"/>
                  </a:schemeClr>
                </a:solidFill>
              </a:rPr>
            </a:br>
            <a:r>
              <a:rPr lang="en-US" dirty="0" smtClean="0">
                <a:solidFill>
                  <a:schemeClr val="bg1">
                    <a:lumMod val="65000"/>
                  </a:schemeClr>
                </a:solidFill>
              </a:rPr>
              <a:t>          and both node and parent are </a:t>
            </a:r>
            <a:r>
              <a:rPr lang="en-US" b="1" dirty="0" smtClean="0">
                <a:solidFill>
                  <a:schemeClr val="bg1">
                    <a:lumMod val="65000"/>
                  </a:schemeClr>
                </a:solidFill>
              </a:rPr>
              <a:t>red</a:t>
            </a:r>
          </a:p>
          <a:p>
            <a:pPr lvl="1"/>
            <a:r>
              <a:rPr lang="en-US" dirty="0" smtClean="0">
                <a:solidFill>
                  <a:schemeClr val="bg1">
                    <a:lumMod val="65000"/>
                  </a:schemeClr>
                </a:solidFill>
              </a:rPr>
              <a:t>If uncle (parent’s sibling) is also </a:t>
            </a:r>
            <a:r>
              <a:rPr lang="en-US" b="1" dirty="0" smtClean="0">
                <a:solidFill>
                  <a:schemeClr val="bg1">
                    <a:lumMod val="65000"/>
                  </a:schemeClr>
                </a:solidFill>
              </a:rPr>
              <a:t>red</a:t>
            </a:r>
          </a:p>
          <a:p>
            <a:pPr lvl="2"/>
            <a:r>
              <a:rPr lang="en-US" dirty="0" smtClean="0">
                <a:solidFill>
                  <a:schemeClr val="bg1">
                    <a:lumMod val="65000"/>
                  </a:schemeClr>
                </a:solidFill>
              </a:rPr>
              <a:t>Flip colors of parent, uncle, and grandparent</a:t>
            </a:r>
          </a:p>
          <a:p>
            <a:pPr lvl="2"/>
            <a:r>
              <a:rPr lang="en-US" dirty="0" smtClean="0">
                <a:solidFill>
                  <a:schemeClr val="bg1">
                    <a:lumMod val="65000"/>
                  </a:schemeClr>
                </a:solidFill>
              </a:rPr>
              <a:t>Node = grandparent (i.e. check grandparent in next iteration)</a:t>
            </a:r>
          </a:p>
          <a:p>
            <a:pPr lvl="1"/>
            <a:r>
              <a:rPr lang="en-US" dirty="0" smtClean="0">
                <a:solidFill>
                  <a:schemeClr val="bg1">
                    <a:lumMod val="65000"/>
                  </a:schemeClr>
                </a:solidFill>
              </a:rPr>
              <a:t>Else (sibling is black)</a:t>
            </a:r>
          </a:p>
          <a:p>
            <a:pPr lvl="2"/>
            <a:r>
              <a:rPr lang="en-US" dirty="0" smtClean="0">
                <a:solidFill>
                  <a:schemeClr val="tx1"/>
                </a:solidFill>
              </a:rPr>
              <a:t>If node is a right child</a:t>
            </a:r>
          </a:p>
          <a:p>
            <a:pPr lvl="3"/>
            <a:r>
              <a:rPr lang="en-US" dirty="0" smtClean="0">
                <a:solidFill>
                  <a:schemeClr val="tx1"/>
                </a:solidFill>
              </a:rPr>
              <a:t>Node = parent</a:t>
            </a:r>
          </a:p>
          <a:p>
            <a:pPr lvl="3"/>
            <a:r>
              <a:rPr lang="en-US" dirty="0" smtClean="0">
                <a:solidFill>
                  <a:schemeClr val="tx1"/>
                </a:solidFill>
              </a:rPr>
              <a:t>Rotate node left</a:t>
            </a:r>
          </a:p>
          <a:p>
            <a:pPr lvl="2"/>
            <a:r>
              <a:rPr lang="en-US" dirty="0" smtClean="0">
                <a:solidFill>
                  <a:schemeClr val="bg1">
                    <a:lumMod val="65000"/>
                  </a:schemeClr>
                </a:solidFill>
              </a:rPr>
              <a:t>Flip colors of parent and grandparent</a:t>
            </a:r>
          </a:p>
          <a:p>
            <a:pPr lvl="2"/>
            <a:r>
              <a:rPr lang="en-US" dirty="0" smtClean="0">
                <a:solidFill>
                  <a:schemeClr val="bg1">
                    <a:lumMod val="65000"/>
                  </a:schemeClr>
                </a:solidFill>
              </a:rPr>
              <a:t>Rotate grandparent right</a:t>
            </a:r>
          </a:p>
        </p:txBody>
      </p:sp>
      <p:sp>
        <p:nvSpPr>
          <p:cNvPr id="3" name="Content Placeholder 2"/>
          <p:cNvSpPr>
            <a:spLocks noGrp="1"/>
          </p:cNvSpPr>
          <p:nvPr>
            <p:ph sz="half" idx="2"/>
          </p:nvPr>
        </p:nvSpPr>
        <p:spPr/>
        <p:txBody>
          <a:bodyPr>
            <a:normAutofit fontScale="85000" lnSpcReduction="20000"/>
          </a:bodyPr>
          <a:lstStyle/>
          <a:p>
            <a:pPr marL="0" indent="0">
              <a:buNone/>
            </a:pPr>
            <a:r>
              <a:rPr lang="en-US" b="1" dirty="0" smtClean="0"/>
              <a:t>Properties in play</a:t>
            </a:r>
            <a:endParaRPr lang="en-US" b="1" dirty="0"/>
          </a:p>
          <a:p>
            <a:r>
              <a:rPr lang="en-US" dirty="0" smtClean="0"/>
              <a:t>Both </a:t>
            </a:r>
            <a:r>
              <a:rPr lang="en-US" dirty="0"/>
              <a:t>children of any</a:t>
            </a:r>
            <a:r>
              <a:rPr lang="en-US" dirty="0">
                <a:solidFill>
                  <a:schemeClr val="tx1"/>
                </a:solidFill>
              </a:rPr>
              <a:t> </a:t>
            </a:r>
            <a:r>
              <a:rPr lang="en-US" b="1" dirty="0">
                <a:solidFill>
                  <a:schemeClr val="tx1"/>
                </a:solidFill>
              </a:rPr>
              <a:t>red </a:t>
            </a:r>
            <a:r>
              <a:rPr lang="en-US" dirty="0"/>
              <a:t>node are </a:t>
            </a:r>
            <a:r>
              <a:rPr lang="en-US" b="1" dirty="0" smtClean="0"/>
              <a:t>black</a:t>
            </a:r>
          </a:p>
          <a:p>
            <a:pPr lvl="1"/>
            <a:r>
              <a:rPr lang="en-US" b="1" dirty="0" smtClean="0">
                <a:solidFill>
                  <a:srgbClr val="C00000"/>
                </a:solidFill>
              </a:rPr>
              <a:t>Left the same</a:t>
            </a:r>
            <a:endParaRPr lang="en-US" b="1" dirty="0">
              <a:solidFill>
                <a:srgbClr val="C00000"/>
              </a:solidFill>
            </a:endParaRPr>
          </a:p>
          <a:p>
            <a:r>
              <a:rPr lang="en-US" dirty="0">
                <a:solidFill>
                  <a:schemeClr val="tx1"/>
                </a:solidFill>
              </a:rPr>
              <a:t>Any simple path from a node to one of its descendants has the same number of </a:t>
            </a:r>
            <a:r>
              <a:rPr lang="en-US" b="1" dirty="0">
                <a:solidFill>
                  <a:schemeClr val="tx1"/>
                </a:solidFill>
              </a:rPr>
              <a:t>black</a:t>
            </a:r>
            <a:r>
              <a:rPr lang="en-US" dirty="0">
                <a:solidFill>
                  <a:schemeClr val="tx1"/>
                </a:solidFill>
              </a:rPr>
              <a:t> </a:t>
            </a:r>
            <a:r>
              <a:rPr lang="en-US" dirty="0" smtClean="0">
                <a:solidFill>
                  <a:schemeClr val="tx1"/>
                </a:solidFill>
              </a:rPr>
              <a:t>nodes</a:t>
            </a:r>
          </a:p>
          <a:p>
            <a:pPr lvl="1"/>
            <a:r>
              <a:rPr lang="en-US" b="1" dirty="0" smtClean="0">
                <a:solidFill>
                  <a:srgbClr val="C00000"/>
                </a:solidFill>
              </a:rPr>
              <a:t>Unaffected</a:t>
            </a:r>
          </a:p>
          <a:p>
            <a:pPr lvl="1"/>
            <a:r>
              <a:rPr lang="en-US" b="1" dirty="0" smtClean="0">
                <a:solidFill>
                  <a:srgbClr val="C00000"/>
                </a:solidFill>
              </a:rPr>
              <a:t>Rotating two red nodes leaves black heights unaffected</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340556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trees</a:t>
            </a:r>
            <a:endParaRPr lang="en-US" dirty="0"/>
          </a:p>
        </p:txBody>
      </p:sp>
      <p:sp>
        <p:nvSpPr>
          <p:cNvPr id="3" name="Content Placeholder 2"/>
          <p:cNvSpPr>
            <a:spLocks noGrp="1"/>
          </p:cNvSpPr>
          <p:nvPr>
            <p:ph sz="half" idx="2"/>
          </p:nvPr>
        </p:nvSpPr>
        <p:spPr/>
        <p:txBody>
          <a:bodyPr>
            <a:normAutofit fontScale="70000" lnSpcReduction="20000"/>
          </a:bodyPr>
          <a:lstStyle/>
          <a:p>
            <a:r>
              <a:rPr lang="en-US" dirty="0"/>
              <a:t>Binary tree</a:t>
            </a:r>
          </a:p>
          <a:p>
            <a:r>
              <a:rPr lang="en-US" dirty="0"/>
              <a:t>Each node </a:t>
            </a:r>
            <a:r>
              <a:rPr lang="en-US" b="1" dirty="0">
                <a:solidFill>
                  <a:schemeClr val="accent6">
                    <a:lumMod val="75000"/>
                  </a:schemeClr>
                </a:solidFill>
              </a:rPr>
              <a:t>labeled</a:t>
            </a:r>
            <a:r>
              <a:rPr lang="en-US" dirty="0">
                <a:solidFill>
                  <a:schemeClr val="accent6">
                    <a:lumMod val="75000"/>
                  </a:schemeClr>
                </a:solidFill>
              </a:rPr>
              <a:t> </a:t>
            </a:r>
            <a:r>
              <a:rPr lang="en-US" dirty="0"/>
              <a:t>with a value</a:t>
            </a:r>
          </a:p>
          <a:p>
            <a:pPr lvl="1"/>
            <a:r>
              <a:rPr lang="en-US" dirty="0"/>
              <a:t>Number, string, or some other set that has a total order on it</a:t>
            </a:r>
          </a:p>
          <a:p>
            <a:pPr lvl="1"/>
            <a:endParaRPr lang="en-US" dirty="0"/>
          </a:p>
          <a:p>
            <a:r>
              <a:rPr lang="en-US" dirty="0"/>
              <a:t>Has the magic </a:t>
            </a:r>
            <a:r>
              <a:rPr lang="en-US" b="1" dirty="0">
                <a:solidFill>
                  <a:schemeClr val="accent6">
                    <a:lumMod val="75000"/>
                  </a:schemeClr>
                </a:solidFill>
              </a:rPr>
              <a:t>binary search tree property</a:t>
            </a:r>
          </a:p>
          <a:p>
            <a:pPr lvl="1"/>
            <a:r>
              <a:rPr lang="en-US" dirty="0"/>
              <a:t>For any node</a:t>
            </a:r>
          </a:p>
          <a:p>
            <a:pPr lvl="2"/>
            <a:r>
              <a:rPr lang="en-US" dirty="0"/>
              <a:t>All the nodes in the left subtree have labels </a:t>
            </a:r>
            <a:r>
              <a:rPr lang="en-US" dirty="0">
                <a:sym typeface="Symbol"/>
              </a:rPr>
              <a:t> to its label</a:t>
            </a:r>
          </a:p>
          <a:p>
            <a:pPr lvl="2"/>
            <a:r>
              <a:rPr lang="en-US" dirty="0"/>
              <a:t>All the nodes in the right subtree have labels </a:t>
            </a:r>
            <a:r>
              <a:rPr lang="en-US" dirty="0">
                <a:sym typeface="Symbol"/>
              </a:rPr>
              <a:t> to its </a:t>
            </a:r>
            <a:r>
              <a:rPr lang="en-US" dirty="0" smtClean="0">
                <a:sym typeface="Symbol"/>
              </a:rPr>
              <a:t>label</a:t>
            </a:r>
          </a:p>
          <a:p>
            <a:endParaRPr lang="en-US" dirty="0" smtClean="0">
              <a:sym typeface="Symbol"/>
            </a:endParaRPr>
          </a:p>
          <a:p>
            <a:r>
              <a:rPr lang="en-US" dirty="0" smtClean="0">
                <a:sym typeface="Symbol"/>
              </a:rPr>
              <a:t>Corollary: in-order traversal of tree visits nodes in </a:t>
            </a:r>
            <a:r>
              <a:rPr lang="en-US" b="1" dirty="0" smtClean="0">
                <a:solidFill>
                  <a:schemeClr val="accent6">
                    <a:lumMod val="75000"/>
                  </a:schemeClr>
                </a:solidFill>
                <a:sym typeface="Symbol"/>
              </a:rPr>
              <a:t>sorted order</a:t>
            </a:r>
            <a:endParaRPr lang="en-US" b="1" dirty="0">
              <a:solidFill>
                <a:schemeClr val="accent6">
                  <a:lumMod val="75000"/>
                </a:schemeClr>
              </a:solidFill>
              <a:sym typeface="Symbol"/>
            </a:endParaRPr>
          </a:p>
          <a:p>
            <a:endParaRPr lang="en-US" dirty="0"/>
          </a:p>
        </p:txBody>
      </p:sp>
      <p:sp>
        <p:nvSpPr>
          <p:cNvPr id="5" name="Oval 4"/>
          <p:cNvSpPr/>
          <p:nvPr/>
        </p:nvSpPr>
        <p:spPr>
          <a:xfrm>
            <a:off x="1618934" y="25109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685800" y="35052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1752600" y="47244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2685734" y="3600377"/>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Oval 8"/>
          <p:cNvSpPr/>
          <p:nvPr/>
        </p:nvSpPr>
        <p:spPr>
          <a:xfrm>
            <a:off x="2743200" y="59436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762000" y="59436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1" name="Straight Arrow Connector 10"/>
          <p:cNvCxnSpPr>
            <a:stCxn id="7" idx="5"/>
            <a:endCxn id="9" idx="1"/>
          </p:cNvCxnSpPr>
          <p:nvPr/>
        </p:nvCxnSpPr>
        <p:spPr>
          <a:xfrm>
            <a:off x="2142845" y="5114645"/>
            <a:ext cx="667310" cy="89591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7"/>
            <a:endCxn id="7" idx="3"/>
          </p:cNvCxnSpPr>
          <p:nvPr/>
        </p:nvCxnSpPr>
        <p:spPr>
          <a:xfrm flipV="1">
            <a:off x="1152245" y="5114645"/>
            <a:ext cx="667310" cy="89591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7"/>
            <a:endCxn id="5" idx="3"/>
          </p:cNvCxnSpPr>
          <p:nvPr/>
        </p:nvCxnSpPr>
        <p:spPr>
          <a:xfrm flipV="1">
            <a:off x="1076045" y="2901244"/>
            <a:ext cx="609844" cy="67091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5"/>
            <a:endCxn id="8" idx="1"/>
          </p:cNvCxnSpPr>
          <p:nvPr/>
        </p:nvCxnSpPr>
        <p:spPr>
          <a:xfrm>
            <a:off x="2009179" y="2901244"/>
            <a:ext cx="743510" cy="76608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514600" y="15240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6" name="Straight Connector 15"/>
          <p:cNvCxnSpPr>
            <a:stCxn id="15" idx="3"/>
            <a:endCxn id="5" idx="7"/>
          </p:cNvCxnSpPr>
          <p:nvPr/>
        </p:nvCxnSpPr>
        <p:spPr>
          <a:xfrm flipH="1">
            <a:off x="2009179" y="1914245"/>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7" idx="7"/>
          </p:cNvCxnSpPr>
          <p:nvPr/>
        </p:nvCxnSpPr>
        <p:spPr>
          <a:xfrm flipH="1">
            <a:off x="2142845" y="3990622"/>
            <a:ext cx="609844" cy="800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57600" y="47244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23" name="Straight Arrow Connector 22"/>
          <p:cNvCxnSpPr>
            <a:stCxn id="8" idx="5"/>
            <a:endCxn id="22" idx="1"/>
          </p:cNvCxnSpPr>
          <p:nvPr/>
        </p:nvCxnSpPr>
        <p:spPr>
          <a:xfrm>
            <a:off x="3075979" y="3990622"/>
            <a:ext cx="648576" cy="80073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77221" y="25146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cxnSp>
        <p:nvCxnSpPr>
          <p:cNvPr id="20" name="Straight Arrow Connector 19"/>
          <p:cNvCxnSpPr>
            <a:stCxn id="15" idx="5"/>
            <a:endCxn id="19" idx="1"/>
          </p:cNvCxnSpPr>
          <p:nvPr/>
        </p:nvCxnSpPr>
        <p:spPr>
          <a:xfrm>
            <a:off x="2904845" y="1914245"/>
            <a:ext cx="639331" cy="66731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9501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rotations</a:t>
            </a:r>
            <a:endParaRPr lang="en-US" dirty="0"/>
          </a:p>
        </p:txBody>
      </p:sp>
      <p:sp>
        <p:nvSpPr>
          <p:cNvPr id="3" name="Content Placeholder 2"/>
          <p:cNvSpPr>
            <a:spLocks noGrp="1"/>
          </p:cNvSpPr>
          <p:nvPr>
            <p:ph sz="half" idx="1"/>
          </p:nvPr>
        </p:nvSpPr>
        <p:spPr/>
        <p:txBody>
          <a:bodyPr>
            <a:normAutofit/>
          </a:bodyPr>
          <a:lstStyle/>
          <a:p>
            <a:r>
              <a:rPr lang="en-US" dirty="0" smtClean="0"/>
              <a:t>Rotating two red nodes</a:t>
            </a:r>
            <a:r>
              <a:rPr lang="en-US" dirty="0"/>
              <a:t> </a:t>
            </a:r>
            <a:r>
              <a:rPr lang="en-US" dirty="0" smtClean="0"/>
              <a:t>leave black heights unchanged</a:t>
            </a:r>
          </a:p>
        </p:txBody>
      </p:sp>
      <p:sp>
        <p:nvSpPr>
          <p:cNvPr id="5" name="Oval 4"/>
          <p:cNvSpPr/>
          <p:nvPr/>
        </p:nvSpPr>
        <p:spPr>
          <a:xfrm>
            <a:off x="5809934" y="162161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257800" y="2663399"/>
            <a:ext cx="457200" cy="457200"/>
          </a:xfrm>
          <a:prstGeom prst="ellipse">
            <a:avLst/>
          </a:prstGeom>
          <a:solidFill>
            <a:schemeClr val="tx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6324600" y="2663399"/>
            <a:ext cx="457200" cy="457200"/>
          </a:xfrm>
          <a:prstGeom prst="ellipse">
            <a:avLst/>
          </a:prstGeom>
          <a:solidFill>
            <a:schemeClr val="tx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8" name="Straight Arrow Connector 7"/>
          <p:cNvCxnSpPr>
            <a:stCxn id="6" idx="0"/>
            <a:endCxn id="5" idx="3"/>
          </p:cNvCxnSpPr>
          <p:nvPr/>
        </p:nvCxnSpPr>
        <p:spPr>
          <a:xfrm flipV="1">
            <a:off x="5486400" y="2011855"/>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5"/>
            <a:endCxn id="7" idx="0"/>
          </p:cNvCxnSpPr>
          <p:nvPr/>
        </p:nvCxnSpPr>
        <p:spPr>
          <a:xfrm>
            <a:off x="6200179" y="2011855"/>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05600" y="6346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1" name="Straight Connector 10"/>
          <p:cNvCxnSpPr>
            <a:stCxn id="10" idx="3"/>
            <a:endCxn id="5" idx="7"/>
          </p:cNvCxnSpPr>
          <p:nvPr/>
        </p:nvCxnSpPr>
        <p:spPr>
          <a:xfrm flipH="1">
            <a:off x="6200179" y="10248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562534" y="1625211"/>
            <a:ext cx="457200" cy="457200"/>
          </a:xfrm>
          <a:prstGeom prst="ellipse">
            <a:avLst/>
          </a:prstGeom>
          <a:solidFill>
            <a:schemeClr val="tx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3" name="Straight Connector 12"/>
          <p:cNvCxnSpPr>
            <a:stCxn id="10" idx="5"/>
            <a:endCxn id="12" idx="1"/>
          </p:cNvCxnSpPr>
          <p:nvPr/>
        </p:nvCxnSpPr>
        <p:spPr>
          <a:xfrm>
            <a:off x="7095845" y="10248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09934" y="4898210"/>
            <a:ext cx="457200" cy="457200"/>
          </a:xfrm>
          <a:prstGeom prst="ellipse">
            <a:avLst/>
          </a:prstGeom>
          <a:solidFill>
            <a:schemeClr val="tx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Oval 14"/>
          <p:cNvSpPr/>
          <p:nvPr/>
        </p:nvSpPr>
        <p:spPr>
          <a:xfrm>
            <a:off x="6705600" y="39112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16" name="Straight Connector 15"/>
          <p:cNvCxnSpPr>
            <a:stCxn id="15" idx="3"/>
            <a:endCxn id="14" idx="7"/>
          </p:cNvCxnSpPr>
          <p:nvPr/>
        </p:nvCxnSpPr>
        <p:spPr>
          <a:xfrm flipH="1">
            <a:off x="6200179" y="43014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562534" y="49018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8" name="Oval 17"/>
          <p:cNvSpPr/>
          <p:nvPr/>
        </p:nvSpPr>
        <p:spPr>
          <a:xfrm>
            <a:off x="7010400" y="5943600"/>
            <a:ext cx="457200" cy="457200"/>
          </a:xfrm>
          <a:prstGeom prst="ellipse">
            <a:avLst/>
          </a:prstGeom>
          <a:solidFill>
            <a:schemeClr val="tx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9" name="Oval 18"/>
          <p:cNvSpPr/>
          <p:nvPr/>
        </p:nvSpPr>
        <p:spPr>
          <a:xfrm>
            <a:off x="8077200" y="5943600"/>
            <a:ext cx="457200" cy="457200"/>
          </a:xfrm>
          <a:prstGeom prst="ellipse">
            <a:avLst/>
          </a:prstGeom>
          <a:solidFill>
            <a:schemeClr val="tx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0" name="Straight Arrow Connector 19"/>
          <p:cNvCxnSpPr>
            <a:stCxn id="18" idx="0"/>
            <a:endCxn id="17" idx="3"/>
          </p:cNvCxnSpPr>
          <p:nvPr/>
        </p:nvCxnSpPr>
        <p:spPr>
          <a:xfrm flipV="1">
            <a:off x="7239000" y="5292056"/>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19" idx="0"/>
          </p:cNvCxnSpPr>
          <p:nvPr/>
        </p:nvCxnSpPr>
        <p:spPr>
          <a:xfrm>
            <a:off x="7952779" y="5292056"/>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5"/>
            <a:endCxn id="17" idx="1"/>
          </p:cNvCxnSpPr>
          <p:nvPr/>
        </p:nvCxnSpPr>
        <p:spPr>
          <a:xfrm>
            <a:off x="7095845" y="43014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7562534" y="2663399"/>
            <a:ext cx="566755" cy="1375201"/>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t>Rotate right</a:t>
            </a:r>
            <a:endParaRPr lang="en-US" dirty="0"/>
          </a:p>
        </p:txBody>
      </p:sp>
      <p:sp>
        <p:nvSpPr>
          <p:cNvPr id="24" name="Up Arrow 23"/>
          <p:cNvSpPr/>
          <p:nvPr/>
        </p:nvSpPr>
        <p:spPr>
          <a:xfrm>
            <a:off x="5696266" y="3124200"/>
            <a:ext cx="552134" cy="1595037"/>
          </a:xfrm>
          <a:prstGeom prst="up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Rotate left</a:t>
            </a:r>
          </a:p>
        </p:txBody>
      </p:sp>
    </p:spTree>
    <p:extLst>
      <p:ext uri="{BB962C8B-B14F-4D97-AF65-F5344CB8AC3E}">
        <p14:creationId xmlns:p14="http://schemas.microsoft.com/office/powerpoint/2010/main" val="2400408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algorithm</a:t>
            </a:r>
            <a:endParaRPr lang="en-US" dirty="0"/>
          </a:p>
        </p:txBody>
      </p:sp>
      <p:sp>
        <p:nvSpPr>
          <p:cNvPr id="5" name="Content Placeholder 4"/>
          <p:cNvSpPr>
            <a:spLocks noGrp="1"/>
          </p:cNvSpPr>
          <p:nvPr>
            <p:ph sz="half" idx="1"/>
          </p:nvPr>
        </p:nvSpPr>
        <p:spPr>
          <a:xfrm>
            <a:off x="457200" y="1600200"/>
            <a:ext cx="4038600" cy="5181600"/>
          </a:xfrm>
        </p:spPr>
        <p:txBody>
          <a:bodyPr>
            <a:normAutofit fontScale="85000" lnSpcReduction="20000"/>
          </a:bodyPr>
          <a:lstStyle/>
          <a:p>
            <a:r>
              <a:rPr lang="en-US" dirty="0" smtClean="0">
                <a:solidFill>
                  <a:schemeClr val="bg1">
                    <a:lumMod val="65000"/>
                  </a:schemeClr>
                </a:solidFill>
              </a:rPr>
              <a:t>Insert new node and color it red</a:t>
            </a:r>
          </a:p>
          <a:p>
            <a:r>
              <a:rPr lang="en-US" dirty="0" smtClean="0">
                <a:solidFill>
                  <a:schemeClr val="bg1">
                    <a:lumMod val="65000"/>
                  </a:schemeClr>
                </a:solidFill>
              </a:rPr>
              <a:t>While node not root</a:t>
            </a:r>
            <a:br>
              <a:rPr lang="en-US" dirty="0" smtClean="0">
                <a:solidFill>
                  <a:schemeClr val="bg1">
                    <a:lumMod val="65000"/>
                  </a:schemeClr>
                </a:solidFill>
              </a:rPr>
            </a:br>
            <a:r>
              <a:rPr lang="en-US" dirty="0" smtClean="0">
                <a:solidFill>
                  <a:schemeClr val="bg1">
                    <a:lumMod val="65000"/>
                  </a:schemeClr>
                </a:solidFill>
              </a:rPr>
              <a:t>          and both node and parent are </a:t>
            </a:r>
            <a:r>
              <a:rPr lang="en-US" b="1" dirty="0" smtClean="0">
                <a:solidFill>
                  <a:schemeClr val="bg1">
                    <a:lumMod val="65000"/>
                  </a:schemeClr>
                </a:solidFill>
              </a:rPr>
              <a:t>red</a:t>
            </a:r>
          </a:p>
          <a:p>
            <a:pPr lvl="1"/>
            <a:r>
              <a:rPr lang="en-US" dirty="0" smtClean="0">
                <a:solidFill>
                  <a:schemeClr val="bg1">
                    <a:lumMod val="65000"/>
                  </a:schemeClr>
                </a:solidFill>
              </a:rPr>
              <a:t>If uncle (parent’s sibling) is also </a:t>
            </a:r>
            <a:r>
              <a:rPr lang="en-US" b="1" dirty="0" smtClean="0">
                <a:solidFill>
                  <a:schemeClr val="bg1">
                    <a:lumMod val="65000"/>
                  </a:schemeClr>
                </a:solidFill>
              </a:rPr>
              <a:t>red</a:t>
            </a:r>
          </a:p>
          <a:p>
            <a:pPr lvl="2"/>
            <a:r>
              <a:rPr lang="en-US" dirty="0" smtClean="0">
                <a:solidFill>
                  <a:schemeClr val="bg1">
                    <a:lumMod val="65000"/>
                  </a:schemeClr>
                </a:solidFill>
              </a:rPr>
              <a:t>Flip colors of parent, uncle, and grandparent</a:t>
            </a:r>
          </a:p>
          <a:p>
            <a:pPr lvl="2"/>
            <a:r>
              <a:rPr lang="en-US" dirty="0" smtClean="0">
                <a:solidFill>
                  <a:schemeClr val="bg1">
                    <a:lumMod val="65000"/>
                  </a:schemeClr>
                </a:solidFill>
              </a:rPr>
              <a:t>Node = grandparent (i.e. check grandparent in next iteration)</a:t>
            </a:r>
          </a:p>
          <a:p>
            <a:pPr lvl="1"/>
            <a:r>
              <a:rPr lang="en-US" dirty="0" smtClean="0">
                <a:solidFill>
                  <a:schemeClr val="bg1">
                    <a:lumMod val="65000"/>
                  </a:schemeClr>
                </a:solidFill>
              </a:rPr>
              <a:t>Else (sibling is black)</a:t>
            </a:r>
          </a:p>
          <a:p>
            <a:pPr lvl="2"/>
            <a:r>
              <a:rPr lang="en-US" dirty="0" smtClean="0">
                <a:solidFill>
                  <a:schemeClr val="bg1">
                    <a:lumMod val="65000"/>
                  </a:schemeClr>
                </a:solidFill>
              </a:rPr>
              <a:t>If node is a right child</a:t>
            </a:r>
          </a:p>
          <a:p>
            <a:pPr lvl="3"/>
            <a:r>
              <a:rPr lang="en-US" dirty="0" smtClean="0">
                <a:solidFill>
                  <a:schemeClr val="bg1">
                    <a:lumMod val="65000"/>
                  </a:schemeClr>
                </a:solidFill>
              </a:rPr>
              <a:t>Node = parent</a:t>
            </a:r>
          </a:p>
          <a:p>
            <a:pPr lvl="3"/>
            <a:r>
              <a:rPr lang="en-US" dirty="0" smtClean="0">
                <a:solidFill>
                  <a:schemeClr val="bg1">
                    <a:lumMod val="65000"/>
                  </a:schemeClr>
                </a:solidFill>
              </a:rPr>
              <a:t>Rotate node left</a:t>
            </a:r>
          </a:p>
          <a:p>
            <a:pPr lvl="2"/>
            <a:r>
              <a:rPr lang="en-US" dirty="0" smtClean="0">
                <a:solidFill>
                  <a:schemeClr val="tx1"/>
                </a:solidFill>
              </a:rPr>
              <a:t>Flip colors of parent and grandparent</a:t>
            </a:r>
          </a:p>
          <a:p>
            <a:pPr lvl="2"/>
            <a:r>
              <a:rPr lang="en-US" dirty="0" smtClean="0">
                <a:solidFill>
                  <a:schemeClr val="tx1"/>
                </a:solidFill>
              </a:rPr>
              <a:t>Rotate grandparent right</a:t>
            </a:r>
          </a:p>
        </p:txBody>
      </p:sp>
      <p:sp>
        <p:nvSpPr>
          <p:cNvPr id="3" name="Content Placeholder 2"/>
          <p:cNvSpPr>
            <a:spLocks noGrp="1"/>
          </p:cNvSpPr>
          <p:nvPr>
            <p:ph sz="half" idx="2"/>
          </p:nvPr>
        </p:nvSpPr>
        <p:spPr>
          <a:xfrm>
            <a:off x="4648200" y="1600200"/>
            <a:ext cx="4038600" cy="4800600"/>
          </a:xfrm>
        </p:spPr>
        <p:txBody>
          <a:bodyPr>
            <a:normAutofit fontScale="85000" lnSpcReduction="20000"/>
          </a:bodyPr>
          <a:lstStyle/>
          <a:p>
            <a:pPr marL="0" indent="0">
              <a:buNone/>
            </a:pPr>
            <a:r>
              <a:rPr lang="en-US" b="1" dirty="0" smtClean="0"/>
              <a:t>Properties in play</a:t>
            </a:r>
            <a:endParaRPr lang="en-US" b="1" dirty="0"/>
          </a:p>
          <a:p>
            <a:r>
              <a:rPr lang="en-US" dirty="0" smtClean="0"/>
              <a:t>Both </a:t>
            </a:r>
            <a:r>
              <a:rPr lang="en-US" dirty="0"/>
              <a:t>children of any</a:t>
            </a:r>
            <a:r>
              <a:rPr lang="en-US" dirty="0">
                <a:solidFill>
                  <a:schemeClr val="tx1"/>
                </a:solidFill>
              </a:rPr>
              <a:t> </a:t>
            </a:r>
            <a:r>
              <a:rPr lang="en-US" b="1" dirty="0">
                <a:solidFill>
                  <a:schemeClr val="tx1"/>
                </a:solidFill>
              </a:rPr>
              <a:t>red </a:t>
            </a:r>
            <a:r>
              <a:rPr lang="en-US" dirty="0"/>
              <a:t>node are </a:t>
            </a:r>
            <a:r>
              <a:rPr lang="en-US" b="1" dirty="0" smtClean="0"/>
              <a:t>black</a:t>
            </a:r>
          </a:p>
          <a:p>
            <a:pPr lvl="1"/>
            <a:r>
              <a:rPr lang="en-US" b="1" dirty="0" smtClean="0">
                <a:solidFill>
                  <a:srgbClr val="C00000"/>
                </a:solidFill>
              </a:rPr>
              <a:t>Left the same</a:t>
            </a:r>
          </a:p>
          <a:p>
            <a:pPr lvl="1"/>
            <a:r>
              <a:rPr lang="en-US" b="1" dirty="0" smtClean="0">
                <a:solidFill>
                  <a:srgbClr val="C00000"/>
                </a:solidFill>
              </a:rPr>
              <a:t>But easier to see in the example coming up</a:t>
            </a:r>
            <a:endParaRPr lang="en-US" b="1" dirty="0">
              <a:solidFill>
                <a:srgbClr val="C00000"/>
              </a:solidFill>
            </a:endParaRPr>
          </a:p>
          <a:p>
            <a:r>
              <a:rPr lang="en-US" dirty="0">
                <a:solidFill>
                  <a:schemeClr val="tx1"/>
                </a:solidFill>
              </a:rPr>
              <a:t>Any simple path from a node to one of its descendants has the same number of </a:t>
            </a:r>
            <a:r>
              <a:rPr lang="en-US" b="1" dirty="0">
                <a:solidFill>
                  <a:schemeClr val="tx1"/>
                </a:solidFill>
              </a:rPr>
              <a:t>black</a:t>
            </a:r>
            <a:r>
              <a:rPr lang="en-US" dirty="0">
                <a:solidFill>
                  <a:schemeClr val="tx1"/>
                </a:solidFill>
              </a:rPr>
              <a:t> </a:t>
            </a:r>
            <a:r>
              <a:rPr lang="en-US" dirty="0" smtClean="0">
                <a:solidFill>
                  <a:schemeClr val="tx1"/>
                </a:solidFill>
              </a:rPr>
              <a:t>nodes</a:t>
            </a:r>
          </a:p>
          <a:p>
            <a:pPr lvl="1"/>
            <a:r>
              <a:rPr lang="en-US" b="1" dirty="0" smtClean="0">
                <a:solidFill>
                  <a:srgbClr val="C00000"/>
                </a:solidFill>
              </a:rPr>
              <a:t>Unaffected</a:t>
            </a:r>
          </a:p>
          <a:p>
            <a:pPr lvl="1"/>
            <a:r>
              <a:rPr lang="en-US" b="1" dirty="0" smtClean="0">
                <a:solidFill>
                  <a:srgbClr val="C00000"/>
                </a:solidFill>
              </a:rPr>
              <a:t>Adding red node, removing red node, and rotating</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4784268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3505200" y="241903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6" idx="7"/>
          </p:cNvCxnSpPr>
          <p:nvPr/>
        </p:nvCxnSpPr>
        <p:spPr>
          <a:xfrm flipH="1">
            <a:off x="3960485" y="2131685"/>
            <a:ext cx="1070630" cy="365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38400" y="35863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4865763" y="3618542"/>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22860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8194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2438400"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893685"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36" idx="0"/>
          </p:cNvCxnSpPr>
          <p:nvPr/>
        </p:nvCxnSpPr>
        <p:spPr>
          <a:xfrm flipH="1">
            <a:off x="4305300" y="4073827"/>
            <a:ext cx="638578"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0"/>
          </p:cNvCxnSpPr>
          <p:nvPr/>
        </p:nvCxnSpPr>
        <p:spPr>
          <a:xfrm>
            <a:off x="5321048" y="4073827"/>
            <a:ext cx="660652"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038600" y="48006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5715000" y="48006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8" name="Rectangle 37"/>
          <p:cNvSpPr/>
          <p:nvPr/>
        </p:nvSpPr>
        <p:spPr>
          <a:xfrm>
            <a:off x="38862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Rectangle 38"/>
          <p:cNvSpPr/>
          <p:nvPr/>
        </p:nvSpPr>
        <p:spPr>
          <a:xfrm>
            <a:off x="44196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55626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6096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38" idx="0"/>
          </p:cNvCxnSpPr>
          <p:nvPr/>
        </p:nvCxnSpPr>
        <p:spPr>
          <a:xfrm flipH="1">
            <a:off x="4038600"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44938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5715000"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6170285"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2705100" y="2874323"/>
            <a:ext cx="878215" cy="712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27" idx="0"/>
          </p:cNvCxnSpPr>
          <p:nvPr/>
        </p:nvCxnSpPr>
        <p:spPr>
          <a:xfrm>
            <a:off x="3960485" y="2874323"/>
            <a:ext cx="1171978" cy="7442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4776" y="4800600"/>
            <a:ext cx="2264594" cy="584775"/>
          </a:xfrm>
          <a:prstGeom prst="rect">
            <a:avLst/>
          </a:prstGeom>
          <a:noFill/>
        </p:spPr>
        <p:txBody>
          <a:bodyPr wrap="none" rtlCol="0">
            <a:spAutoFit/>
          </a:bodyPr>
          <a:lstStyle/>
          <a:p>
            <a:r>
              <a:rPr lang="en-US" sz="3200" dirty="0" smtClean="0"/>
              <a:t>Starting tree</a:t>
            </a:r>
            <a:endParaRPr lang="en-US" sz="3200" dirty="0"/>
          </a:p>
        </p:txBody>
      </p:sp>
    </p:spTree>
    <p:extLst>
      <p:ext uri="{BB962C8B-B14F-4D97-AF65-F5344CB8AC3E}">
        <p14:creationId xmlns:p14="http://schemas.microsoft.com/office/powerpoint/2010/main" val="76099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3505200" y="241903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6" idx="7"/>
          </p:cNvCxnSpPr>
          <p:nvPr/>
        </p:nvCxnSpPr>
        <p:spPr>
          <a:xfrm flipH="1">
            <a:off x="3960485" y="2131685"/>
            <a:ext cx="1070630" cy="365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38400" y="35863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4865763" y="3618542"/>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22860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8194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2438400"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893685"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36" idx="0"/>
          </p:cNvCxnSpPr>
          <p:nvPr/>
        </p:nvCxnSpPr>
        <p:spPr>
          <a:xfrm flipH="1">
            <a:off x="4305300" y="4073827"/>
            <a:ext cx="638578"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0"/>
          </p:cNvCxnSpPr>
          <p:nvPr/>
        </p:nvCxnSpPr>
        <p:spPr>
          <a:xfrm>
            <a:off x="5321048" y="4073827"/>
            <a:ext cx="660652"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038600" y="48006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5715000" y="48006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44196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55626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6096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771900" y="5255885"/>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44938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5715000"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6170285"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2705100" y="2874323"/>
            <a:ext cx="878215" cy="712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27" idx="0"/>
          </p:cNvCxnSpPr>
          <p:nvPr/>
        </p:nvCxnSpPr>
        <p:spPr>
          <a:xfrm>
            <a:off x="3960485" y="2874323"/>
            <a:ext cx="1171978" cy="7442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4776" y="4800600"/>
            <a:ext cx="2899768" cy="1077218"/>
          </a:xfrm>
          <a:prstGeom prst="rect">
            <a:avLst/>
          </a:prstGeom>
          <a:noFill/>
        </p:spPr>
        <p:txBody>
          <a:bodyPr wrap="none" rtlCol="0">
            <a:spAutoFit/>
          </a:bodyPr>
          <a:lstStyle/>
          <a:p>
            <a:r>
              <a:rPr lang="en-US" sz="3200" dirty="0" smtClean="0"/>
              <a:t>Insert new node</a:t>
            </a:r>
          </a:p>
          <a:p>
            <a:r>
              <a:rPr lang="en-US" sz="3200" dirty="0" smtClean="0"/>
              <a:t>Color it red</a:t>
            </a:r>
            <a:endParaRPr lang="en-US" sz="3200" dirty="0"/>
          </a:p>
        </p:txBody>
      </p:sp>
      <p:sp>
        <p:nvSpPr>
          <p:cNvPr id="46" name="Rectangle 45"/>
          <p:cNvSpPr/>
          <p:nvPr/>
        </p:nvSpPr>
        <p:spPr>
          <a:xfrm>
            <a:off x="6781800" y="327851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3048000"/>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505200" y="587234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33528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8862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3505200"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960485"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Right Arrow 3"/>
          <p:cNvSpPr/>
          <p:nvPr/>
        </p:nvSpPr>
        <p:spPr>
          <a:xfrm>
            <a:off x="2893685" y="5945515"/>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090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3505200" y="241903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6" idx="7"/>
          </p:cNvCxnSpPr>
          <p:nvPr/>
        </p:nvCxnSpPr>
        <p:spPr>
          <a:xfrm flipH="1">
            <a:off x="3960485" y="2131685"/>
            <a:ext cx="1070630" cy="365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38400" y="35863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4865763" y="3618542"/>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22860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8194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2438400"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893685"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36" idx="0"/>
          </p:cNvCxnSpPr>
          <p:nvPr/>
        </p:nvCxnSpPr>
        <p:spPr>
          <a:xfrm flipH="1">
            <a:off x="4305300" y="4073827"/>
            <a:ext cx="638578"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0"/>
          </p:cNvCxnSpPr>
          <p:nvPr/>
        </p:nvCxnSpPr>
        <p:spPr>
          <a:xfrm>
            <a:off x="5321048" y="4073827"/>
            <a:ext cx="660652"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038600" y="4800600"/>
            <a:ext cx="533400" cy="533400"/>
          </a:xfrm>
          <a:prstGeom prst="ellipse">
            <a:avLst/>
          </a:prstGeom>
          <a:solidFill>
            <a:srgbClr val="C00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5715000" y="48006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44196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55626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6096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771900" y="5255885"/>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44938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5715000"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6170285"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2705100" y="2874323"/>
            <a:ext cx="878215" cy="712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27" idx="0"/>
          </p:cNvCxnSpPr>
          <p:nvPr/>
        </p:nvCxnSpPr>
        <p:spPr>
          <a:xfrm>
            <a:off x="3960485" y="2874323"/>
            <a:ext cx="1171978" cy="7442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4776" y="4800600"/>
            <a:ext cx="3698513" cy="1015663"/>
          </a:xfrm>
          <a:prstGeom prst="rect">
            <a:avLst/>
          </a:prstGeom>
          <a:noFill/>
        </p:spPr>
        <p:txBody>
          <a:bodyPr wrap="none" rtlCol="0">
            <a:spAutoFit/>
          </a:bodyPr>
          <a:lstStyle/>
          <a:p>
            <a:r>
              <a:rPr lang="en-US" sz="3200" dirty="0" smtClean="0"/>
              <a:t>Invariant violation:</a:t>
            </a:r>
            <a:br>
              <a:rPr lang="en-US" sz="3200" dirty="0" smtClean="0"/>
            </a:br>
            <a:r>
              <a:rPr lang="en-US" sz="2800" dirty="0" smtClean="0"/>
              <a:t>red node has red parent</a:t>
            </a:r>
            <a:endParaRPr lang="en-US" sz="2800" dirty="0"/>
          </a:p>
        </p:txBody>
      </p:sp>
      <p:sp>
        <p:nvSpPr>
          <p:cNvPr id="46" name="Rectangle 45"/>
          <p:cNvSpPr/>
          <p:nvPr/>
        </p:nvSpPr>
        <p:spPr>
          <a:xfrm>
            <a:off x="6781800" y="327851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3048000"/>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505200" y="587234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33528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8862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3505200"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960485"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2893685" y="5945515"/>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4213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3505200" y="241903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6" idx="7"/>
          </p:cNvCxnSpPr>
          <p:nvPr/>
        </p:nvCxnSpPr>
        <p:spPr>
          <a:xfrm flipH="1">
            <a:off x="3960485" y="2131685"/>
            <a:ext cx="1070630" cy="365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38400" y="35863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4865763" y="3618542"/>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22860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8194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2438400"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893685"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36" idx="0"/>
          </p:cNvCxnSpPr>
          <p:nvPr/>
        </p:nvCxnSpPr>
        <p:spPr>
          <a:xfrm flipH="1">
            <a:off x="4305300" y="4073827"/>
            <a:ext cx="638578"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0"/>
          </p:cNvCxnSpPr>
          <p:nvPr/>
        </p:nvCxnSpPr>
        <p:spPr>
          <a:xfrm>
            <a:off x="5321048" y="4073827"/>
            <a:ext cx="660652"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0386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57150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44196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55626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6096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771900" y="5255885"/>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44938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5715000"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6170285"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2705100" y="2874323"/>
            <a:ext cx="878215" cy="712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27" idx="0"/>
          </p:cNvCxnSpPr>
          <p:nvPr/>
        </p:nvCxnSpPr>
        <p:spPr>
          <a:xfrm>
            <a:off x="3960485" y="2874323"/>
            <a:ext cx="1171978" cy="7442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4776" y="4800600"/>
            <a:ext cx="3384581" cy="954107"/>
          </a:xfrm>
          <a:prstGeom prst="rect">
            <a:avLst/>
          </a:prstGeom>
          <a:noFill/>
        </p:spPr>
        <p:txBody>
          <a:bodyPr wrap="none" rtlCol="0">
            <a:spAutoFit/>
          </a:bodyPr>
          <a:lstStyle/>
          <a:p>
            <a:r>
              <a:rPr lang="en-US" sz="2800" dirty="0" smtClean="0"/>
              <a:t>Recolor parent, uncle,</a:t>
            </a:r>
          </a:p>
          <a:p>
            <a:r>
              <a:rPr lang="en-US" sz="2800" dirty="0" smtClean="0"/>
              <a:t>and grandparent</a:t>
            </a:r>
          </a:p>
        </p:txBody>
      </p:sp>
      <p:sp>
        <p:nvSpPr>
          <p:cNvPr id="46" name="Rectangle 45"/>
          <p:cNvSpPr/>
          <p:nvPr/>
        </p:nvSpPr>
        <p:spPr>
          <a:xfrm>
            <a:off x="6781800" y="327851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3048000"/>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505200" y="587234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33528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8862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3505200"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960485"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2893685" y="5945515"/>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741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3505200" y="241903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6" idx="7"/>
          </p:cNvCxnSpPr>
          <p:nvPr/>
        </p:nvCxnSpPr>
        <p:spPr>
          <a:xfrm flipH="1">
            <a:off x="3960485" y="2131685"/>
            <a:ext cx="1070630" cy="365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38400" y="35863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4865763" y="3618542"/>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22860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8194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2438400"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893685"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36" idx="0"/>
          </p:cNvCxnSpPr>
          <p:nvPr/>
        </p:nvCxnSpPr>
        <p:spPr>
          <a:xfrm flipH="1">
            <a:off x="4305300" y="4073827"/>
            <a:ext cx="638578"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0"/>
          </p:cNvCxnSpPr>
          <p:nvPr/>
        </p:nvCxnSpPr>
        <p:spPr>
          <a:xfrm>
            <a:off x="5321048" y="4073827"/>
            <a:ext cx="660652"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0386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57150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44196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55626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6096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771900" y="5255885"/>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44938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5715000"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6170285"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2705100" y="2874323"/>
            <a:ext cx="878215" cy="712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27" idx="0"/>
          </p:cNvCxnSpPr>
          <p:nvPr/>
        </p:nvCxnSpPr>
        <p:spPr>
          <a:xfrm>
            <a:off x="3960485" y="2874323"/>
            <a:ext cx="1171978" cy="7442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4776" y="4800600"/>
            <a:ext cx="3286412" cy="523220"/>
          </a:xfrm>
          <a:prstGeom prst="rect">
            <a:avLst/>
          </a:prstGeom>
          <a:noFill/>
        </p:spPr>
        <p:txBody>
          <a:bodyPr wrap="none" rtlCol="0">
            <a:spAutoFit/>
          </a:bodyPr>
          <a:lstStyle/>
          <a:p>
            <a:r>
              <a:rPr lang="en-US" sz="2800" dirty="0" smtClean="0"/>
              <a:t>Move to grandparent</a:t>
            </a:r>
          </a:p>
        </p:txBody>
      </p:sp>
      <p:sp>
        <p:nvSpPr>
          <p:cNvPr id="46" name="Rectangle 45"/>
          <p:cNvSpPr/>
          <p:nvPr/>
        </p:nvSpPr>
        <p:spPr>
          <a:xfrm>
            <a:off x="6781800" y="327851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3048000"/>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505200" y="587234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33528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8862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3505200"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960485"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4227341" y="3657600"/>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388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3505200" y="2419038"/>
            <a:ext cx="533400" cy="533400"/>
          </a:xfrm>
          <a:prstGeom prst="ellipse">
            <a:avLst/>
          </a:prstGeom>
          <a:solidFill>
            <a:srgbClr val="C00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6" idx="7"/>
          </p:cNvCxnSpPr>
          <p:nvPr/>
        </p:nvCxnSpPr>
        <p:spPr>
          <a:xfrm flipH="1">
            <a:off x="3960485" y="2131685"/>
            <a:ext cx="1070630" cy="365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38400" y="35863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4865763" y="3618542"/>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22860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8194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2438400"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893685"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36" idx="0"/>
          </p:cNvCxnSpPr>
          <p:nvPr/>
        </p:nvCxnSpPr>
        <p:spPr>
          <a:xfrm flipH="1">
            <a:off x="4305300" y="4073827"/>
            <a:ext cx="638578"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0"/>
          </p:cNvCxnSpPr>
          <p:nvPr/>
        </p:nvCxnSpPr>
        <p:spPr>
          <a:xfrm>
            <a:off x="5321048" y="4073827"/>
            <a:ext cx="660652"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0386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57150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44196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55626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6096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771900" y="5255885"/>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44938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5715000"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6170285"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2705100" y="2874323"/>
            <a:ext cx="878215" cy="712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27" idx="0"/>
          </p:cNvCxnSpPr>
          <p:nvPr/>
        </p:nvCxnSpPr>
        <p:spPr>
          <a:xfrm>
            <a:off x="3960485" y="2874323"/>
            <a:ext cx="1171978" cy="7442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4776" y="4800600"/>
            <a:ext cx="2711063" cy="954107"/>
          </a:xfrm>
          <a:prstGeom prst="rect">
            <a:avLst/>
          </a:prstGeom>
          <a:noFill/>
        </p:spPr>
        <p:txBody>
          <a:bodyPr wrap="none" rtlCol="0">
            <a:spAutoFit/>
          </a:bodyPr>
          <a:lstStyle/>
          <a:p>
            <a:r>
              <a:rPr lang="en-US" sz="2800" dirty="0" smtClean="0"/>
              <a:t>Violation</a:t>
            </a:r>
          </a:p>
          <a:p>
            <a:r>
              <a:rPr lang="en-US" sz="2800" dirty="0" smtClean="0"/>
              <a:t>But uncle not red</a:t>
            </a:r>
          </a:p>
        </p:txBody>
      </p:sp>
      <p:sp>
        <p:nvSpPr>
          <p:cNvPr id="46" name="Rectangle 45"/>
          <p:cNvSpPr/>
          <p:nvPr/>
        </p:nvSpPr>
        <p:spPr>
          <a:xfrm>
            <a:off x="6781800" y="327851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3048000"/>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505200" y="587234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33528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8862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3505200"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960485"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4227341" y="3657600"/>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90384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3505200" y="241903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6" idx="7"/>
          </p:cNvCxnSpPr>
          <p:nvPr/>
        </p:nvCxnSpPr>
        <p:spPr>
          <a:xfrm flipH="1">
            <a:off x="3960485" y="2131685"/>
            <a:ext cx="1070630" cy="365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38400" y="35863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4865763" y="3618542"/>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22860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8194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2438400"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893685" y="4041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36" idx="0"/>
          </p:cNvCxnSpPr>
          <p:nvPr/>
        </p:nvCxnSpPr>
        <p:spPr>
          <a:xfrm flipH="1">
            <a:off x="4305300" y="4073827"/>
            <a:ext cx="638578"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0"/>
          </p:cNvCxnSpPr>
          <p:nvPr/>
        </p:nvCxnSpPr>
        <p:spPr>
          <a:xfrm>
            <a:off x="5321048" y="4073827"/>
            <a:ext cx="660652" cy="726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0386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57150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44196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55626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6096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771900" y="5255885"/>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44938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5715000"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6170285" y="52558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2705100" y="2874323"/>
            <a:ext cx="878215" cy="712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27" idx="0"/>
          </p:cNvCxnSpPr>
          <p:nvPr/>
        </p:nvCxnSpPr>
        <p:spPr>
          <a:xfrm>
            <a:off x="3960485" y="2874323"/>
            <a:ext cx="1171978" cy="7442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14776" y="4800600"/>
            <a:ext cx="2450607" cy="523220"/>
          </a:xfrm>
          <a:prstGeom prst="rect">
            <a:avLst/>
          </a:prstGeom>
          <a:noFill/>
        </p:spPr>
        <p:txBody>
          <a:bodyPr wrap="none" rtlCol="0">
            <a:spAutoFit/>
          </a:bodyPr>
          <a:lstStyle/>
          <a:p>
            <a:r>
              <a:rPr lang="en-US" sz="2800" dirty="0" smtClean="0"/>
              <a:t>Move to parent</a:t>
            </a:r>
          </a:p>
        </p:txBody>
      </p:sp>
      <p:sp>
        <p:nvSpPr>
          <p:cNvPr id="46" name="Rectangle 45"/>
          <p:cNvSpPr/>
          <p:nvPr/>
        </p:nvSpPr>
        <p:spPr>
          <a:xfrm>
            <a:off x="6781800" y="327851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3048000"/>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505200" y="587234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33528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8862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3505200"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960485"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2933777" y="2441272"/>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8623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2514600" y="37338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27" idx="7"/>
          </p:cNvCxnSpPr>
          <p:nvPr/>
        </p:nvCxnSpPr>
        <p:spPr>
          <a:xfrm flipH="1">
            <a:off x="3960485" y="2131685"/>
            <a:ext cx="1070630" cy="689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76400" y="4805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3505200" y="27432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1524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0574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1676400" y="5260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131685" y="5260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6" idx="7"/>
          </p:cNvCxnSpPr>
          <p:nvPr/>
        </p:nvCxnSpPr>
        <p:spPr>
          <a:xfrm flipH="1">
            <a:off x="2969885" y="3198485"/>
            <a:ext cx="613430" cy="613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1"/>
          </p:cNvCxnSpPr>
          <p:nvPr/>
        </p:nvCxnSpPr>
        <p:spPr>
          <a:xfrm>
            <a:off x="3960485" y="3198485"/>
            <a:ext cx="624467" cy="613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3528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4506837" y="3733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37338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4354437" y="44196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4887837" y="44196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086100" y="5255885"/>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38080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4506837" y="41890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4962122" y="41890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1943100" y="4189085"/>
            <a:ext cx="6496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36" idx="0"/>
          </p:cNvCxnSpPr>
          <p:nvPr/>
        </p:nvCxnSpPr>
        <p:spPr>
          <a:xfrm>
            <a:off x="2969885" y="4189085"/>
            <a:ext cx="649615" cy="611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32905" y="2145695"/>
            <a:ext cx="1707903" cy="523220"/>
          </a:xfrm>
          <a:prstGeom prst="rect">
            <a:avLst/>
          </a:prstGeom>
          <a:noFill/>
        </p:spPr>
        <p:txBody>
          <a:bodyPr wrap="none" rtlCol="0">
            <a:spAutoFit/>
          </a:bodyPr>
          <a:lstStyle/>
          <a:p>
            <a:r>
              <a:rPr lang="en-US" sz="2800" dirty="0" smtClean="0"/>
              <a:t>Rotate left</a:t>
            </a:r>
          </a:p>
        </p:txBody>
      </p:sp>
      <p:sp>
        <p:nvSpPr>
          <p:cNvPr id="46" name="Rectangle 45"/>
          <p:cNvSpPr/>
          <p:nvPr/>
        </p:nvSpPr>
        <p:spPr>
          <a:xfrm>
            <a:off x="6781800" y="327851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3048000"/>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819400" y="587234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26670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2004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2819400"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274685"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1943177" y="3735715"/>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751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Inorder</a:t>
            </a:r>
            <a:r>
              <a:rPr lang="en-US" dirty="0" smtClean="0"/>
              <a:t> traversal</a:t>
            </a:r>
            <a:endParaRPr lang="en-US" dirty="0"/>
          </a:p>
        </p:txBody>
      </p:sp>
      <p:sp>
        <p:nvSpPr>
          <p:cNvPr id="3" name="Content Placeholder 2"/>
          <p:cNvSpPr>
            <a:spLocks noGrp="1"/>
          </p:cNvSpPr>
          <p:nvPr>
            <p:ph sz="half" idx="1"/>
          </p:nvPr>
        </p:nvSpPr>
        <p:spPr/>
        <p:txBody>
          <a:bodyPr>
            <a:normAutofit/>
          </a:bodyPr>
          <a:lstStyle/>
          <a:p>
            <a:pPr marL="0" indent="0">
              <a:buNone/>
            </a:pPr>
            <a:r>
              <a:rPr lang="en-US" sz="2400" b="1" dirty="0" err="1" smtClean="0"/>
              <a:t>Inorder</a:t>
            </a:r>
            <a:r>
              <a:rPr lang="en-US" sz="2400" dirty="0" smtClean="0"/>
              <a:t>(node</a:t>
            </a:r>
            <a:r>
              <a:rPr lang="en-US" sz="2400" dirty="0"/>
              <a:t>) {</a:t>
            </a:r>
          </a:p>
          <a:p>
            <a:pPr marL="0" indent="0">
              <a:buNone/>
            </a:pPr>
            <a:r>
              <a:rPr lang="en-US" sz="2400" dirty="0" smtClean="0"/>
              <a:t>   </a:t>
            </a:r>
            <a:r>
              <a:rPr lang="en-US" sz="2400" dirty="0" err="1" smtClean="0"/>
              <a:t>Inorder</a:t>
            </a:r>
            <a:r>
              <a:rPr lang="en-US" sz="2400" dirty="0" smtClean="0"/>
              <a:t>(</a:t>
            </a:r>
            <a:r>
              <a:rPr lang="en-US" sz="2400" dirty="0" err="1" smtClean="0"/>
              <a:t>node.leftChild</a:t>
            </a:r>
            <a:r>
              <a:rPr lang="en-US" sz="2400" dirty="0" smtClean="0"/>
              <a:t>)</a:t>
            </a:r>
          </a:p>
          <a:p>
            <a:pPr marL="0" indent="0">
              <a:buNone/>
            </a:pPr>
            <a:r>
              <a:rPr lang="en-US" sz="2400" dirty="0" smtClean="0"/>
              <a:t>   </a:t>
            </a:r>
            <a:r>
              <a:rPr lang="en-US" sz="2400" dirty="0"/>
              <a:t>print node</a:t>
            </a:r>
          </a:p>
          <a:p>
            <a:pPr marL="0" indent="0">
              <a:buNone/>
            </a:pPr>
            <a:r>
              <a:rPr lang="en-US" sz="2400" dirty="0"/>
              <a:t>   </a:t>
            </a:r>
            <a:r>
              <a:rPr lang="en-US" sz="2400" dirty="0" err="1" smtClean="0"/>
              <a:t>Inorder</a:t>
            </a:r>
            <a:r>
              <a:rPr lang="en-US" sz="2400" dirty="0" smtClean="0"/>
              <a:t>(</a:t>
            </a:r>
            <a:r>
              <a:rPr lang="en-US" sz="2400" dirty="0" err="1" smtClean="0"/>
              <a:t>node.rightChild</a:t>
            </a:r>
            <a:r>
              <a:rPr lang="en-US" sz="2400" dirty="0" smtClean="0"/>
              <a:t>)</a:t>
            </a:r>
            <a:endParaRPr lang="en-US" sz="2400" dirty="0"/>
          </a:p>
          <a:p>
            <a:pPr marL="0" indent="0">
              <a:buNone/>
            </a:pPr>
            <a:r>
              <a:rPr lang="en-US" sz="2400" dirty="0"/>
              <a:t>}</a:t>
            </a:r>
          </a:p>
          <a:p>
            <a:pPr marL="0" indent="0">
              <a:buNone/>
            </a:pPr>
            <a:endParaRPr lang="en-US" dirty="0" smtClean="0"/>
          </a:p>
          <a:p>
            <a:pPr marL="0" indent="0">
              <a:buNone/>
            </a:pPr>
            <a:r>
              <a:rPr lang="en-US" dirty="0" smtClean="0"/>
              <a:t>Output:</a:t>
            </a:r>
          </a:p>
          <a:p>
            <a:pPr marL="0" indent="0">
              <a:buNone/>
            </a:pPr>
            <a:r>
              <a:rPr lang="en-US" dirty="0" smtClean="0"/>
              <a:t>1 3 2 6 5 7 4</a:t>
            </a:r>
            <a:endParaRPr lang="en-US" dirty="0"/>
          </a:p>
        </p:txBody>
      </p:sp>
      <p:sp>
        <p:nvSpPr>
          <p:cNvPr id="5" name="Oval 4"/>
          <p:cNvSpPr/>
          <p:nvPr/>
        </p:nvSpPr>
        <p:spPr>
          <a:xfrm>
            <a:off x="6084711" y="258029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227777" y="3599112"/>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6084711" y="48768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Oval 7"/>
          <p:cNvSpPr/>
          <p:nvPr/>
        </p:nvSpPr>
        <p:spPr>
          <a:xfrm>
            <a:off x="7151511" y="3669668"/>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9" name="Oval 8"/>
          <p:cNvSpPr/>
          <p:nvPr/>
        </p:nvSpPr>
        <p:spPr>
          <a:xfrm>
            <a:off x="6934200" y="6021065"/>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0" name="Oval 9"/>
          <p:cNvSpPr/>
          <p:nvPr/>
        </p:nvSpPr>
        <p:spPr>
          <a:xfrm>
            <a:off x="5246511" y="5987977"/>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1" name="Straight Arrow Connector 10"/>
          <p:cNvCxnSpPr>
            <a:stCxn id="7" idx="5"/>
            <a:endCxn id="9" idx="1"/>
          </p:cNvCxnSpPr>
          <p:nvPr/>
        </p:nvCxnSpPr>
        <p:spPr>
          <a:xfrm>
            <a:off x="6474956" y="5267045"/>
            <a:ext cx="526199" cy="820975"/>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7"/>
            <a:endCxn id="7" idx="3"/>
          </p:cNvCxnSpPr>
          <p:nvPr/>
        </p:nvCxnSpPr>
        <p:spPr>
          <a:xfrm flipV="1">
            <a:off x="5636756" y="5267045"/>
            <a:ext cx="514910" cy="787887"/>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7"/>
            <a:endCxn id="5" idx="3"/>
          </p:cNvCxnSpPr>
          <p:nvPr/>
        </p:nvCxnSpPr>
        <p:spPr>
          <a:xfrm flipV="1">
            <a:off x="5618022" y="2970535"/>
            <a:ext cx="533644" cy="69553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5"/>
            <a:endCxn id="8" idx="1"/>
          </p:cNvCxnSpPr>
          <p:nvPr/>
        </p:nvCxnSpPr>
        <p:spPr>
          <a:xfrm>
            <a:off x="6474956" y="2970535"/>
            <a:ext cx="743510" cy="76608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029200" y="15240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6" name="Straight Connector 15"/>
          <p:cNvCxnSpPr>
            <a:stCxn id="15" idx="5"/>
            <a:endCxn id="5" idx="1"/>
          </p:cNvCxnSpPr>
          <p:nvPr/>
        </p:nvCxnSpPr>
        <p:spPr>
          <a:xfrm>
            <a:off x="5419445" y="1914245"/>
            <a:ext cx="732221" cy="73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7" idx="7"/>
          </p:cNvCxnSpPr>
          <p:nvPr/>
        </p:nvCxnSpPr>
        <p:spPr>
          <a:xfrm flipH="1">
            <a:off x="6474956" y="4059913"/>
            <a:ext cx="743510" cy="883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8267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2514600" y="37338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27" idx="7"/>
          </p:cNvCxnSpPr>
          <p:nvPr/>
        </p:nvCxnSpPr>
        <p:spPr>
          <a:xfrm flipH="1">
            <a:off x="3960485" y="2131685"/>
            <a:ext cx="1070630" cy="689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76400" y="4805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3505200" y="2743200"/>
            <a:ext cx="533400" cy="533400"/>
          </a:xfrm>
          <a:prstGeom prst="ellipse">
            <a:avLst/>
          </a:prstGeom>
          <a:solidFill>
            <a:srgbClr val="C00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1524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0574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1676400" y="5260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131685" y="5260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6" idx="7"/>
          </p:cNvCxnSpPr>
          <p:nvPr/>
        </p:nvCxnSpPr>
        <p:spPr>
          <a:xfrm flipH="1">
            <a:off x="2969885" y="3198485"/>
            <a:ext cx="613430" cy="613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1"/>
          </p:cNvCxnSpPr>
          <p:nvPr/>
        </p:nvCxnSpPr>
        <p:spPr>
          <a:xfrm>
            <a:off x="3960485" y="3198485"/>
            <a:ext cx="624467" cy="613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3528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4506837" y="3733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37338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4354437" y="44196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4887837" y="44196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086100" y="5255885"/>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38080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4506837" y="41890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4962122" y="41890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1943100" y="4189085"/>
            <a:ext cx="6496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36" idx="0"/>
          </p:cNvCxnSpPr>
          <p:nvPr/>
        </p:nvCxnSpPr>
        <p:spPr>
          <a:xfrm>
            <a:off x="2969885" y="4189085"/>
            <a:ext cx="649615" cy="611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32905" y="2145695"/>
            <a:ext cx="2313326" cy="523220"/>
          </a:xfrm>
          <a:prstGeom prst="rect">
            <a:avLst/>
          </a:prstGeom>
          <a:noFill/>
        </p:spPr>
        <p:txBody>
          <a:bodyPr wrap="none" rtlCol="0">
            <a:spAutoFit/>
          </a:bodyPr>
          <a:lstStyle/>
          <a:p>
            <a:r>
              <a:rPr lang="en-US" sz="2800" dirty="0" smtClean="0"/>
              <a:t>Still a violation</a:t>
            </a:r>
          </a:p>
        </p:txBody>
      </p:sp>
      <p:sp>
        <p:nvSpPr>
          <p:cNvPr id="46" name="Rectangle 45"/>
          <p:cNvSpPr/>
          <p:nvPr/>
        </p:nvSpPr>
        <p:spPr>
          <a:xfrm>
            <a:off x="6781800" y="327851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3048000"/>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819400" y="587234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26670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2004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2819400"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274685"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1943177" y="3735715"/>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2120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4953000" y="1676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2514600" y="37338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2590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3581400"/>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4267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27" idx="7"/>
          </p:cNvCxnSpPr>
          <p:nvPr/>
        </p:nvCxnSpPr>
        <p:spPr>
          <a:xfrm flipH="1">
            <a:off x="3960485" y="2131685"/>
            <a:ext cx="1070630" cy="689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5408285" y="2131685"/>
            <a:ext cx="1604030" cy="5372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3046085"/>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40366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76400" y="4805548"/>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3505200" y="27432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15240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057400" y="54864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1676400" y="5260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131685" y="52608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6" idx="7"/>
          </p:cNvCxnSpPr>
          <p:nvPr/>
        </p:nvCxnSpPr>
        <p:spPr>
          <a:xfrm flipH="1">
            <a:off x="2969885" y="3198485"/>
            <a:ext cx="613430" cy="613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37" idx="1"/>
          </p:cNvCxnSpPr>
          <p:nvPr/>
        </p:nvCxnSpPr>
        <p:spPr>
          <a:xfrm>
            <a:off x="3960485" y="3198485"/>
            <a:ext cx="624467" cy="613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352800" y="48006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4506837" y="3733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3733800" y="5481452"/>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4354437" y="44196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4887837" y="44196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086100" y="5255885"/>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3808085" y="5255885"/>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4506837" y="41890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4962122" y="4189085"/>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0"/>
          </p:cNvCxnSpPr>
          <p:nvPr/>
        </p:nvCxnSpPr>
        <p:spPr>
          <a:xfrm flipH="1">
            <a:off x="1943100" y="4189085"/>
            <a:ext cx="6496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36" idx="0"/>
          </p:cNvCxnSpPr>
          <p:nvPr/>
        </p:nvCxnSpPr>
        <p:spPr>
          <a:xfrm>
            <a:off x="2969885" y="4189085"/>
            <a:ext cx="649615" cy="611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32905" y="2145695"/>
            <a:ext cx="3160289" cy="954107"/>
          </a:xfrm>
          <a:prstGeom prst="rect">
            <a:avLst/>
          </a:prstGeom>
          <a:noFill/>
        </p:spPr>
        <p:txBody>
          <a:bodyPr wrap="none" rtlCol="0">
            <a:spAutoFit/>
          </a:bodyPr>
          <a:lstStyle/>
          <a:p>
            <a:r>
              <a:rPr lang="en-US" sz="2800" dirty="0" smtClean="0"/>
              <a:t>Flip colors on parent</a:t>
            </a:r>
          </a:p>
          <a:p>
            <a:r>
              <a:rPr lang="en-US" sz="2800" dirty="0" smtClean="0"/>
              <a:t>and grandparent</a:t>
            </a:r>
          </a:p>
        </p:txBody>
      </p:sp>
      <p:sp>
        <p:nvSpPr>
          <p:cNvPr id="46" name="Rectangle 45"/>
          <p:cNvSpPr/>
          <p:nvPr/>
        </p:nvSpPr>
        <p:spPr>
          <a:xfrm>
            <a:off x="6781800" y="327851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3048000"/>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819400" y="5872348"/>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26670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200400" y="6553200"/>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2819400"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274685" y="6327633"/>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1943177" y="3735715"/>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374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5867400" y="3108845"/>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2667000" y="3090753"/>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415755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5148153"/>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58339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58339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37" idx="7"/>
          </p:cNvCxnSpPr>
          <p:nvPr/>
        </p:nvCxnSpPr>
        <p:spPr>
          <a:xfrm flipH="1">
            <a:off x="5336583" y="3564130"/>
            <a:ext cx="608932" cy="6715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6322685" y="3564130"/>
            <a:ext cx="689630" cy="6715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4612838"/>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5603438"/>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5603438"/>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828800" y="4162501"/>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4279194" y="2209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1676400" y="48433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209800" y="48433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1828800" y="4617786"/>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284085" y="4617786"/>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6" idx="7"/>
          </p:cNvCxnSpPr>
          <p:nvPr/>
        </p:nvCxnSpPr>
        <p:spPr>
          <a:xfrm flipH="1">
            <a:off x="3122285" y="2665085"/>
            <a:ext cx="1235024" cy="5037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5" idx="1"/>
          </p:cNvCxnSpPr>
          <p:nvPr/>
        </p:nvCxnSpPr>
        <p:spPr>
          <a:xfrm>
            <a:off x="4734479" y="2665085"/>
            <a:ext cx="1211036" cy="521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505200" y="415755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4881298" y="415755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3886200" y="483840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4728898" y="48433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5262298" y="48433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238500" y="4612838"/>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3960485" y="4612838"/>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4881298" y="4612838"/>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5336583" y="4612838"/>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7"/>
          </p:cNvCxnSpPr>
          <p:nvPr/>
        </p:nvCxnSpPr>
        <p:spPr>
          <a:xfrm flipH="1">
            <a:off x="2284085" y="3546038"/>
            <a:ext cx="461030" cy="6945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36" idx="1"/>
          </p:cNvCxnSpPr>
          <p:nvPr/>
        </p:nvCxnSpPr>
        <p:spPr>
          <a:xfrm>
            <a:off x="3122285" y="3546038"/>
            <a:ext cx="461030" cy="689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51540" y="1440320"/>
            <a:ext cx="3785780" cy="523220"/>
          </a:xfrm>
          <a:prstGeom prst="rect">
            <a:avLst/>
          </a:prstGeom>
          <a:noFill/>
        </p:spPr>
        <p:txBody>
          <a:bodyPr wrap="none" rtlCol="0">
            <a:spAutoFit/>
          </a:bodyPr>
          <a:lstStyle/>
          <a:p>
            <a:r>
              <a:rPr lang="en-US" sz="2800" dirty="0" smtClean="0"/>
              <a:t>Rotate grandparent right</a:t>
            </a:r>
          </a:p>
        </p:txBody>
      </p:sp>
      <p:sp>
        <p:nvSpPr>
          <p:cNvPr id="46" name="Rectangle 45"/>
          <p:cNvSpPr/>
          <p:nvPr/>
        </p:nvSpPr>
        <p:spPr>
          <a:xfrm>
            <a:off x="6781800" y="4845268"/>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4614753"/>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971800" y="5229301"/>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2819400" y="59101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352800" y="59101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2971800" y="5684586"/>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427085" y="5684586"/>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2095577" y="3092668"/>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6128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example (from CLR)</a:t>
            </a:r>
            <a:endParaRPr lang="en-US" dirty="0"/>
          </a:p>
        </p:txBody>
      </p:sp>
      <p:sp>
        <p:nvSpPr>
          <p:cNvPr id="5" name="Oval 4"/>
          <p:cNvSpPr/>
          <p:nvPr/>
        </p:nvSpPr>
        <p:spPr>
          <a:xfrm>
            <a:off x="5867400" y="3108845"/>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11</a:t>
            </a:r>
            <a:endParaRPr lang="en-US" sz="1400" dirty="0"/>
          </a:p>
        </p:txBody>
      </p:sp>
      <p:sp>
        <p:nvSpPr>
          <p:cNvPr id="6" name="Oval 5"/>
          <p:cNvSpPr/>
          <p:nvPr/>
        </p:nvSpPr>
        <p:spPr>
          <a:xfrm>
            <a:off x="2667000" y="3090753"/>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7" name="Oval 6"/>
          <p:cNvSpPr/>
          <p:nvPr/>
        </p:nvSpPr>
        <p:spPr>
          <a:xfrm>
            <a:off x="6934200" y="415755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14</a:t>
            </a:r>
            <a:endParaRPr lang="en-US" sz="1400" dirty="0"/>
          </a:p>
        </p:txBody>
      </p:sp>
      <p:sp>
        <p:nvSpPr>
          <p:cNvPr id="9" name="Oval 8"/>
          <p:cNvSpPr/>
          <p:nvPr/>
        </p:nvSpPr>
        <p:spPr>
          <a:xfrm>
            <a:off x="7467600" y="5148153"/>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a:t>
            </a:r>
            <a:endParaRPr lang="en-US" sz="1400" dirty="0"/>
          </a:p>
        </p:txBody>
      </p:sp>
      <p:sp>
        <p:nvSpPr>
          <p:cNvPr id="14" name="Rectangle 13"/>
          <p:cNvSpPr/>
          <p:nvPr/>
        </p:nvSpPr>
        <p:spPr>
          <a:xfrm>
            <a:off x="7315200" y="58339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p:cNvSpPr/>
          <p:nvPr/>
        </p:nvSpPr>
        <p:spPr>
          <a:xfrm>
            <a:off x="7848600" y="58339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p:cNvCxnSpPr>
            <a:stCxn id="5" idx="3"/>
            <a:endCxn id="37" idx="7"/>
          </p:cNvCxnSpPr>
          <p:nvPr/>
        </p:nvCxnSpPr>
        <p:spPr>
          <a:xfrm flipH="1">
            <a:off x="5336583" y="3564130"/>
            <a:ext cx="608932" cy="6715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6322685" y="3564130"/>
            <a:ext cx="689630" cy="6715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9" idx="0"/>
          </p:cNvCxnSpPr>
          <p:nvPr/>
        </p:nvCxnSpPr>
        <p:spPr>
          <a:xfrm>
            <a:off x="7389485" y="4612838"/>
            <a:ext cx="344815" cy="535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4" idx="0"/>
          </p:cNvCxnSpPr>
          <p:nvPr/>
        </p:nvCxnSpPr>
        <p:spPr>
          <a:xfrm flipH="1">
            <a:off x="7467600" y="5603438"/>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5"/>
            <a:endCxn id="15" idx="0"/>
          </p:cNvCxnSpPr>
          <p:nvPr/>
        </p:nvCxnSpPr>
        <p:spPr>
          <a:xfrm>
            <a:off x="7922885" y="5603438"/>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828800" y="4162501"/>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27" name="Oval 26"/>
          <p:cNvSpPr/>
          <p:nvPr/>
        </p:nvSpPr>
        <p:spPr>
          <a:xfrm>
            <a:off x="4279194" y="2209800"/>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a:t>
            </a:r>
            <a:endParaRPr lang="en-US" sz="1400" dirty="0"/>
          </a:p>
        </p:txBody>
      </p:sp>
      <p:sp>
        <p:nvSpPr>
          <p:cNvPr id="28" name="Rectangle 27"/>
          <p:cNvSpPr/>
          <p:nvPr/>
        </p:nvSpPr>
        <p:spPr>
          <a:xfrm>
            <a:off x="1676400" y="48433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2209800" y="48433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p:cNvCxnSpPr>
            <a:stCxn id="26" idx="3"/>
            <a:endCxn id="28" idx="0"/>
          </p:cNvCxnSpPr>
          <p:nvPr/>
        </p:nvCxnSpPr>
        <p:spPr>
          <a:xfrm flipH="1">
            <a:off x="1828800" y="4617786"/>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5"/>
            <a:endCxn id="29" idx="0"/>
          </p:cNvCxnSpPr>
          <p:nvPr/>
        </p:nvCxnSpPr>
        <p:spPr>
          <a:xfrm>
            <a:off x="2284085" y="4617786"/>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6" idx="7"/>
          </p:cNvCxnSpPr>
          <p:nvPr/>
        </p:nvCxnSpPr>
        <p:spPr>
          <a:xfrm flipH="1">
            <a:off x="3122285" y="2665085"/>
            <a:ext cx="1235024" cy="5037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5"/>
            <a:endCxn id="5" idx="1"/>
          </p:cNvCxnSpPr>
          <p:nvPr/>
        </p:nvCxnSpPr>
        <p:spPr>
          <a:xfrm>
            <a:off x="4734479" y="2665085"/>
            <a:ext cx="1211036" cy="521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505200" y="415755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a:t>
            </a:r>
            <a:endParaRPr lang="en-US" sz="1400" dirty="0"/>
          </a:p>
        </p:txBody>
      </p:sp>
      <p:sp>
        <p:nvSpPr>
          <p:cNvPr id="37" name="Oval 36"/>
          <p:cNvSpPr/>
          <p:nvPr/>
        </p:nvSpPr>
        <p:spPr>
          <a:xfrm>
            <a:off x="4881298" y="4157553"/>
            <a:ext cx="533400" cy="533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sp>
        <p:nvSpPr>
          <p:cNvPr id="39" name="Rectangle 38"/>
          <p:cNvSpPr/>
          <p:nvPr/>
        </p:nvSpPr>
        <p:spPr>
          <a:xfrm>
            <a:off x="3886200" y="4838405"/>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Rectangle 39"/>
          <p:cNvSpPr/>
          <p:nvPr/>
        </p:nvSpPr>
        <p:spPr>
          <a:xfrm>
            <a:off x="4728898" y="48433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Rectangle 40"/>
          <p:cNvSpPr/>
          <p:nvPr/>
        </p:nvSpPr>
        <p:spPr>
          <a:xfrm>
            <a:off x="5262298" y="48433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2" name="Straight Arrow Connector 41"/>
          <p:cNvCxnSpPr>
            <a:stCxn id="36" idx="3"/>
            <a:endCxn id="48" idx="0"/>
          </p:cNvCxnSpPr>
          <p:nvPr/>
        </p:nvCxnSpPr>
        <p:spPr>
          <a:xfrm flipH="1">
            <a:off x="3238500" y="4612838"/>
            <a:ext cx="344815" cy="616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6" idx="5"/>
            <a:endCxn id="39" idx="0"/>
          </p:cNvCxnSpPr>
          <p:nvPr/>
        </p:nvCxnSpPr>
        <p:spPr>
          <a:xfrm>
            <a:off x="3960485" y="4612838"/>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40" idx="0"/>
          </p:cNvCxnSpPr>
          <p:nvPr/>
        </p:nvCxnSpPr>
        <p:spPr>
          <a:xfrm flipH="1">
            <a:off x="4881298" y="4612838"/>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a:endCxn id="41" idx="0"/>
          </p:cNvCxnSpPr>
          <p:nvPr/>
        </p:nvCxnSpPr>
        <p:spPr>
          <a:xfrm>
            <a:off x="5336583" y="4612838"/>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3"/>
            <a:endCxn id="26" idx="7"/>
          </p:cNvCxnSpPr>
          <p:nvPr/>
        </p:nvCxnSpPr>
        <p:spPr>
          <a:xfrm flipH="1">
            <a:off x="2284085" y="3546038"/>
            <a:ext cx="461030" cy="6945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36" idx="1"/>
          </p:cNvCxnSpPr>
          <p:nvPr/>
        </p:nvCxnSpPr>
        <p:spPr>
          <a:xfrm>
            <a:off x="3122285" y="3546038"/>
            <a:ext cx="461030" cy="689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51540" y="1915180"/>
            <a:ext cx="2209131" cy="523220"/>
          </a:xfrm>
          <a:prstGeom prst="rect">
            <a:avLst/>
          </a:prstGeom>
          <a:noFill/>
        </p:spPr>
        <p:txBody>
          <a:bodyPr wrap="none" rtlCol="0">
            <a:spAutoFit/>
          </a:bodyPr>
          <a:lstStyle/>
          <a:p>
            <a:r>
              <a:rPr lang="en-US" sz="2800" dirty="0" smtClean="0"/>
              <a:t>No violations!</a:t>
            </a:r>
          </a:p>
        </p:txBody>
      </p:sp>
      <p:sp>
        <p:nvSpPr>
          <p:cNvPr id="46" name="Rectangle 45"/>
          <p:cNvSpPr/>
          <p:nvPr/>
        </p:nvSpPr>
        <p:spPr>
          <a:xfrm>
            <a:off x="6781800" y="4845268"/>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Arrow Connector 46"/>
          <p:cNvCxnSpPr>
            <a:endCxn id="46" idx="0"/>
          </p:cNvCxnSpPr>
          <p:nvPr/>
        </p:nvCxnSpPr>
        <p:spPr>
          <a:xfrm flipH="1">
            <a:off x="6934200" y="4614753"/>
            <a:ext cx="78115" cy="23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971800" y="5229301"/>
            <a:ext cx="533400" cy="533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0" name="Rectangle 49"/>
          <p:cNvSpPr/>
          <p:nvPr/>
        </p:nvSpPr>
        <p:spPr>
          <a:xfrm>
            <a:off x="2819400" y="59101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Rectangle 51"/>
          <p:cNvSpPr/>
          <p:nvPr/>
        </p:nvSpPr>
        <p:spPr>
          <a:xfrm>
            <a:off x="3352800" y="5910153"/>
            <a:ext cx="304800" cy="15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3" name="Straight Arrow Connector 52"/>
          <p:cNvCxnSpPr>
            <a:stCxn id="48" idx="3"/>
            <a:endCxn id="50" idx="0"/>
          </p:cNvCxnSpPr>
          <p:nvPr/>
        </p:nvCxnSpPr>
        <p:spPr>
          <a:xfrm flipH="1">
            <a:off x="2971800" y="5684586"/>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52" idx="0"/>
          </p:cNvCxnSpPr>
          <p:nvPr/>
        </p:nvCxnSpPr>
        <p:spPr>
          <a:xfrm>
            <a:off x="3427085" y="5684586"/>
            <a:ext cx="78115" cy="2255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2095577" y="3092668"/>
            <a:ext cx="420859" cy="45528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8290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analysis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solidFill>
                  <a:schemeClr val="bg1">
                    <a:lumMod val="50000"/>
                  </a:schemeClr>
                </a:solidFill>
              </a:rPr>
              <a:t>Insert new node and color it red</a:t>
            </a:r>
          </a:p>
          <a:p>
            <a:r>
              <a:rPr lang="en-US" dirty="0" smtClean="0">
                <a:solidFill>
                  <a:schemeClr val="bg1">
                    <a:lumMod val="50000"/>
                  </a:schemeClr>
                </a:solidFill>
              </a:rPr>
              <a:t>While node not root</a:t>
            </a:r>
            <a:br>
              <a:rPr lang="en-US" dirty="0" smtClean="0">
                <a:solidFill>
                  <a:schemeClr val="bg1">
                    <a:lumMod val="50000"/>
                  </a:schemeClr>
                </a:solidFill>
              </a:rPr>
            </a:br>
            <a:r>
              <a:rPr lang="en-US" dirty="0" smtClean="0">
                <a:solidFill>
                  <a:schemeClr val="bg1">
                    <a:lumMod val="50000"/>
                  </a:schemeClr>
                </a:solidFill>
              </a:rPr>
              <a:t>          and both node and parent are </a:t>
            </a:r>
            <a:r>
              <a:rPr lang="en-US" b="1" dirty="0" smtClean="0">
                <a:solidFill>
                  <a:schemeClr val="bg1">
                    <a:lumMod val="50000"/>
                  </a:schemeClr>
                </a:solidFill>
              </a:rPr>
              <a:t>red</a:t>
            </a:r>
          </a:p>
          <a:p>
            <a:pPr lvl="1"/>
            <a:r>
              <a:rPr lang="en-US" dirty="0" smtClean="0">
                <a:solidFill>
                  <a:schemeClr val="bg1">
                    <a:lumMod val="50000"/>
                  </a:schemeClr>
                </a:solidFill>
              </a:rPr>
              <a:t>If uncle (parent’s sibling) is also </a:t>
            </a:r>
            <a:r>
              <a:rPr lang="en-US" b="1" dirty="0" smtClean="0">
                <a:solidFill>
                  <a:schemeClr val="bg1">
                    <a:lumMod val="50000"/>
                  </a:schemeClr>
                </a:solidFill>
              </a:rPr>
              <a:t>red</a:t>
            </a:r>
          </a:p>
          <a:p>
            <a:pPr lvl="2"/>
            <a:r>
              <a:rPr lang="en-US" dirty="0" smtClean="0">
                <a:solidFill>
                  <a:schemeClr val="bg1">
                    <a:lumMod val="50000"/>
                  </a:schemeClr>
                </a:solidFill>
              </a:rPr>
              <a:t>Flip colors of parent, uncle, and grandparent</a:t>
            </a:r>
          </a:p>
          <a:p>
            <a:pPr lvl="2"/>
            <a:r>
              <a:rPr lang="en-US" dirty="0" smtClean="0">
                <a:solidFill>
                  <a:schemeClr val="bg1">
                    <a:lumMod val="50000"/>
                  </a:schemeClr>
                </a:solidFill>
              </a:rPr>
              <a:t>Node = grandparent (i.e. check grandparent in next iteration)</a:t>
            </a:r>
          </a:p>
          <a:p>
            <a:pPr lvl="1"/>
            <a:r>
              <a:rPr lang="en-US" dirty="0" smtClean="0">
                <a:solidFill>
                  <a:schemeClr val="bg1">
                    <a:lumMod val="50000"/>
                  </a:schemeClr>
                </a:solidFill>
              </a:rPr>
              <a:t>Else (sibling is black)</a:t>
            </a:r>
          </a:p>
          <a:p>
            <a:pPr lvl="2"/>
            <a:r>
              <a:rPr lang="en-US" dirty="0" smtClean="0">
                <a:solidFill>
                  <a:schemeClr val="bg1">
                    <a:lumMod val="50000"/>
                  </a:schemeClr>
                </a:solidFill>
              </a:rPr>
              <a:t>If node is a right child</a:t>
            </a:r>
          </a:p>
          <a:p>
            <a:pPr lvl="3"/>
            <a:r>
              <a:rPr lang="en-US" dirty="0" smtClean="0">
                <a:solidFill>
                  <a:schemeClr val="bg1">
                    <a:lumMod val="50000"/>
                  </a:schemeClr>
                </a:solidFill>
              </a:rPr>
              <a:t>Node = parent</a:t>
            </a:r>
          </a:p>
          <a:p>
            <a:pPr lvl="3"/>
            <a:r>
              <a:rPr lang="en-US" dirty="0" smtClean="0">
                <a:solidFill>
                  <a:schemeClr val="bg1">
                    <a:lumMod val="50000"/>
                  </a:schemeClr>
                </a:solidFill>
              </a:rPr>
              <a:t>Rotate node left</a:t>
            </a:r>
          </a:p>
          <a:p>
            <a:pPr lvl="2"/>
            <a:r>
              <a:rPr lang="en-US" dirty="0" smtClean="0">
                <a:solidFill>
                  <a:schemeClr val="bg1">
                    <a:lumMod val="50000"/>
                  </a:schemeClr>
                </a:solidFill>
              </a:rPr>
              <a:t>Flip colors of parent and grandparent</a:t>
            </a:r>
          </a:p>
          <a:p>
            <a:pPr lvl="2"/>
            <a:r>
              <a:rPr lang="en-US" dirty="0" smtClean="0">
                <a:solidFill>
                  <a:schemeClr val="bg1">
                    <a:lumMod val="50000"/>
                  </a:schemeClr>
                </a:solidFill>
              </a:rPr>
              <a:t>Rotate grandparent right</a:t>
            </a:r>
          </a:p>
          <a:p>
            <a:pPr lvl="1"/>
            <a:endParaRPr lang="en-US" dirty="0">
              <a:solidFill>
                <a:schemeClr val="bg1">
                  <a:lumMod val="50000"/>
                </a:schemeClr>
              </a:solidFill>
            </a:endParaRPr>
          </a:p>
        </p:txBody>
      </p:sp>
    </p:spTree>
    <p:extLst>
      <p:ext uri="{BB962C8B-B14F-4D97-AF65-F5344CB8AC3E}">
        <p14:creationId xmlns:p14="http://schemas.microsoft.com/office/powerpoint/2010/main" val="9267162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analysis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solidFill>
                  <a:schemeClr val="bg1">
                    <a:lumMod val="50000"/>
                  </a:schemeClr>
                </a:solidFill>
              </a:rPr>
              <a:t>Insert new node and color it red</a:t>
            </a:r>
          </a:p>
          <a:p>
            <a:r>
              <a:rPr lang="en-US" dirty="0" smtClean="0">
                <a:solidFill>
                  <a:schemeClr val="bg1">
                    <a:lumMod val="50000"/>
                  </a:schemeClr>
                </a:solidFill>
              </a:rPr>
              <a:t>While node not root</a:t>
            </a:r>
            <a:br>
              <a:rPr lang="en-US" dirty="0" smtClean="0">
                <a:solidFill>
                  <a:schemeClr val="bg1">
                    <a:lumMod val="50000"/>
                  </a:schemeClr>
                </a:solidFill>
              </a:rPr>
            </a:br>
            <a:r>
              <a:rPr lang="en-US" dirty="0" smtClean="0">
                <a:solidFill>
                  <a:schemeClr val="bg1">
                    <a:lumMod val="50000"/>
                  </a:schemeClr>
                </a:solidFill>
              </a:rPr>
              <a:t>          and both node and parent are </a:t>
            </a:r>
            <a:r>
              <a:rPr lang="en-US" b="1" dirty="0" smtClean="0">
                <a:solidFill>
                  <a:schemeClr val="bg1">
                    <a:lumMod val="50000"/>
                  </a:schemeClr>
                </a:solidFill>
              </a:rPr>
              <a:t>red</a:t>
            </a:r>
          </a:p>
          <a:p>
            <a:pPr lvl="1"/>
            <a:r>
              <a:rPr lang="en-US" dirty="0" smtClean="0">
                <a:solidFill>
                  <a:schemeClr val="bg1">
                    <a:lumMod val="50000"/>
                  </a:schemeClr>
                </a:solidFill>
              </a:rPr>
              <a:t>If uncle (parent’s sibling) is also </a:t>
            </a:r>
            <a:r>
              <a:rPr lang="en-US" b="1" dirty="0" smtClean="0">
                <a:solidFill>
                  <a:schemeClr val="bg1">
                    <a:lumMod val="50000"/>
                  </a:schemeClr>
                </a:solidFill>
              </a:rPr>
              <a:t>red</a:t>
            </a:r>
          </a:p>
          <a:p>
            <a:pPr lvl="2"/>
            <a:r>
              <a:rPr lang="en-US" dirty="0" smtClean="0">
                <a:solidFill>
                  <a:schemeClr val="bg1">
                    <a:lumMod val="50000"/>
                  </a:schemeClr>
                </a:solidFill>
              </a:rPr>
              <a:t>Flip colors of parent, uncle, and grandparent</a:t>
            </a:r>
          </a:p>
          <a:p>
            <a:pPr lvl="2"/>
            <a:r>
              <a:rPr lang="en-US" dirty="0" smtClean="0">
                <a:solidFill>
                  <a:schemeClr val="bg1">
                    <a:lumMod val="50000"/>
                  </a:schemeClr>
                </a:solidFill>
              </a:rPr>
              <a:t>Node = grandparent (i.e. check grandparent in next iteration)</a:t>
            </a:r>
          </a:p>
          <a:p>
            <a:pPr lvl="1"/>
            <a:r>
              <a:rPr lang="en-US" dirty="0" smtClean="0">
                <a:solidFill>
                  <a:schemeClr val="bg1">
                    <a:lumMod val="50000"/>
                  </a:schemeClr>
                </a:solidFill>
              </a:rPr>
              <a:t>Else (sibling is black)</a:t>
            </a:r>
          </a:p>
          <a:p>
            <a:pPr lvl="2"/>
            <a:r>
              <a:rPr lang="en-US" dirty="0" smtClean="0">
                <a:solidFill>
                  <a:schemeClr val="bg1">
                    <a:lumMod val="50000"/>
                  </a:schemeClr>
                </a:solidFill>
              </a:rPr>
              <a:t>If node is a right child</a:t>
            </a:r>
          </a:p>
          <a:p>
            <a:pPr lvl="3"/>
            <a:r>
              <a:rPr lang="en-US" dirty="0" smtClean="0">
                <a:solidFill>
                  <a:schemeClr val="bg1">
                    <a:lumMod val="50000"/>
                  </a:schemeClr>
                </a:solidFill>
              </a:rPr>
              <a:t>Node = parent</a:t>
            </a:r>
          </a:p>
          <a:p>
            <a:pPr lvl="3"/>
            <a:r>
              <a:rPr lang="en-US" dirty="0" smtClean="0">
                <a:solidFill>
                  <a:schemeClr val="bg1">
                    <a:lumMod val="50000"/>
                  </a:schemeClr>
                </a:solidFill>
              </a:rPr>
              <a:t>Rotate node left</a:t>
            </a:r>
          </a:p>
          <a:p>
            <a:pPr lvl="2"/>
            <a:r>
              <a:rPr lang="en-US" dirty="0" smtClean="0">
                <a:solidFill>
                  <a:schemeClr val="bg1">
                    <a:lumMod val="50000"/>
                  </a:schemeClr>
                </a:solidFill>
              </a:rPr>
              <a:t>Flip colors of parent and grandparent</a:t>
            </a:r>
          </a:p>
          <a:p>
            <a:pPr lvl="2"/>
            <a:r>
              <a:rPr lang="en-US" dirty="0" smtClean="0">
                <a:solidFill>
                  <a:schemeClr val="bg1">
                    <a:lumMod val="50000"/>
                  </a:schemeClr>
                </a:solidFill>
              </a:rPr>
              <a:t>Rotate grandparent right</a:t>
            </a:r>
          </a:p>
          <a:p>
            <a:pPr lvl="1"/>
            <a:endParaRPr lang="en-US" dirty="0">
              <a:solidFill>
                <a:schemeClr val="bg1">
                  <a:lumMod val="50000"/>
                </a:schemeClr>
              </a:solidFill>
            </a:endParaRPr>
          </a:p>
        </p:txBody>
      </p:sp>
      <mc:AlternateContent xmlns:mc="http://schemas.openxmlformats.org/markup-compatibility/2006" xmlns:a14="http://schemas.microsoft.com/office/drawing/2010/main">
        <mc:Choice Requires="a14">
          <p:sp>
            <p:nvSpPr>
              <p:cNvPr id="3" name="TextBox 2"/>
              <p:cNvSpPr txBox="1"/>
              <p:nvPr/>
            </p:nvSpPr>
            <p:spPr>
              <a:xfrm>
                <a:off x="5943600" y="1562880"/>
                <a:ext cx="10170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a:rPr>
                        <m:t>𝑂</m:t>
                      </m:r>
                      <m:d>
                        <m:dPr>
                          <m:ctrlPr>
                            <a:rPr lang="en-US" sz="2800" i="1" dirty="0" smtClean="0">
                              <a:latin typeface="Cambria Math" panose="02040503050406030204" pitchFamily="18" charset="0"/>
                            </a:rPr>
                          </m:ctrlPr>
                        </m:dPr>
                        <m:e>
                          <m:r>
                            <a:rPr lang="en-US" sz="2800" i="1" dirty="0" smtClean="0">
                              <a:latin typeface="Cambria Math"/>
                            </a:rPr>
                            <m:t>h</m:t>
                          </m:r>
                        </m:e>
                      </m:d>
                    </m:oMath>
                  </m:oMathPara>
                </a14:m>
                <a:endParaRPr lang="en-US" sz="2800" i="1" dirty="0">
                  <a:latin typeface="Cambria Math"/>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943600" y="1562880"/>
                <a:ext cx="1017010" cy="523220"/>
              </a:xfrm>
              <a:prstGeom prst="rect">
                <a:avLst/>
              </a:prstGeom>
              <a:blipFill rotWithShape="1">
                <a:blip r:embed="rId2"/>
                <a:stretch>
                  <a:fillRect t="-10465" r="-14970" b="-31395"/>
                </a:stretch>
              </a:blipFill>
            </p:spPr>
            <p:txBody>
              <a:bodyPr/>
              <a:lstStyle/>
              <a:p>
                <a:r>
                  <a:rPr lang="en-US">
                    <a:noFill/>
                  </a:rPr>
                  <a:t> </a:t>
                </a:r>
              </a:p>
            </p:txBody>
          </p:sp>
        </mc:Fallback>
      </mc:AlternateContent>
    </p:spTree>
    <p:extLst>
      <p:ext uri="{BB962C8B-B14F-4D97-AF65-F5344CB8AC3E}">
        <p14:creationId xmlns:p14="http://schemas.microsoft.com/office/powerpoint/2010/main" val="14749808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analysis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solidFill>
                  <a:schemeClr val="bg1">
                    <a:lumMod val="50000"/>
                  </a:schemeClr>
                </a:solidFill>
              </a:rPr>
              <a:t>Insert new node and color it red</a:t>
            </a:r>
          </a:p>
          <a:p>
            <a:r>
              <a:rPr lang="en-US" dirty="0" smtClean="0">
                <a:solidFill>
                  <a:schemeClr val="bg1">
                    <a:lumMod val="50000"/>
                  </a:schemeClr>
                </a:solidFill>
              </a:rPr>
              <a:t>While node not root</a:t>
            </a:r>
            <a:br>
              <a:rPr lang="en-US" dirty="0" smtClean="0">
                <a:solidFill>
                  <a:schemeClr val="bg1">
                    <a:lumMod val="50000"/>
                  </a:schemeClr>
                </a:solidFill>
              </a:rPr>
            </a:br>
            <a:r>
              <a:rPr lang="en-US" dirty="0" smtClean="0">
                <a:solidFill>
                  <a:schemeClr val="bg1">
                    <a:lumMod val="50000"/>
                  </a:schemeClr>
                </a:solidFill>
              </a:rPr>
              <a:t>          and both node and parent are </a:t>
            </a:r>
            <a:r>
              <a:rPr lang="en-US" b="1" dirty="0" smtClean="0">
                <a:solidFill>
                  <a:schemeClr val="bg1">
                    <a:lumMod val="50000"/>
                  </a:schemeClr>
                </a:solidFill>
              </a:rPr>
              <a:t>red</a:t>
            </a:r>
          </a:p>
          <a:p>
            <a:pPr lvl="1"/>
            <a:r>
              <a:rPr lang="en-US" dirty="0" smtClean="0">
                <a:solidFill>
                  <a:schemeClr val="bg1">
                    <a:lumMod val="50000"/>
                  </a:schemeClr>
                </a:solidFill>
              </a:rPr>
              <a:t>If uncle (parent’s sibling) is also </a:t>
            </a:r>
            <a:r>
              <a:rPr lang="en-US" b="1" dirty="0" smtClean="0">
                <a:solidFill>
                  <a:schemeClr val="bg1">
                    <a:lumMod val="50000"/>
                  </a:schemeClr>
                </a:solidFill>
              </a:rPr>
              <a:t>red</a:t>
            </a:r>
          </a:p>
          <a:p>
            <a:pPr lvl="2"/>
            <a:r>
              <a:rPr lang="en-US" dirty="0" smtClean="0">
                <a:solidFill>
                  <a:schemeClr val="bg1">
                    <a:lumMod val="50000"/>
                  </a:schemeClr>
                </a:solidFill>
              </a:rPr>
              <a:t>Flip colors of parent, uncle, and grandparent</a:t>
            </a:r>
          </a:p>
          <a:p>
            <a:pPr lvl="2"/>
            <a:r>
              <a:rPr lang="en-US" dirty="0" smtClean="0">
                <a:solidFill>
                  <a:schemeClr val="bg1">
                    <a:lumMod val="50000"/>
                  </a:schemeClr>
                </a:solidFill>
              </a:rPr>
              <a:t>Node = grandparent (i.e. check grandparent in next iteration)</a:t>
            </a:r>
          </a:p>
          <a:p>
            <a:pPr lvl="1"/>
            <a:r>
              <a:rPr lang="en-US" dirty="0" smtClean="0">
                <a:solidFill>
                  <a:schemeClr val="bg1">
                    <a:lumMod val="50000"/>
                  </a:schemeClr>
                </a:solidFill>
              </a:rPr>
              <a:t>Else (sibling is black)</a:t>
            </a:r>
          </a:p>
          <a:p>
            <a:pPr lvl="2"/>
            <a:r>
              <a:rPr lang="en-US" dirty="0" smtClean="0">
                <a:solidFill>
                  <a:schemeClr val="bg1">
                    <a:lumMod val="50000"/>
                  </a:schemeClr>
                </a:solidFill>
              </a:rPr>
              <a:t>If node is a right child</a:t>
            </a:r>
          </a:p>
          <a:p>
            <a:pPr lvl="3"/>
            <a:r>
              <a:rPr lang="en-US" dirty="0" smtClean="0">
                <a:solidFill>
                  <a:schemeClr val="bg1">
                    <a:lumMod val="50000"/>
                  </a:schemeClr>
                </a:solidFill>
              </a:rPr>
              <a:t>Node = parent</a:t>
            </a:r>
          </a:p>
          <a:p>
            <a:pPr lvl="3"/>
            <a:r>
              <a:rPr lang="en-US" dirty="0" smtClean="0">
                <a:solidFill>
                  <a:schemeClr val="bg1">
                    <a:lumMod val="50000"/>
                  </a:schemeClr>
                </a:solidFill>
              </a:rPr>
              <a:t>Rotate node left</a:t>
            </a:r>
          </a:p>
          <a:p>
            <a:pPr lvl="2"/>
            <a:r>
              <a:rPr lang="en-US" dirty="0" smtClean="0">
                <a:solidFill>
                  <a:schemeClr val="bg1">
                    <a:lumMod val="50000"/>
                  </a:schemeClr>
                </a:solidFill>
              </a:rPr>
              <a:t>Flip colors of parent and grandparent</a:t>
            </a:r>
          </a:p>
          <a:p>
            <a:pPr lvl="2"/>
            <a:r>
              <a:rPr lang="en-US" dirty="0" smtClean="0">
                <a:solidFill>
                  <a:schemeClr val="bg1">
                    <a:lumMod val="50000"/>
                  </a:schemeClr>
                </a:solidFill>
              </a:rPr>
              <a:t>Rotate grandparent right</a:t>
            </a:r>
          </a:p>
          <a:p>
            <a:pPr lvl="1"/>
            <a:endParaRPr lang="en-US" dirty="0">
              <a:solidFill>
                <a:schemeClr val="bg1">
                  <a:lumMod val="50000"/>
                </a:schemeClr>
              </a:solidFill>
            </a:endParaRPr>
          </a:p>
        </p:txBody>
      </p:sp>
      <mc:AlternateContent xmlns:mc="http://schemas.openxmlformats.org/markup-compatibility/2006" xmlns:a14="http://schemas.microsoft.com/office/drawing/2010/main">
        <mc:Choice Requires="a14">
          <p:sp>
            <p:nvSpPr>
              <p:cNvPr id="3" name="TextBox 2"/>
              <p:cNvSpPr txBox="1"/>
              <p:nvPr/>
            </p:nvSpPr>
            <p:spPr>
              <a:xfrm>
                <a:off x="5943600" y="1562880"/>
                <a:ext cx="10170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a:rPr>
                        <m:t>𝑂</m:t>
                      </m:r>
                      <m:d>
                        <m:dPr>
                          <m:ctrlPr>
                            <a:rPr lang="en-US" sz="2800" i="1" dirty="0" smtClean="0">
                              <a:latin typeface="Cambria Math" panose="02040503050406030204" pitchFamily="18" charset="0"/>
                            </a:rPr>
                          </m:ctrlPr>
                        </m:dPr>
                        <m:e>
                          <m:r>
                            <a:rPr lang="en-US" sz="2800" i="1" dirty="0" smtClean="0">
                              <a:latin typeface="Cambria Math"/>
                            </a:rPr>
                            <m:t>h</m:t>
                          </m:r>
                        </m:e>
                      </m:d>
                    </m:oMath>
                  </m:oMathPara>
                </a14:m>
                <a:endParaRPr lang="en-US" sz="2800" i="1" dirty="0">
                  <a:latin typeface="Cambria Math"/>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943600" y="1562880"/>
                <a:ext cx="1017010" cy="523220"/>
              </a:xfrm>
              <a:prstGeom prst="rect">
                <a:avLst/>
              </a:prstGeom>
              <a:blipFill rotWithShape="1">
                <a:blip r:embed="rId2"/>
                <a:stretch>
                  <a:fillRect/>
                </a:stretch>
              </a:blipFill>
            </p:spPr>
            <p:txBody>
              <a:bodyPr/>
              <a:lstStyle/>
              <a:p>
                <a:r>
                  <a:rPr lang="en-US">
                    <a:noFill/>
                  </a:rPr>
                  <a:t> </a:t>
                </a:r>
              </a:p>
            </p:txBody>
          </p:sp>
        </mc:Fallback>
      </mc:AlternateContent>
      <p:cxnSp>
        <p:nvCxnSpPr>
          <p:cNvPr id="6" name="Straight Connector 5"/>
          <p:cNvCxnSpPr/>
          <p:nvPr/>
        </p:nvCxnSpPr>
        <p:spPr>
          <a:xfrm>
            <a:off x="6248400" y="2971800"/>
            <a:ext cx="0" cy="304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6363871" y="4124980"/>
                <a:ext cx="1088247"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a:rPr>
                        <m:t>𝑂</m:t>
                      </m:r>
                      <m:d>
                        <m:dPr>
                          <m:ctrlPr>
                            <a:rPr lang="en-US" sz="2800" i="1" dirty="0" smtClean="0">
                              <a:latin typeface="Cambria Math" panose="02040503050406030204" pitchFamily="18" charset="0"/>
                            </a:rPr>
                          </m:ctrlPr>
                        </m:dPr>
                        <m:e>
                          <m:r>
                            <a:rPr lang="en-US" sz="2800" i="1" dirty="0" smtClean="0">
                              <a:latin typeface="Cambria Math"/>
                            </a:rPr>
                            <m:t>1</m:t>
                          </m:r>
                        </m:e>
                      </m:d>
                    </m:oMath>
                  </m:oMathPara>
                </a14:m>
                <a:endParaRPr lang="en-US" sz="2800" i="1" dirty="0" smtClean="0">
                  <a:latin typeface="Cambria Math"/>
                </a:endParaRPr>
              </a:p>
              <a:p>
                <a:endParaRPr lang="en-US" sz="2800" i="1" dirty="0">
                  <a:latin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63871" y="4124980"/>
                <a:ext cx="1088247" cy="954107"/>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92991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Running time is:</a:t>
                </a:r>
              </a:p>
              <a:p>
                <a:pPr lvl="1"/>
                <a:r>
                  <a:rPr lang="en-US" dirty="0" smtClean="0"/>
                  <a:t> </a:t>
                </a:r>
                <a14:m>
                  <m:oMath xmlns:m="http://schemas.openxmlformats.org/officeDocument/2006/math">
                    <m:r>
                      <a:rPr lang="en-US" i="1" dirty="0" smtClean="0">
                        <a:latin typeface="Cambria Math"/>
                      </a:rPr>
                      <m:t>𝑂</m:t>
                    </m:r>
                    <m:d>
                      <m:dPr>
                        <m:ctrlPr>
                          <a:rPr lang="en-US" i="1" dirty="0" smtClean="0">
                            <a:latin typeface="Cambria Math" panose="02040503050406030204" pitchFamily="18" charset="0"/>
                          </a:rPr>
                        </m:ctrlPr>
                      </m:dPr>
                      <m:e>
                        <m:r>
                          <a:rPr lang="en-US" i="1" dirty="0" smtClean="0">
                            <a:latin typeface="Cambria Math"/>
                          </a:rPr>
                          <m:t>h</m:t>
                        </m:r>
                      </m:e>
                    </m:d>
                  </m:oMath>
                </a14:m>
                <a:r>
                  <a:rPr lang="en-US" dirty="0" smtClean="0"/>
                  <a:t> +</a:t>
                </a:r>
              </a:p>
              <a:p>
                <a:pPr lvl="1"/>
                <a:r>
                  <a:rPr lang="en-US" dirty="0" smtClean="0"/>
                  <a:t>number of iterations </a:t>
                </a:r>
                <a:r>
                  <a:rPr lang="en-US" b="1" dirty="0" smtClean="0">
                    <a:sym typeface="Symbol"/>
                  </a:rPr>
                  <a:t></a:t>
                </a:r>
                <a:r>
                  <a:rPr lang="en-US" dirty="0" smtClean="0"/>
                  <a:t> </a:t>
                </a:r>
                <a14:m>
                  <m:oMath xmlns:m="http://schemas.openxmlformats.org/officeDocument/2006/math">
                    <m:r>
                      <a:rPr lang="en-US" i="1" dirty="0" smtClean="0">
                        <a:latin typeface="Cambria Math"/>
                      </a:rPr>
                      <m:t>𝑂</m:t>
                    </m:r>
                    <m:d>
                      <m:dPr>
                        <m:ctrlPr>
                          <a:rPr lang="en-US" i="1" dirty="0" smtClean="0">
                            <a:latin typeface="Cambria Math" panose="02040503050406030204" pitchFamily="18" charset="0"/>
                          </a:rPr>
                        </m:ctrlPr>
                      </m:dPr>
                      <m:e>
                        <m:r>
                          <a:rPr lang="en-US" i="1" dirty="0" smtClean="0">
                            <a:latin typeface="Cambria Math"/>
                          </a:rPr>
                          <m:t>1</m:t>
                        </m:r>
                      </m:e>
                    </m:d>
                  </m:oMath>
                </a14:m>
                <a:endParaRPr lang="en-US" i="1" dirty="0">
                  <a:latin typeface="Cambria Math"/>
                </a:endParaRPr>
              </a:p>
              <a:p>
                <a:pPr lvl="1"/>
                <a:endParaRPr lang="en-US" dirty="0" smtClean="0"/>
              </a:p>
              <a:p>
                <a:r>
                  <a:rPr lang="en-US" dirty="0" smtClean="0"/>
                  <a:t>How many iterations?</a:t>
                </a:r>
              </a:p>
              <a:p>
                <a:pPr lvl="1"/>
                <a:r>
                  <a:rPr lang="en-US" dirty="0" smtClean="0"/>
                  <a:t>We start at the bottom</a:t>
                </a:r>
              </a:p>
              <a:p>
                <a:pPr lvl="1"/>
                <a:r>
                  <a:rPr lang="en-US" dirty="0" smtClean="0"/>
                  <a:t>Move up for case 1 (red uncle)</a:t>
                </a:r>
              </a:p>
              <a:p>
                <a:pPr lvl="2"/>
                <a:r>
                  <a:rPr lang="en-US" dirty="0" smtClean="0"/>
                  <a:t>Can happen at most </a:t>
                </a:r>
                <a14:m>
                  <m:oMath xmlns:m="http://schemas.openxmlformats.org/officeDocument/2006/math">
                    <m:r>
                      <a:rPr lang="en-US" i="1" dirty="0" smtClean="0">
                        <a:latin typeface="Cambria Math"/>
                      </a:rPr>
                      <m:t>h</m:t>
                    </m:r>
                  </m:oMath>
                </a14:m>
                <a:r>
                  <a:rPr lang="en-US" dirty="0" smtClean="0"/>
                  <a:t> times</a:t>
                </a:r>
              </a:p>
              <a:p>
                <a:pPr lvl="1"/>
                <a:r>
                  <a:rPr lang="en-US" dirty="0" smtClean="0"/>
                  <a:t>For cases 2 and 3 we end with a non-red parent</a:t>
                </a:r>
              </a:p>
              <a:p>
                <a:pPr lvl="2"/>
                <a:r>
                  <a:rPr lang="en-US" dirty="0" smtClean="0"/>
                  <a:t>So no further iteration</a:t>
                </a:r>
              </a:p>
              <a:p>
                <a:r>
                  <a:rPr lang="en-US" dirty="0" smtClean="0"/>
                  <a:t>So the number of iterations is </a:t>
                </a:r>
                <a:r>
                  <a:rPr lang="en-US" b="1" dirty="0" smtClean="0">
                    <a:solidFill>
                      <a:schemeClr val="accent6">
                        <a:lumMod val="75000"/>
                      </a:schemeClr>
                    </a:solidFill>
                  </a:rPr>
                  <a:t>bounded by </a:t>
                </a:r>
                <a14:m>
                  <m:oMath xmlns:m="http://schemas.openxmlformats.org/officeDocument/2006/math">
                    <m:r>
                      <a:rPr lang="en-US" b="1" i="1" dirty="0" smtClean="0">
                        <a:solidFill>
                          <a:schemeClr val="accent6">
                            <a:lumMod val="75000"/>
                          </a:schemeClr>
                        </a:solidFill>
                        <a:latin typeface="Cambria Math"/>
                      </a:rPr>
                      <m:t>𝒉</m:t>
                    </m:r>
                  </m:oMath>
                </a14:m>
                <a:endParaRPr lang="en-US" b="1" i="1" dirty="0">
                  <a:solidFill>
                    <a:schemeClr val="accent6">
                      <a:lumMod val="75000"/>
                    </a:schemeClr>
                  </a:solidFill>
                  <a:latin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b="-2022"/>
                </a:stretch>
              </a:blipFill>
            </p:spPr>
            <p:txBody>
              <a:bodyPr/>
              <a:lstStyle/>
              <a:p>
                <a:r>
                  <a:rPr lang="en-US">
                    <a:noFill/>
                  </a:rPr>
                  <a:t> </a:t>
                </a:r>
              </a:p>
            </p:txBody>
          </p:sp>
        </mc:Fallback>
      </mc:AlternateContent>
    </p:spTree>
    <p:extLst>
      <p:ext uri="{BB962C8B-B14F-4D97-AF65-F5344CB8AC3E}">
        <p14:creationId xmlns:p14="http://schemas.microsoft.com/office/powerpoint/2010/main" val="254456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Running time is:</a:t>
                </a:r>
              </a:p>
              <a:p>
                <a:pPr marL="457200" lvl="1" indent="0">
                  <a:buNone/>
                </a:pPr>
                <a:r>
                  <a:rPr lang="en-US" dirty="0" smtClean="0"/>
                  <a:t> </a:t>
                </a:r>
                <a14:m>
                  <m:oMath xmlns:m="http://schemas.openxmlformats.org/officeDocument/2006/math">
                    <m:r>
                      <a:rPr lang="en-US" i="1" dirty="0" smtClean="0">
                        <a:latin typeface="Cambria Math"/>
                      </a:rPr>
                      <m:t>𝑂</m:t>
                    </m:r>
                    <m:d>
                      <m:dPr>
                        <m:ctrlPr>
                          <a:rPr lang="en-US" i="1" dirty="0" smtClean="0">
                            <a:latin typeface="Cambria Math" panose="02040503050406030204" pitchFamily="18" charset="0"/>
                          </a:rPr>
                        </m:ctrlPr>
                      </m:dPr>
                      <m:e>
                        <m:r>
                          <a:rPr lang="en-US" i="1" dirty="0" smtClean="0">
                            <a:latin typeface="Cambria Math"/>
                          </a:rPr>
                          <m:t>h</m:t>
                        </m:r>
                      </m:e>
                    </m:d>
                    <m:r>
                      <a:rPr lang="en-US" i="1" dirty="0" smtClean="0">
                        <a:latin typeface="Cambria Math"/>
                      </a:rPr>
                      <m:t>+</m:t>
                    </m:r>
                    <m:r>
                      <a:rPr lang="en-US" i="1" dirty="0" smtClean="0">
                        <a:latin typeface="Cambria Math"/>
                      </a:rPr>
                      <m:t>h</m:t>
                    </m:r>
                    <m:r>
                      <a:rPr lang="en-US" i="1" dirty="0" smtClean="0">
                        <a:latin typeface="Cambria Math"/>
                      </a:rPr>
                      <m:t>×</m:t>
                    </m:r>
                    <m:r>
                      <a:rPr lang="en-US" i="1" dirty="0" smtClean="0">
                        <a:latin typeface="Cambria Math"/>
                      </a:rPr>
                      <m:t>𝑂</m:t>
                    </m:r>
                    <m:r>
                      <a:rPr lang="en-US" i="1" dirty="0" smtClean="0">
                        <a:latin typeface="Cambria Math"/>
                      </a:rPr>
                      <m:t>(1)</m:t>
                    </m:r>
                  </m:oMath>
                </a14:m>
                <a:endParaRPr lang="en-US" dirty="0" smtClean="0"/>
              </a:p>
              <a:p>
                <a:pPr marL="457200" lvl="1" indent="0">
                  <a:buNone/>
                </a:pPr>
                <a14:m>
                  <m:oMathPara xmlns:m="http://schemas.openxmlformats.org/officeDocument/2006/math">
                    <m:oMathParaPr>
                      <m:jc m:val="left"/>
                    </m:oMathParaPr>
                    <m:oMath xmlns:m="http://schemas.openxmlformats.org/officeDocument/2006/math">
                      <m:r>
                        <a:rPr lang="en-US" i="1" dirty="0" smtClean="0">
                          <a:latin typeface="Cambria Math"/>
                        </a:rPr>
                        <m:t>=</m:t>
                      </m:r>
                      <m:r>
                        <a:rPr lang="en-US" i="1" dirty="0" smtClean="0">
                          <a:latin typeface="Cambria Math"/>
                        </a:rPr>
                        <m:t>𝑂</m:t>
                      </m:r>
                      <m:d>
                        <m:dPr>
                          <m:ctrlPr>
                            <a:rPr lang="en-US" i="1" dirty="0" smtClean="0">
                              <a:latin typeface="Cambria Math" panose="02040503050406030204" pitchFamily="18" charset="0"/>
                            </a:rPr>
                          </m:ctrlPr>
                        </m:dPr>
                        <m:e>
                          <m:r>
                            <a:rPr lang="en-US" i="1" dirty="0" smtClean="0">
                              <a:latin typeface="Cambria Math"/>
                            </a:rPr>
                            <m:t>h</m:t>
                          </m:r>
                        </m:e>
                      </m:d>
                    </m:oMath>
                  </m:oMathPara>
                </a14:m>
                <a:endParaRPr lang="en-US" i="1" dirty="0">
                  <a:latin typeface="Cambria Math"/>
                </a:endParaRPr>
              </a:p>
              <a:p>
                <a:pPr marL="457200" lvl="1" indent="0">
                  <a:buNone/>
                </a:pPr>
                <a14:m>
                  <m:oMathPara xmlns:m="http://schemas.openxmlformats.org/officeDocument/2006/math">
                    <m:oMathParaPr>
                      <m:jc m:val="left"/>
                    </m:oMathParaPr>
                    <m:oMath xmlns:m="http://schemas.openxmlformats.org/officeDocument/2006/math">
                      <m:r>
                        <a:rPr lang="en-US" i="1" dirty="0" smtClean="0">
                          <a:latin typeface="Cambria Math"/>
                        </a:rPr>
                        <m:t>=</m:t>
                      </m:r>
                      <m:r>
                        <a:rPr lang="en-US" i="1" dirty="0" smtClean="0">
                          <a:latin typeface="Cambria Math"/>
                        </a:rPr>
                        <m:t>𝑂</m:t>
                      </m:r>
                      <m:r>
                        <a:rPr lang="en-US" i="1" dirty="0" smtClean="0">
                          <a:latin typeface="Cambria Math"/>
                        </a:rPr>
                        <m:t>(</m:t>
                      </m:r>
                      <m:func>
                        <m:funcPr>
                          <m:ctrlPr>
                            <a:rPr lang="en-US" i="1" dirty="0" smtClean="0">
                              <a:latin typeface="Cambria Math" panose="02040503050406030204" pitchFamily="18" charset="0"/>
                            </a:rPr>
                          </m:ctrlPr>
                        </m:funcPr>
                        <m:fName>
                          <m:r>
                            <m:rPr>
                              <m:sty m:val="p"/>
                            </m:rPr>
                            <a:rPr lang="en-US" i="1" dirty="0" smtClean="0">
                              <a:latin typeface="Cambria Math"/>
                            </a:rPr>
                            <m:t>log</m:t>
                          </m:r>
                        </m:fName>
                        <m:e>
                          <m:r>
                            <a:rPr lang="en-US" i="1" dirty="0" smtClean="0">
                              <a:latin typeface="Cambria Math"/>
                            </a:rPr>
                            <m:t>𝑛</m:t>
                          </m:r>
                          <m:r>
                            <a:rPr lang="en-US" i="1" dirty="0" smtClean="0">
                              <a:latin typeface="Cambria Math"/>
                            </a:rPr>
                            <m:t>)</m:t>
                          </m:r>
                        </m:e>
                      </m:func>
                    </m:oMath>
                  </m:oMathPara>
                </a14:m>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42092185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lstStyle/>
          <a:p>
            <a:r>
              <a:rPr lang="en-US" dirty="0" smtClean="0"/>
              <a:t>Same basic idea</a:t>
            </a:r>
          </a:p>
          <a:p>
            <a:pPr lvl="1"/>
            <a:r>
              <a:rPr lang="en-US" dirty="0" smtClean="0"/>
              <a:t>Run the standard deletion algorithm</a:t>
            </a:r>
          </a:p>
          <a:p>
            <a:pPr lvl="1"/>
            <a:r>
              <a:rPr lang="en-US" dirty="0" smtClean="0"/>
              <a:t>Fix things up afterward through rotation and recoloring</a:t>
            </a:r>
          </a:p>
          <a:p>
            <a:pPr lvl="1"/>
            <a:r>
              <a:rPr lang="en-US" dirty="0" smtClean="0"/>
              <a:t>However more subcases to worry about</a:t>
            </a:r>
            <a:endParaRPr lang="en-US" dirty="0"/>
          </a:p>
        </p:txBody>
      </p:sp>
    </p:spTree>
    <p:extLst>
      <p:ext uri="{BB962C8B-B14F-4D97-AF65-F5344CB8AC3E}">
        <p14:creationId xmlns:p14="http://schemas.microsoft.com/office/powerpoint/2010/main" val="980616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Searching a BST</a:t>
            </a:r>
            <a:endParaRPr lang="en-US" sz="3600" dirty="0"/>
          </a:p>
        </p:txBody>
      </p:sp>
      <p:sp>
        <p:nvSpPr>
          <p:cNvPr id="4" name="Content Placeholder 3"/>
          <p:cNvSpPr>
            <a:spLocks noGrp="1"/>
          </p:cNvSpPr>
          <p:nvPr>
            <p:ph sz="half" idx="1"/>
          </p:nvPr>
        </p:nvSpPr>
        <p:spPr>
          <a:xfrm>
            <a:off x="457200" y="1600200"/>
            <a:ext cx="4038600" cy="4876800"/>
          </a:xfrm>
        </p:spPr>
        <p:txBody>
          <a:bodyPr>
            <a:normAutofit/>
          </a:bodyPr>
          <a:lstStyle/>
          <a:p>
            <a:r>
              <a:rPr lang="en-US" dirty="0" smtClean="0"/>
              <a:t>Start at </a:t>
            </a:r>
            <a:r>
              <a:rPr lang="en-US" b="1" dirty="0" smtClean="0">
                <a:solidFill>
                  <a:schemeClr val="accent6">
                    <a:lumMod val="75000"/>
                  </a:schemeClr>
                </a:solidFill>
              </a:rPr>
              <a:t>root</a:t>
            </a:r>
          </a:p>
          <a:p>
            <a:r>
              <a:rPr lang="en-US" dirty="0" smtClean="0"/>
              <a:t>Move </a:t>
            </a:r>
            <a:r>
              <a:rPr lang="en-US" b="1" dirty="0" smtClean="0">
                <a:solidFill>
                  <a:schemeClr val="accent6">
                    <a:lumMod val="75000"/>
                  </a:schemeClr>
                </a:solidFill>
              </a:rPr>
              <a:t>down</a:t>
            </a:r>
          </a:p>
          <a:p>
            <a:pPr lvl="1"/>
            <a:r>
              <a:rPr lang="en-US" dirty="0" smtClean="0"/>
              <a:t>Move </a:t>
            </a:r>
            <a:r>
              <a:rPr lang="en-US" b="1" dirty="0" smtClean="0">
                <a:solidFill>
                  <a:schemeClr val="accent6">
                    <a:lumMod val="50000"/>
                  </a:schemeClr>
                </a:solidFill>
              </a:rPr>
              <a:t>left or right </a:t>
            </a:r>
            <a:r>
              <a:rPr lang="en-US" dirty="0" smtClean="0"/>
              <a:t>depending on value of key</a:t>
            </a:r>
          </a:p>
          <a:p>
            <a:r>
              <a:rPr lang="en-US" dirty="0" smtClean="0"/>
              <a:t>When you </a:t>
            </a:r>
            <a:r>
              <a:rPr lang="en-US" b="1" dirty="0" smtClean="0">
                <a:solidFill>
                  <a:schemeClr val="accent6">
                    <a:lumMod val="75000"/>
                  </a:schemeClr>
                </a:solidFill>
              </a:rPr>
              <a:t>find the key </a:t>
            </a:r>
            <a:r>
              <a:rPr lang="en-US" dirty="0" smtClean="0"/>
              <a:t>return the node</a:t>
            </a:r>
          </a:p>
          <a:p>
            <a:r>
              <a:rPr lang="en-US" b="1" dirty="0" smtClean="0">
                <a:solidFill>
                  <a:schemeClr val="accent6">
                    <a:lumMod val="75000"/>
                  </a:schemeClr>
                </a:solidFill>
              </a:rPr>
              <a:t>Or return null </a:t>
            </a:r>
            <a:r>
              <a:rPr lang="en-US" dirty="0" smtClean="0"/>
              <a:t>if you run off the end of the tree</a:t>
            </a:r>
            <a:endParaRPr lang="en-US" dirty="0"/>
          </a:p>
        </p:txBody>
      </p:sp>
      <p:sp>
        <p:nvSpPr>
          <p:cNvPr id="3" name="Content Placeholder 2"/>
          <p:cNvSpPr>
            <a:spLocks noGrp="1"/>
          </p:cNvSpPr>
          <p:nvPr>
            <p:ph sz="half" idx="2"/>
          </p:nvPr>
        </p:nvSpPr>
        <p:spPr>
          <a:xfrm>
            <a:off x="4648200" y="1600201"/>
            <a:ext cx="4495800" cy="4343400"/>
          </a:xfrm>
        </p:spPr>
        <p:txBody>
          <a:bodyPr>
            <a:normAutofit/>
          </a:bodyPr>
          <a:lstStyle/>
          <a:p>
            <a:pPr marL="0" indent="0">
              <a:buNone/>
            </a:pPr>
            <a:r>
              <a:rPr lang="en-US" sz="2400" b="1" dirty="0" smtClean="0">
                <a:solidFill>
                  <a:schemeClr val="accent6">
                    <a:lumMod val="75000"/>
                  </a:schemeClr>
                </a:solidFill>
              </a:rPr>
              <a:t>Search</a:t>
            </a:r>
            <a:r>
              <a:rPr lang="en-US" sz="2400" dirty="0" smtClean="0">
                <a:solidFill>
                  <a:schemeClr val="tx1"/>
                </a:solidFill>
              </a:rPr>
              <a:t>(node</a:t>
            </a:r>
            <a:r>
              <a:rPr lang="en-US" sz="2400" dirty="0">
                <a:solidFill>
                  <a:schemeClr val="tx1"/>
                </a:solidFill>
              </a:rPr>
              <a:t>, </a:t>
            </a:r>
            <a:r>
              <a:rPr lang="en-US" sz="2400" dirty="0" err="1">
                <a:solidFill>
                  <a:schemeClr val="tx1"/>
                </a:solidFill>
              </a:rPr>
              <a:t>int</a:t>
            </a:r>
            <a:r>
              <a:rPr lang="en-US" sz="2400" dirty="0">
                <a:solidFill>
                  <a:schemeClr val="tx1"/>
                </a:solidFill>
              </a:rPr>
              <a:t> k) {</a:t>
            </a:r>
          </a:p>
          <a:p>
            <a:pPr marL="0" indent="0">
              <a:buNone/>
            </a:pPr>
            <a:r>
              <a:rPr lang="en-US" sz="2400" dirty="0">
                <a:solidFill>
                  <a:schemeClr val="tx1"/>
                </a:solidFill>
              </a:rPr>
              <a:t>    </a:t>
            </a:r>
            <a:r>
              <a:rPr lang="en-US" sz="2400" dirty="0" smtClean="0">
                <a:solidFill>
                  <a:schemeClr val="tx1"/>
                </a:solidFill>
              </a:rPr>
              <a:t>while </a:t>
            </a:r>
            <a:r>
              <a:rPr lang="en-US" sz="2400" dirty="0">
                <a:solidFill>
                  <a:schemeClr val="tx1"/>
                </a:solidFill>
              </a:rPr>
              <a:t>(node </a:t>
            </a:r>
            <a:r>
              <a:rPr lang="en-US" sz="2400" dirty="0" smtClean="0">
                <a:solidFill>
                  <a:schemeClr val="tx1"/>
                </a:solidFill>
              </a:rPr>
              <a:t>!= null</a:t>
            </a:r>
            <a:br>
              <a:rPr lang="en-US" sz="2400" dirty="0" smtClean="0">
                <a:solidFill>
                  <a:schemeClr val="tx1"/>
                </a:solidFill>
              </a:rPr>
            </a:br>
            <a:r>
              <a:rPr lang="en-US" sz="2400" dirty="0" smtClean="0">
                <a:solidFill>
                  <a:schemeClr val="tx1"/>
                </a:solidFill>
              </a:rPr>
              <a:t>               &amp;&amp; </a:t>
            </a:r>
            <a:r>
              <a:rPr lang="en-US" sz="2400" dirty="0" err="1" smtClean="0">
                <a:solidFill>
                  <a:schemeClr val="tx1"/>
                </a:solidFill>
              </a:rPr>
              <a:t>node.key</a:t>
            </a:r>
            <a:r>
              <a:rPr lang="en-US" sz="2400" dirty="0" smtClean="0">
                <a:solidFill>
                  <a:schemeClr val="tx1"/>
                </a:solidFill>
              </a:rPr>
              <a:t> != k)</a:t>
            </a:r>
            <a:br>
              <a:rPr lang="en-US" sz="2400" dirty="0" smtClean="0">
                <a:solidFill>
                  <a:schemeClr val="tx1"/>
                </a:solidFill>
              </a:rPr>
            </a:br>
            <a:r>
              <a:rPr lang="en-US" sz="2400" dirty="0" smtClean="0">
                <a:solidFill>
                  <a:schemeClr val="tx1"/>
                </a:solidFill>
              </a:rPr>
              <a:t>         if </a:t>
            </a:r>
            <a:r>
              <a:rPr lang="en-US" sz="2400" dirty="0">
                <a:solidFill>
                  <a:schemeClr val="tx1"/>
                </a:solidFill>
              </a:rPr>
              <a:t>(k &lt; </a:t>
            </a:r>
            <a:r>
              <a:rPr lang="en-US" sz="2400" dirty="0" err="1">
                <a:solidFill>
                  <a:schemeClr val="tx1"/>
                </a:solidFill>
              </a:rPr>
              <a:t>node.key</a:t>
            </a:r>
            <a:r>
              <a:rPr lang="en-US" sz="2400" dirty="0" smtClean="0">
                <a:solidFill>
                  <a:schemeClr val="tx1"/>
                </a:solidFill>
              </a:rPr>
              <a:t>)</a:t>
            </a:r>
            <a:br>
              <a:rPr lang="en-US" sz="2400" dirty="0" smtClean="0">
                <a:solidFill>
                  <a:schemeClr val="tx1"/>
                </a:solidFill>
              </a:rPr>
            </a:br>
            <a:r>
              <a:rPr lang="en-US" sz="2400" dirty="0" smtClean="0">
                <a:solidFill>
                  <a:schemeClr val="tx1"/>
                </a:solidFill>
              </a:rPr>
              <a:t>            node = </a:t>
            </a:r>
            <a:r>
              <a:rPr lang="en-US" sz="2400" dirty="0" err="1" smtClean="0">
                <a:solidFill>
                  <a:schemeClr val="tx1"/>
                </a:solidFill>
              </a:rPr>
              <a:t>node.left</a:t>
            </a:r>
            <a:r>
              <a:rPr lang="en-US" sz="2400" dirty="0" smtClean="0">
                <a:solidFill>
                  <a:schemeClr val="tx1"/>
                </a:solidFill>
              </a:rPr>
              <a:t>;</a:t>
            </a:r>
            <a:br>
              <a:rPr lang="en-US" sz="2400" dirty="0" smtClean="0">
                <a:solidFill>
                  <a:schemeClr val="tx1"/>
                </a:solidFill>
              </a:rPr>
            </a:br>
            <a:r>
              <a:rPr lang="en-US" sz="2400" dirty="0" smtClean="0">
                <a:solidFill>
                  <a:schemeClr val="tx1"/>
                </a:solidFill>
              </a:rPr>
              <a:t>         else</a:t>
            </a:r>
            <a:br>
              <a:rPr lang="en-US" sz="2400" dirty="0" smtClean="0">
                <a:solidFill>
                  <a:schemeClr val="tx1"/>
                </a:solidFill>
              </a:rPr>
            </a:br>
            <a:r>
              <a:rPr lang="en-US" sz="2400" dirty="0" smtClean="0">
                <a:solidFill>
                  <a:schemeClr val="tx1"/>
                </a:solidFill>
              </a:rPr>
              <a:t>            node = </a:t>
            </a:r>
            <a:r>
              <a:rPr lang="en-US" sz="2400" dirty="0" err="1" smtClean="0">
                <a:solidFill>
                  <a:schemeClr val="tx1"/>
                </a:solidFill>
              </a:rPr>
              <a:t>node.right</a:t>
            </a:r>
            <a:r>
              <a:rPr lang="en-US" sz="2400" dirty="0" smtClean="0">
                <a:solidFill>
                  <a:schemeClr val="tx1"/>
                </a:solidFill>
              </a:rPr>
              <a:t>;</a:t>
            </a:r>
          </a:p>
          <a:p>
            <a:pPr marL="0" indent="0">
              <a:buNone/>
            </a:pPr>
            <a:r>
              <a:rPr lang="en-US" sz="2400" dirty="0" smtClean="0">
                <a:solidFill>
                  <a:schemeClr val="tx1"/>
                </a:solidFill>
              </a:rPr>
              <a:t>   return node;</a:t>
            </a:r>
            <a:r>
              <a:rPr lang="en-US" sz="2400" dirty="0">
                <a:solidFill>
                  <a:schemeClr val="tx1"/>
                </a:solidFill>
              </a:rPr>
              <a:t/>
            </a:r>
            <a:br>
              <a:rPr lang="en-US" sz="2400" dirty="0">
                <a:solidFill>
                  <a:schemeClr val="tx1"/>
                </a:solidFill>
              </a:rPr>
            </a:br>
            <a:r>
              <a:rPr lang="en-US" sz="2400" dirty="0">
                <a:solidFill>
                  <a:schemeClr val="tx1"/>
                </a:solidFill>
              </a:rPr>
              <a:t>}</a:t>
            </a:r>
          </a:p>
          <a:p>
            <a:pPr marL="0" indent="0">
              <a:buNone/>
            </a:pPr>
            <a:endParaRPr lang="en-US" sz="2400" dirty="0">
              <a:solidFill>
                <a:schemeClr val="tx1"/>
              </a:solidFill>
            </a:endParaRPr>
          </a:p>
        </p:txBody>
      </p:sp>
    </p:spTree>
    <p:extLst>
      <p:ext uri="{BB962C8B-B14F-4D97-AF65-F5344CB8AC3E}">
        <p14:creationId xmlns:p14="http://schemas.microsoft.com/office/powerpoint/2010/main" val="12161235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lstStyle/>
          <a:p>
            <a:r>
              <a:rPr lang="en-US" dirty="0" smtClean="0"/>
              <a:t>Read CLR chapter 13</a:t>
            </a:r>
          </a:p>
        </p:txBody>
      </p:sp>
    </p:spTree>
    <p:extLst>
      <p:ext uri="{BB962C8B-B14F-4D97-AF65-F5344CB8AC3E}">
        <p14:creationId xmlns:p14="http://schemas.microsoft.com/office/powerpoint/2010/main" val="3759418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bad tree to search</a:t>
            </a:r>
            <a:endParaRPr lang="en-US" dirty="0"/>
          </a:p>
        </p:txBody>
      </p:sp>
      <p:sp>
        <p:nvSpPr>
          <p:cNvPr id="5" name="Oval 4"/>
          <p:cNvSpPr/>
          <p:nvPr/>
        </p:nvSpPr>
        <p:spPr>
          <a:xfrm>
            <a:off x="6502400" y="5066507"/>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6" name="Oval 5"/>
          <p:cNvSpPr/>
          <p:nvPr/>
        </p:nvSpPr>
        <p:spPr>
          <a:xfrm>
            <a:off x="7696200" y="5800445"/>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7" name="Oval 6"/>
          <p:cNvSpPr/>
          <p:nvPr/>
        </p:nvSpPr>
        <p:spPr>
          <a:xfrm>
            <a:off x="5308600" y="433257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8" name="Straight Arrow Connector 7"/>
          <p:cNvCxnSpPr>
            <a:stCxn id="6" idx="1"/>
            <a:endCxn id="5" idx="5"/>
          </p:cNvCxnSpPr>
          <p:nvPr/>
        </p:nvCxnSpPr>
        <p:spPr>
          <a:xfrm flipH="1" flipV="1">
            <a:off x="6892645" y="5456752"/>
            <a:ext cx="870510" cy="4106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5"/>
            <a:endCxn id="7" idx="1"/>
          </p:cNvCxnSpPr>
          <p:nvPr/>
        </p:nvCxnSpPr>
        <p:spPr>
          <a:xfrm>
            <a:off x="4505045" y="3988880"/>
            <a:ext cx="870510" cy="41064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33400" y="1396827"/>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1" name="Straight Connector 10"/>
          <p:cNvCxnSpPr>
            <a:stCxn id="7" idx="5"/>
            <a:endCxn id="5" idx="1"/>
          </p:cNvCxnSpPr>
          <p:nvPr/>
        </p:nvCxnSpPr>
        <p:spPr>
          <a:xfrm>
            <a:off x="5698845" y="4722816"/>
            <a:ext cx="870510" cy="41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727200" y="2130763"/>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3" name="Oval 12"/>
          <p:cNvSpPr/>
          <p:nvPr/>
        </p:nvSpPr>
        <p:spPr>
          <a:xfrm>
            <a:off x="4114800" y="3598635"/>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4" name="Oval 13"/>
          <p:cNvSpPr/>
          <p:nvPr/>
        </p:nvSpPr>
        <p:spPr>
          <a:xfrm>
            <a:off x="2921000" y="28646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5" name="Straight Arrow Connector 14"/>
          <p:cNvCxnSpPr>
            <a:stCxn id="13" idx="1"/>
            <a:endCxn id="14" idx="5"/>
          </p:cNvCxnSpPr>
          <p:nvPr/>
        </p:nvCxnSpPr>
        <p:spPr>
          <a:xfrm flipH="1" flipV="1">
            <a:off x="3311245" y="3254944"/>
            <a:ext cx="870510" cy="41064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5"/>
            <a:endCxn id="14" idx="1"/>
          </p:cNvCxnSpPr>
          <p:nvPr/>
        </p:nvCxnSpPr>
        <p:spPr>
          <a:xfrm>
            <a:off x="2117445" y="2521008"/>
            <a:ext cx="870510" cy="41064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2" idx="1"/>
          </p:cNvCxnSpPr>
          <p:nvPr/>
        </p:nvCxnSpPr>
        <p:spPr>
          <a:xfrm>
            <a:off x="923645" y="1787072"/>
            <a:ext cx="870510" cy="410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7200" y="5943600"/>
            <a:ext cx="5256695" cy="400110"/>
          </a:xfrm>
          <a:prstGeom prst="rect">
            <a:avLst/>
          </a:prstGeom>
          <a:noFill/>
        </p:spPr>
        <p:txBody>
          <a:bodyPr wrap="none" rtlCol="0">
            <a:spAutoFit/>
          </a:bodyPr>
          <a:lstStyle/>
          <a:p>
            <a:r>
              <a:rPr lang="en-US" sz="2000" dirty="0" smtClean="0"/>
              <a:t>In the worst case, a tree is effectively a linked list</a:t>
            </a:r>
            <a:endParaRPr lang="en-US" sz="2000" dirty="0"/>
          </a:p>
        </p:txBody>
      </p:sp>
    </p:spTree>
    <p:extLst>
      <p:ext uri="{BB962C8B-B14F-4D97-AF65-F5344CB8AC3E}">
        <p14:creationId xmlns:p14="http://schemas.microsoft.com/office/powerpoint/2010/main" val="1789375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tree to search</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85000" lnSpcReduction="20000"/>
              </a:bodyPr>
              <a:lstStyle/>
              <a:p>
                <a:r>
                  <a:rPr lang="en-US" dirty="0" smtClean="0"/>
                  <a:t>There are many different valid binary trees for any given set of keys</a:t>
                </a:r>
              </a:p>
              <a:p>
                <a:endParaRPr lang="en-US" dirty="0"/>
              </a:p>
              <a:p>
                <a:r>
                  <a:rPr lang="en-US" dirty="0" smtClean="0"/>
                  <a:t>We want to choose </a:t>
                </a:r>
                <a:r>
                  <a:rPr lang="en-US" b="1" dirty="0" smtClean="0">
                    <a:solidFill>
                      <a:schemeClr val="accent6">
                        <a:lumMod val="75000"/>
                      </a:schemeClr>
                    </a:solidFill>
                  </a:rPr>
                  <a:t>balanced</a:t>
                </a:r>
                <a:r>
                  <a:rPr lang="en-US" b="1" dirty="0" smtClean="0"/>
                  <a:t> </a:t>
                </a:r>
                <a:r>
                  <a:rPr lang="en-US" dirty="0" smtClean="0"/>
                  <a:t>tree structures</a:t>
                </a:r>
              </a:p>
              <a:p>
                <a:pPr lvl="1"/>
                <a:r>
                  <a:rPr lang="en-US" dirty="0" smtClean="0"/>
                  <a:t>Trees whose left and right </a:t>
                </a:r>
                <a:r>
                  <a:rPr lang="en-US" dirty="0" err="1" smtClean="0"/>
                  <a:t>subtrees</a:t>
                </a:r>
                <a:r>
                  <a:rPr lang="en-US" dirty="0" smtClean="0"/>
                  <a:t> have </a:t>
                </a:r>
                <a:r>
                  <a:rPr lang="en-US" b="1" dirty="0" smtClean="0">
                    <a:solidFill>
                      <a:schemeClr val="accent6">
                        <a:lumMod val="75000"/>
                      </a:schemeClr>
                    </a:solidFill>
                  </a:rPr>
                  <a:t>roughly the same</a:t>
                </a:r>
                <a:r>
                  <a:rPr lang="en-US" b="1" dirty="0" smtClean="0"/>
                  <a:t> </a:t>
                </a:r>
                <a:r>
                  <a:rPr lang="en-US" dirty="0" smtClean="0"/>
                  <a:t>size and depth</a:t>
                </a:r>
              </a:p>
              <a:p>
                <a:endParaRPr lang="en-US" dirty="0" smtClean="0"/>
              </a:p>
              <a:p>
                <a:r>
                  <a:rPr lang="en-US" dirty="0" smtClean="0"/>
                  <a:t>A balanced search tree has a small height for its given number of nodes</a:t>
                </a:r>
              </a:p>
              <a:p>
                <a:pPr lvl="1"/>
                <a14:m>
                  <m:oMath xmlns:m="http://schemas.openxmlformats.org/officeDocument/2006/math">
                    <m:r>
                      <a:rPr lang="en-US" b="1" i="1" dirty="0" smtClean="0">
                        <a:solidFill>
                          <a:schemeClr val="accent6">
                            <a:lumMod val="75000"/>
                          </a:schemeClr>
                        </a:solidFill>
                        <a:latin typeface="Cambria Math"/>
                      </a:rPr>
                      <m:t>𝑶</m:t>
                    </m:r>
                    <m:r>
                      <a:rPr lang="en-US" b="1" i="1" dirty="0" smtClean="0">
                        <a:solidFill>
                          <a:schemeClr val="accent6">
                            <a:lumMod val="75000"/>
                          </a:schemeClr>
                        </a:solidFill>
                        <a:latin typeface="Cambria Math"/>
                      </a:rPr>
                      <m:t>(</m:t>
                    </m:r>
                    <m:func>
                      <m:funcPr>
                        <m:ctrlPr>
                          <a:rPr lang="en-US" b="1" i="1" dirty="0" smtClean="0">
                            <a:solidFill>
                              <a:schemeClr val="accent6">
                                <a:lumMod val="75000"/>
                              </a:schemeClr>
                            </a:solidFill>
                            <a:latin typeface="Cambria Math" panose="02040503050406030204" pitchFamily="18" charset="0"/>
                          </a:rPr>
                        </m:ctrlPr>
                      </m:funcPr>
                      <m:fName>
                        <m:r>
                          <a:rPr lang="en-US" b="1" i="1" dirty="0" smtClean="0">
                            <a:solidFill>
                              <a:schemeClr val="accent6">
                                <a:lumMod val="75000"/>
                              </a:schemeClr>
                            </a:solidFill>
                            <a:latin typeface="Cambria Math"/>
                          </a:rPr>
                          <m:t>𝒍𝒐𝒈</m:t>
                        </m:r>
                      </m:fName>
                      <m:e>
                        <m:r>
                          <a:rPr lang="en-US" b="1" i="1" dirty="0" smtClean="0">
                            <a:solidFill>
                              <a:schemeClr val="accent6">
                                <a:lumMod val="75000"/>
                              </a:schemeClr>
                            </a:solidFill>
                            <a:latin typeface="Cambria Math"/>
                          </a:rPr>
                          <m:t>𝒏</m:t>
                        </m:r>
                        <m:r>
                          <a:rPr lang="en-US" b="1" i="1" dirty="0" smtClean="0">
                            <a:solidFill>
                              <a:schemeClr val="accent6">
                                <a:lumMod val="75000"/>
                              </a:schemeClr>
                            </a:solidFill>
                            <a:latin typeface="Cambria Math"/>
                          </a:rPr>
                          <m:t>)</m:t>
                        </m:r>
                      </m:e>
                    </m:func>
                  </m:oMath>
                </a14:m>
                <a:endParaRPr lang="en-US" b="1" i="1" dirty="0">
                  <a:latin typeface="Cambria Math"/>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2"/>
                <a:stretch>
                  <a:fillRect l="-2115" t="-2561" b="-943"/>
                </a:stretch>
              </a:blipFill>
            </p:spPr>
            <p:txBody>
              <a:bodyPr/>
              <a:lstStyle/>
              <a:p>
                <a:r>
                  <a:rPr lang="en-US">
                    <a:noFill/>
                  </a:rPr>
                  <a:t> </a:t>
                </a:r>
              </a:p>
            </p:txBody>
          </p:sp>
        </mc:Fallback>
      </mc:AlternateContent>
      <p:sp>
        <p:nvSpPr>
          <p:cNvPr id="5" name="Oval 4"/>
          <p:cNvSpPr/>
          <p:nvPr/>
        </p:nvSpPr>
        <p:spPr>
          <a:xfrm>
            <a:off x="1161734" y="291701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609600" y="39587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1676400" y="39587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3" name="Straight Arrow Connector 12"/>
          <p:cNvCxnSpPr>
            <a:stCxn id="6" idx="0"/>
            <a:endCxn id="5" idx="3"/>
          </p:cNvCxnSpPr>
          <p:nvPr/>
        </p:nvCxnSpPr>
        <p:spPr>
          <a:xfrm flipV="1">
            <a:off x="838200" y="3307255"/>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5"/>
            <a:endCxn id="8" idx="0"/>
          </p:cNvCxnSpPr>
          <p:nvPr/>
        </p:nvCxnSpPr>
        <p:spPr>
          <a:xfrm>
            <a:off x="1551979" y="3307255"/>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057400" y="19300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6" name="Straight Connector 15"/>
          <p:cNvCxnSpPr>
            <a:stCxn id="15" idx="3"/>
            <a:endCxn id="5" idx="7"/>
          </p:cNvCxnSpPr>
          <p:nvPr/>
        </p:nvCxnSpPr>
        <p:spPr>
          <a:xfrm flipH="1">
            <a:off x="1551979" y="23202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914334" y="29206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25" name="Oval 24"/>
          <p:cNvSpPr/>
          <p:nvPr/>
        </p:nvSpPr>
        <p:spPr>
          <a:xfrm>
            <a:off x="2362200" y="39624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6" name="Oval 25"/>
          <p:cNvSpPr/>
          <p:nvPr/>
        </p:nvSpPr>
        <p:spPr>
          <a:xfrm>
            <a:off x="3429000" y="39624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27" name="Straight Arrow Connector 26"/>
          <p:cNvCxnSpPr>
            <a:stCxn id="25" idx="0"/>
            <a:endCxn id="24" idx="3"/>
          </p:cNvCxnSpPr>
          <p:nvPr/>
        </p:nvCxnSpPr>
        <p:spPr>
          <a:xfrm flipV="1">
            <a:off x="2590800" y="3310856"/>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5"/>
            <a:endCxn id="26" idx="0"/>
          </p:cNvCxnSpPr>
          <p:nvPr/>
        </p:nvCxnSpPr>
        <p:spPr>
          <a:xfrm>
            <a:off x="3304579" y="3310856"/>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24" idx="1"/>
          </p:cNvCxnSpPr>
          <p:nvPr/>
        </p:nvCxnSpPr>
        <p:spPr>
          <a:xfrm>
            <a:off x="2447645" y="23202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996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Self-balancing trees</a:t>
            </a:r>
            <a:endParaRPr lang="en-US" dirty="0"/>
          </a:p>
        </p:txBody>
      </p:sp>
      <p:sp>
        <p:nvSpPr>
          <p:cNvPr id="3" name="Content Placeholder 2"/>
          <p:cNvSpPr>
            <a:spLocks noGrp="1"/>
          </p:cNvSpPr>
          <p:nvPr>
            <p:ph sz="half" idx="1"/>
          </p:nvPr>
        </p:nvSpPr>
        <p:spPr/>
        <p:txBody>
          <a:bodyPr>
            <a:normAutofit fontScale="92500" lnSpcReduction="10000"/>
          </a:bodyPr>
          <a:lstStyle/>
          <a:p>
            <a:r>
              <a:rPr lang="en-US" b="1" dirty="0" smtClean="0">
                <a:solidFill>
                  <a:schemeClr val="accent6">
                    <a:lumMod val="75000"/>
                  </a:schemeClr>
                </a:solidFill>
              </a:rPr>
              <a:t>Adapt their shapes </a:t>
            </a:r>
            <a:r>
              <a:rPr lang="en-US" dirty="0" smtClean="0"/>
              <a:t>as we add/remove elements</a:t>
            </a:r>
          </a:p>
          <a:p>
            <a:endParaRPr lang="en-US" dirty="0" smtClean="0"/>
          </a:p>
          <a:p>
            <a:r>
              <a:rPr lang="en-US" dirty="0" smtClean="0"/>
              <a:t>Generally modified version of </a:t>
            </a:r>
            <a:r>
              <a:rPr lang="en-US" b="1" dirty="0" smtClean="0">
                <a:solidFill>
                  <a:schemeClr val="accent6">
                    <a:lumMod val="75000"/>
                  </a:schemeClr>
                </a:solidFill>
              </a:rPr>
              <a:t>normal binary search tree</a:t>
            </a:r>
            <a:endParaRPr lang="en-US" b="1" dirty="0">
              <a:solidFill>
                <a:schemeClr val="accent6">
                  <a:lumMod val="75000"/>
                </a:schemeClr>
              </a:solidFill>
            </a:endParaRPr>
          </a:p>
          <a:p>
            <a:pPr lvl="1"/>
            <a:r>
              <a:rPr lang="en-US" b="1" dirty="0" smtClean="0">
                <a:solidFill>
                  <a:schemeClr val="accent6">
                    <a:lumMod val="75000"/>
                  </a:schemeClr>
                </a:solidFill>
              </a:rPr>
              <a:t>Same algorithms </a:t>
            </a:r>
            <a:r>
              <a:rPr lang="en-US" dirty="0" smtClean="0"/>
              <a:t>for search, insertion, deletion</a:t>
            </a:r>
          </a:p>
          <a:p>
            <a:pPr lvl="1"/>
            <a:r>
              <a:rPr lang="en-US" dirty="0" smtClean="0"/>
              <a:t>But </a:t>
            </a:r>
            <a:r>
              <a:rPr lang="en-US" b="1" dirty="0" smtClean="0">
                <a:solidFill>
                  <a:schemeClr val="accent6">
                    <a:lumMod val="75000"/>
                  </a:schemeClr>
                </a:solidFill>
              </a:rPr>
              <a:t>post-processing</a:t>
            </a:r>
            <a:r>
              <a:rPr lang="en-US" dirty="0" smtClean="0"/>
              <a:t> added to insertion and deletion operations to </a:t>
            </a:r>
            <a:r>
              <a:rPr lang="en-US" b="1" dirty="0" smtClean="0">
                <a:solidFill>
                  <a:schemeClr val="accent6">
                    <a:lumMod val="75000"/>
                  </a:schemeClr>
                </a:solidFill>
              </a:rPr>
              <a:t>rebalance</a:t>
            </a:r>
            <a:r>
              <a:rPr lang="en-US" dirty="0" smtClean="0">
                <a:solidFill>
                  <a:schemeClr val="accent6">
                    <a:lumMod val="75000"/>
                  </a:schemeClr>
                </a:solidFill>
              </a:rPr>
              <a:t> </a:t>
            </a:r>
            <a:r>
              <a:rPr lang="en-US" dirty="0" smtClean="0"/>
              <a:t>tree</a:t>
            </a:r>
            <a:endParaRPr lang="en-US" dirty="0"/>
          </a:p>
        </p:txBody>
      </p:sp>
      <p:sp>
        <p:nvSpPr>
          <p:cNvPr id="35" name="Oval 34"/>
          <p:cNvSpPr/>
          <p:nvPr/>
        </p:nvSpPr>
        <p:spPr>
          <a:xfrm>
            <a:off x="5733734" y="291701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6" name="Oval 35"/>
          <p:cNvSpPr/>
          <p:nvPr/>
        </p:nvSpPr>
        <p:spPr>
          <a:xfrm>
            <a:off x="5181600" y="39587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7" name="Oval 36"/>
          <p:cNvSpPr/>
          <p:nvPr/>
        </p:nvSpPr>
        <p:spPr>
          <a:xfrm>
            <a:off x="6248400" y="3958799"/>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8" name="Straight Arrow Connector 37"/>
          <p:cNvCxnSpPr>
            <a:stCxn id="36" idx="0"/>
            <a:endCxn id="35" idx="3"/>
          </p:cNvCxnSpPr>
          <p:nvPr/>
        </p:nvCxnSpPr>
        <p:spPr>
          <a:xfrm flipV="1">
            <a:off x="5410200" y="3307255"/>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5" idx="5"/>
            <a:endCxn id="37" idx="0"/>
          </p:cNvCxnSpPr>
          <p:nvPr/>
        </p:nvCxnSpPr>
        <p:spPr>
          <a:xfrm>
            <a:off x="6123979" y="3307255"/>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629400" y="19300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41" name="Straight Connector 40"/>
          <p:cNvCxnSpPr>
            <a:stCxn id="40" idx="3"/>
            <a:endCxn id="35" idx="7"/>
          </p:cNvCxnSpPr>
          <p:nvPr/>
        </p:nvCxnSpPr>
        <p:spPr>
          <a:xfrm flipH="1">
            <a:off x="6123979" y="2320256"/>
            <a:ext cx="572376" cy="663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486334" y="2920611"/>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3" name="Oval 42"/>
          <p:cNvSpPr/>
          <p:nvPr/>
        </p:nvSpPr>
        <p:spPr>
          <a:xfrm>
            <a:off x="6934200" y="39624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4" name="Oval 43"/>
          <p:cNvSpPr/>
          <p:nvPr/>
        </p:nvSpPr>
        <p:spPr>
          <a:xfrm>
            <a:off x="8001000" y="3962400"/>
            <a:ext cx="457200" cy="457200"/>
          </a:xfrm>
          <a:prstGeom prst="ellipse">
            <a:avLst/>
          </a:prstGeom>
          <a:solidFill>
            <a:srgbClr val="C0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45" name="Straight Arrow Connector 44"/>
          <p:cNvCxnSpPr>
            <a:stCxn id="43" idx="0"/>
            <a:endCxn id="42" idx="3"/>
          </p:cNvCxnSpPr>
          <p:nvPr/>
        </p:nvCxnSpPr>
        <p:spPr>
          <a:xfrm flipV="1">
            <a:off x="7162800" y="3310856"/>
            <a:ext cx="390489"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5"/>
            <a:endCxn id="44" idx="0"/>
          </p:cNvCxnSpPr>
          <p:nvPr/>
        </p:nvCxnSpPr>
        <p:spPr>
          <a:xfrm>
            <a:off x="7876579" y="3310856"/>
            <a:ext cx="353021" cy="65154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5"/>
            <a:endCxn id="42" idx="1"/>
          </p:cNvCxnSpPr>
          <p:nvPr/>
        </p:nvCxnSpPr>
        <p:spPr>
          <a:xfrm>
            <a:off x="7019645" y="2320256"/>
            <a:ext cx="533644" cy="667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343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5762</TotalTime>
  <Words>2182</Words>
  <Application>Microsoft Office PowerPoint</Application>
  <PresentationFormat>On-screen Show (4:3)</PresentationFormat>
  <Paragraphs>748</Paragraphs>
  <Slides>60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 Unicode MS</vt:lpstr>
      <vt:lpstr>Arial</vt:lpstr>
      <vt:lpstr>Calibri</vt:lpstr>
      <vt:lpstr>Cambria Math</vt:lpstr>
      <vt:lpstr>Symbol</vt:lpstr>
      <vt:lpstr>Verdana</vt:lpstr>
      <vt:lpstr>Office Theme</vt:lpstr>
      <vt:lpstr>Lecture 8 Red/black trees</vt:lpstr>
      <vt:lpstr>Note</vt:lpstr>
      <vt:lpstr>You’re not stupid</vt:lpstr>
      <vt:lpstr>Binary search trees</vt:lpstr>
      <vt:lpstr>Inorder traversal</vt:lpstr>
      <vt:lpstr>Searching a BST</vt:lpstr>
      <vt:lpstr>A bad tree to search</vt:lpstr>
      <vt:lpstr>A good tree to search</vt:lpstr>
      <vt:lpstr>Self-balancing trees</vt:lpstr>
      <vt:lpstr>A bad algorithm</vt:lpstr>
      <vt:lpstr>Tree rotation</vt:lpstr>
      <vt:lpstr>Right rotation</vt:lpstr>
      <vt:lpstr>Left rotation</vt:lpstr>
      <vt:lpstr>Key idea of self-balancing</vt:lpstr>
      <vt:lpstr>Major issues in designing self-balancing trees</vt:lpstr>
      <vt:lpstr>Red-black trees</vt:lpstr>
      <vt:lpstr>Red-black trees</vt:lpstr>
      <vt:lpstr>Invariants on red-black trees</vt:lpstr>
      <vt:lpstr>Why the invariants matter: Bounds on path length</vt:lpstr>
      <vt:lpstr>Why the invariants matter: Bounds on path length</vt:lpstr>
      <vt:lpstr>Why the invariants matter: Bounds on path length</vt:lpstr>
      <vt:lpstr>Why the invariants matter: Bounds on path length</vt:lpstr>
      <vt:lpstr>Why the invariants matter: Bounds on tree height</vt:lpstr>
      <vt:lpstr>Why the invariants matter: Bounds on tree height</vt:lpstr>
      <vt:lpstr>Why the invariants matter: Bounds on tree height</vt:lpstr>
      <vt:lpstr>Why the invariants matter: Bounds on tree height</vt:lpstr>
      <vt:lpstr>Why the invariants matter: Bounds on tree height</vt:lpstr>
      <vt:lpstr>Why the invariants matter: Bounds on tree height</vt:lpstr>
      <vt:lpstr>Why the invariants matter: Bounds on tree height</vt:lpstr>
      <vt:lpstr>Why the invariants matter: Bounds on tree height</vt:lpstr>
      <vt:lpstr>Why the invariants matter: Bounds on tree height</vt:lpstr>
      <vt:lpstr>Enforcing the invariants</vt:lpstr>
      <vt:lpstr>Enforcing the invariants</vt:lpstr>
      <vt:lpstr>Enforcing the invariants: insertion</vt:lpstr>
      <vt:lpstr>Outline of the algorithm</vt:lpstr>
      <vt:lpstr>Outline of the algorithm</vt:lpstr>
      <vt:lpstr>Outline of the algorithm</vt:lpstr>
      <vt:lpstr>Outline of the algorithm</vt:lpstr>
      <vt:lpstr>Outline of the algorithm</vt:lpstr>
      <vt:lpstr>Tree rotations</vt:lpstr>
      <vt:lpstr>Outline of the algorithm</vt:lpstr>
      <vt:lpstr>Insertion example (from CLR)</vt:lpstr>
      <vt:lpstr>Insertion example (from CLR)</vt:lpstr>
      <vt:lpstr>Insertion example (from CLR)</vt:lpstr>
      <vt:lpstr>Insertion example (from CLR)</vt:lpstr>
      <vt:lpstr>Insertion example (from CLR)</vt:lpstr>
      <vt:lpstr>Insertion example (from CLR)</vt:lpstr>
      <vt:lpstr>Insertion example (from CLR)</vt:lpstr>
      <vt:lpstr>Insertion example (from CLR)</vt:lpstr>
      <vt:lpstr>Insertion example (from CLR)</vt:lpstr>
      <vt:lpstr>Insertion example (from CLR)</vt:lpstr>
      <vt:lpstr>Insertion example (from CLR)</vt:lpstr>
      <vt:lpstr>Insertion example (from CLR)</vt:lpstr>
      <vt:lpstr>Complexity analysis</vt:lpstr>
      <vt:lpstr>Complexity analysis</vt:lpstr>
      <vt:lpstr>Complexity analysis</vt:lpstr>
      <vt:lpstr>Complexity analysis</vt:lpstr>
      <vt:lpstr>Complexity analysis</vt:lpstr>
      <vt:lpstr>Deletion</vt:lpstr>
      <vt:lpstr>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 and Algorithms</dc:title>
  <dc:creator>Ian Horswill</dc:creator>
  <cp:lastModifiedBy>Ian Horswill</cp:lastModifiedBy>
  <cp:revision>419</cp:revision>
  <dcterms:created xsi:type="dcterms:W3CDTF">2010-03-27T22:31:10Z</dcterms:created>
  <dcterms:modified xsi:type="dcterms:W3CDTF">2016-04-22T19:13:52Z</dcterms:modified>
</cp:coreProperties>
</file>