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9"/>
  </p:notesMasterIdLst>
  <p:sldIdLst>
    <p:sldId id="256" r:id="rId2"/>
    <p:sldId id="267" r:id="rId3"/>
    <p:sldId id="268" r:id="rId4"/>
    <p:sldId id="269" r:id="rId5"/>
    <p:sldId id="257" r:id="rId6"/>
    <p:sldId id="272" r:id="rId7"/>
    <p:sldId id="258" r:id="rId8"/>
    <p:sldId id="273" r:id="rId9"/>
    <p:sldId id="274" r:id="rId10"/>
    <p:sldId id="275" r:id="rId11"/>
    <p:sldId id="276" r:id="rId12"/>
    <p:sldId id="279" r:id="rId13"/>
    <p:sldId id="280" r:id="rId14"/>
    <p:sldId id="283" r:id="rId15"/>
    <p:sldId id="286" r:id="rId16"/>
    <p:sldId id="277" r:id="rId17"/>
    <p:sldId id="278" r:id="rId18"/>
    <p:sldId id="282" r:id="rId19"/>
    <p:sldId id="284" r:id="rId20"/>
    <p:sldId id="285" r:id="rId21"/>
    <p:sldId id="287" r:id="rId22"/>
    <p:sldId id="288" r:id="rId23"/>
    <p:sldId id="289" r:id="rId24"/>
    <p:sldId id="290" r:id="rId25"/>
    <p:sldId id="292" r:id="rId26"/>
    <p:sldId id="364" r:id="rId27"/>
    <p:sldId id="291" r:id="rId28"/>
    <p:sldId id="293" r:id="rId29"/>
    <p:sldId id="294" r:id="rId30"/>
    <p:sldId id="295" r:id="rId31"/>
    <p:sldId id="296" r:id="rId32"/>
    <p:sldId id="309" r:id="rId33"/>
    <p:sldId id="310" r:id="rId34"/>
    <p:sldId id="261" r:id="rId35"/>
    <p:sldId id="297" r:id="rId36"/>
    <p:sldId id="298" r:id="rId37"/>
    <p:sldId id="300" r:id="rId38"/>
    <p:sldId id="301" r:id="rId39"/>
    <p:sldId id="302" r:id="rId40"/>
    <p:sldId id="299" r:id="rId41"/>
    <p:sldId id="303" r:id="rId42"/>
    <p:sldId id="262" r:id="rId43"/>
    <p:sldId id="304" r:id="rId44"/>
    <p:sldId id="305" r:id="rId45"/>
    <p:sldId id="306" r:id="rId46"/>
    <p:sldId id="264" r:id="rId47"/>
    <p:sldId id="307" r:id="rId48"/>
    <p:sldId id="308" r:id="rId49"/>
    <p:sldId id="311" r:id="rId50"/>
    <p:sldId id="314" r:id="rId51"/>
    <p:sldId id="313" r:id="rId52"/>
    <p:sldId id="315" r:id="rId53"/>
    <p:sldId id="317" r:id="rId54"/>
    <p:sldId id="318" r:id="rId55"/>
    <p:sldId id="319" r:id="rId56"/>
    <p:sldId id="356" r:id="rId57"/>
    <p:sldId id="357" r:id="rId58"/>
    <p:sldId id="320" r:id="rId59"/>
    <p:sldId id="312" r:id="rId60"/>
    <p:sldId id="321" r:id="rId61"/>
    <p:sldId id="322" r:id="rId62"/>
    <p:sldId id="323" r:id="rId63"/>
    <p:sldId id="360" r:id="rId64"/>
    <p:sldId id="324" r:id="rId65"/>
    <p:sldId id="358" r:id="rId66"/>
    <p:sldId id="359" r:id="rId67"/>
    <p:sldId id="326" r:id="rId68"/>
    <p:sldId id="349" r:id="rId69"/>
    <p:sldId id="350" r:id="rId70"/>
    <p:sldId id="351" r:id="rId71"/>
    <p:sldId id="352" r:id="rId72"/>
    <p:sldId id="353" r:id="rId73"/>
    <p:sldId id="355" r:id="rId74"/>
    <p:sldId id="362" r:id="rId75"/>
    <p:sldId id="363" r:id="rId76"/>
    <p:sldId id="361" r:id="rId77"/>
    <p:sldId id="271" r:id="rId7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6" autoAdjust="0"/>
  </p:normalViewPr>
  <p:slideViewPr>
    <p:cSldViewPr>
      <p:cViewPr varScale="1">
        <p:scale>
          <a:sx n="89" d="100"/>
          <a:sy n="89" d="100"/>
        </p:scale>
        <p:origin x="61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0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C1D8E2-5726-4B5F-A455-3FCFDC67DCD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681918D-2DDB-4C7A-95BE-B58B1B7F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7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4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4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1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8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9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1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1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2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3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1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5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6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2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8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2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7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4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5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0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6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1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8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3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9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4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5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2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0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7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34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8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0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58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7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60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99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56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73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9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3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18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7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82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70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21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82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45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19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13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94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77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1918D-2DDB-4C7A-95BE-B58B1B7F6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>
                <a:ea typeface="Verdana" pitchFamily="34" charset="0"/>
                <a:cs typeface="Verdana" pitchFamily="34" charset="0"/>
              </a:rPr>
              <a:t>Lecture </a:t>
            </a:r>
            <a:r>
              <a:rPr lang="en-US">
                <a:ea typeface="Verdana" pitchFamily="34" charset="0"/>
                <a:cs typeface="Verdana" pitchFamily="34" charset="0"/>
              </a:rPr>
              <a:t>9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ea typeface="Verdana" pitchFamily="34" charset="0"/>
                <a:cs typeface="Verdana" pitchFamily="34" charset="0"/>
              </a:rPr>
              <a:t>Hash tables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What if we just use a smaller array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hope for the best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the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4191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the array is smaller than the key space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multiple keys </a:t>
                </a:r>
                <a:r>
                  <a:rPr lang="en-US" dirty="0" smtClean="0"/>
                  <a:t>will necessarily be assigned to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same cell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will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no longer </a:t>
                </a:r>
                <a:r>
                  <a:rPr lang="en-US" dirty="0" smtClean="0"/>
                  <a:t>be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1:1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That’s fine if only one of those keys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actually used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4191000"/>
              </a:xfrm>
              <a:blipFill rotWithShape="0">
                <a:blip r:embed="rId3"/>
                <a:stretch>
                  <a:fillRect l="-2262" t="-3057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0"/>
          </p:cNvCxnSpPr>
          <p:nvPr/>
        </p:nvCxnSpPr>
        <p:spPr>
          <a:xfrm flipH="1">
            <a:off x="5638800" y="2438400"/>
            <a:ext cx="609600" cy="36576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8" idx="0"/>
          </p:cNvCxnSpPr>
          <p:nvPr/>
        </p:nvCxnSpPr>
        <p:spPr>
          <a:xfrm flipH="1">
            <a:off x="5638800" y="2667000"/>
            <a:ext cx="2438400" cy="3429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4957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 table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is a dictionary data structure that</a:t>
                </a:r>
              </a:p>
              <a:p>
                <a:pPr lvl="1"/>
                <a:r>
                  <a:rPr lang="en-US" dirty="0" smtClean="0"/>
                  <a:t>Maps keys into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element array</a:t>
                </a:r>
                <a:endParaRPr lang="en-US" b="1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sz="1500" dirty="0" smtClean="0"/>
                  <a:t>(“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≪</m:t>
                    </m:r>
                  </m:oMath>
                </a14:m>
                <a:r>
                  <a:rPr lang="en-US" sz="1500" dirty="0" smtClean="0"/>
                  <a:t>” means “much less than”)</a:t>
                </a:r>
              </a:p>
              <a:p>
                <a:pPr lvl="1"/>
                <a:r>
                  <a:rPr lang="en-US" dirty="0" smtClean="0"/>
                  <a:t>Using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 :</m:t>
                    </m:r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→{0, 1, …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−1 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Designed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distribute keys uniformly </a:t>
                </a:r>
                <a:r>
                  <a:rPr lang="en-US" dirty="0" smtClean="0"/>
                  <a:t>over array cells</a:t>
                </a:r>
              </a:p>
              <a:p>
                <a:pPr lvl="2"/>
                <a:r>
                  <a:rPr lang="en-US" dirty="0" smtClean="0"/>
                  <a:t>a.k.a.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 buckets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495799"/>
              </a:xfrm>
              <a:blipFill rotWithShape="0">
                <a:blip r:embed="rId3"/>
                <a:stretch>
                  <a:fillRect l="-2262" t="-1221" r="-3167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0"/>
          </p:cNvCxnSpPr>
          <p:nvPr/>
        </p:nvCxnSpPr>
        <p:spPr>
          <a:xfrm flipH="1">
            <a:off x="5638800" y="2438400"/>
            <a:ext cx="609600" cy="36576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8" idx="0"/>
          </p:cNvCxnSpPr>
          <p:nvPr/>
        </p:nvCxnSpPr>
        <p:spPr>
          <a:xfrm flipH="1">
            <a:off x="5638800" y="2667000"/>
            <a:ext cx="2438400" cy="3429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0385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Store</a:t>
                </a:r>
                <a:r>
                  <a:rPr lang="en-US" dirty="0" smtClean="0"/>
                  <a:t>(key, value)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array[h(key)] = value;</a:t>
                </a:r>
                <a:br>
                  <a:rPr lang="en-US" dirty="0" smtClean="0"/>
                </a:b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Lookup</a:t>
                </a:r>
                <a:r>
                  <a:rPr lang="en-US" dirty="0" smtClean="0"/>
                  <a:t>(key)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return array[h(key)];</a:t>
                </a:r>
                <a:br>
                  <a:rPr lang="en-US" dirty="0" smtClean="0"/>
                </a:b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sz="4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4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sz="4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 smtClean="0"/>
                  <a:t> time!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(assuming</a:t>
                </a:r>
                <a:r>
                  <a:rPr lang="en-US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smtClean="0"/>
                  <a:t>itself)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038599"/>
              </a:xfrm>
              <a:blipFill rotWithShape="0">
                <a:blip r:embed="rId3"/>
                <a:stretch>
                  <a:fillRect l="-2439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0"/>
          </p:cNvCxnSpPr>
          <p:nvPr/>
        </p:nvCxnSpPr>
        <p:spPr>
          <a:xfrm flipH="1">
            <a:off x="5638800" y="2438400"/>
            <a:ext cx="609600" cy="36576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8" idx="0"/>
          </p:cNvCxnSpPr>
          <p:nvPr/>
        </p:nvCxnSpPr>
        <p:spPr>
          <a:xfrm flipH="1">
            <a:off x="5638800" y="2667000"/>
            <a:ext cx="2438400" cy="3429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hash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simple hash function for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strings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Take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each character </a:t>
                </a:r>
                <a:r>
                  <a:rPr lang="en-US" dirty="0" smtClean="0"/>
                  <a:t>in the string</a:t>
                </a:r>
              </a:p>
              <a:p>
                <a:r>
                  <a:rPr lang="en-US" dirty="0" smtClean="0"/>
                  <a:t>Convert it to its ASCII or Unicode integer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numeric code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them </a:t>
                </a:r>
                <a:r>
                  <a:rPr lang="en-US" dirty="0" smtClean="0"/>
                  <a:t>all up</a:t>
                </a:r>
              </a:p>
              <a:p>
                <a:r>
                  <a:rPr lang="en-US" dirty="0" smtClean="0"/>
                  <a:t>Take the sum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“mod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” means “the remainder after dividing by m”</a:t>
                </a:r>
              </a:p>
              <a:p>
                <a:pPr lvl="2"/>
                <a:r>
                  <a:rPr lang="en-US" dirty="0" smtClean="0"/>
                  <a:t>(Except it’s somewhat different for negative numbers, but we can ignore that)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05400"/>
              </a:xfrm>
              <a:blipFill rotWithShape="0">
                <a:blip r:embed="rId3"/>
                <a:stretch>
                  <a:fillRect l="-2262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BadHash</a:t>
            </a:r>
            <a:r>
              <a:rPr lang="en-US" dirty="0" smtClean="0"/>
              <a:t>(string s)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foreach</a:t>
            </a:r>
            <a:r>
              <a:rPr lang="en-US" dirty="0" smtClean="0"/>
              <a:t> (char c in s)</a:t>
            </a:r>
            <a:br>
              <a:rPr lang="en-US" dirty="0" smtClean="0"/>
            </a:br>
            <a:r>
              <a:rPr lang="en-US" dirty="0" smtClean="0"/>
              <a:t>      sum += (</a:t>
            </a:r>
            <a:r>
              <a:rPr lang="en-US" dirty="0" err="1" smtClean="0"/>
              <a:t>int</a:t>
            </a:r>
            <a:r>
              <a:rPr lang="en-US" dirty="0" smtClean="0"/>
              <a:t>)c;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dirty="0" err="1" smtClean="0"/>
              <a:t>sum%tableSize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hash </a:t>
            </a:r>
            <a:r>
              <a:rPr lang="en-US" dirty="0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simple hash function for objects in memory:</a:t>
                </a:r>
              </a:p>
              <a:p>
                <a:r>
                  <a:rPr lang="en-US" dirty="0" smtClean="0"/>
                  <a:t>X’s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address in memory</a:t>
                </a:r>
              </a:p>
              <a:p>
                <a:pPr lvl="1"/>
                <a:r>
                  <a:rPr lang="en-US" dirty="0" smtClean="0"/>
                  <a:t>Remember it can be thought of as an integer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Can’t write this in C# because C# won’t let you manipulate addresses directly</a:t>
                </a:r>
              </a:p>
              <a:p>
                <a:pPr lvl="1"/>
                <a:r>
                  <a:rPr lang="en-US" dirty="0" smtClean="0"/>
                  <a:t>C to the rescue!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15" t="-2830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AddressHash</a:t>
            </a:r>
            <a:r>
              <a:rPr lang="en-US" dirty="0" smtClean="0"/>
              <a:t>(void *x) {</a:t>
            </a:r>
          </a:p>
          <a:p>
            <a:pPr marL="0" indent="0">
              <a:buNone/>
            </a:pPr>
            <a:r>
              <a:rPr lang="en-US" dirty="0" smtClean="0"/>
              <a:t>   return ((</a:t>
            </a:r>
            <a:r>
              <a:rPr lang="en-US" dirty="0" err="1" smtClean="0"/>
              <a:t>int</a:t>
            </a:r>
            <a:r>
              <a:rPr lang="en-US" dirty="0" smtClean="0"/>
              <a:t>)x)%</a:t>
            </a:r>
            <a:r>
              <a:rPr lang="en-US" dirty="0" err="1" smtClean="0"/>
              <a:t>tableSize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 smtClean="0"/>
              <a:t>Note: </a:t>
            </a:r>
            <a:r>
              <a:rPr lang="en-US" sz="2200" dirty="0" smtClean="0"/>
              <a:t>in practice addresses are usually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multiples of 4 </a:t>
            </a:r>
            <a:r>
              <a:rPr lang="en-US" sz="2200" dirty="0" smtClean="0"/>
              <a:t>(for 32 bit machines) or 8 (for 64 bit machines)</a:t>
            </a:r>
          </a:p>
          <a:p>
            <a:r>
              <a:rPr lang="en-US" sz="2200" dirty="0" smtClean="0"/>
              <a:t>So in real life, you’d use the address divided by 4 or 8</a:t>
            </a:r>
          </a:p>
          <a:p>
            <a:pPr lvl="1"/>
            <a:r>
              <a:rPr lang="en-US" sz="1800" dirty="0" smtClean="0"/>
              <a:t>Or right-shift by 2 or 3 bits, respectively</a:t>
            </a:r>
          </a:p>
          <a:p>
            <a:r>
              <a:rPr lang="en-US" sz="2200" dirty="0" smtClean="0"/>
              <a:t>So hash functions often look like:</a:t>
            </a:r>
          </a:p>
          <a:p>
            <a:pPr marL="457200" lvl="1" indent="0">
              <a:buNone/>
            </a:pPr>
            <a:r>
              <a:rPr lang="en-US" sz="1900" dirty="0" smtClean="0"/>
              <a:t>( ((unsigned </a:t>
            </a:r>
            <a:r>
              <a:rPr lang="en-US" sz="1900" dirty="0" err="1" smtClean="0"/>
              <a:t>int</a:t>
            </a:r>
            <a:r>
              <a:rPr lang="en-US" sz="1900" dirty="0" smtClean="0"/>
              <a:t>)x)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&gt;&gt;2</a:t>
            </a:r>
            <a:r>
              <a:rPr lang="en-US" sz="1900" dirty="0" smtClean="0"/>
              <a:t>)%</a:t>
            </a:r>
            <a:r>
              <a:rPr lang="en-US" sz="1900" dirty="0" err="1" smtClean="0"/>
              <a:t>tableSize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/>
              <a:t>( </a:t>
            </a:r>
            <a:r>
              <a:rPr lang="en-US" sz="1900" dirty="0" smtClean="0"/>
              <a:t>((</a:t>
            </a:r>
            <a:r>
              <a:rPr lang="en-US" sz="1900" dirty="0"/>
              <a:t>unsigned </a:t>
            </a:r>
            <a:r>
              <a:rPr lang="en-US" sz="1900" dirty="0" err="1" smtClean="0"/>
              <a:t>int</a:t>
            </a:r>
            <a:r>
              <a:rPr lang="en-US" sz="1900" dirty="0" smtClean="0"/>
              <a:t>)x)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&gt;&gt;3</a:t>
            </a:r>
            <a:r>
              <a:rPr lang="en-US" sz="1900" dirty="0" smtClean="0"/>
              <a:t>)%</a:t>
            </a:r>
            <a:r>
              <a:rPr lang="en-US" sz="1900" dirty="0" err="1" smtClean="0"/>
              <a:t>tableSize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96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Great!</a:t>
            </a:r>
          </a:p>
          <a:p>
            <a:r>
              <a:rPr lang="en-US" dirty="0" smtClean="0"/>
              <a:t>But what if two keys in actual use get mapped to the same array slot?</a:t>
            </a:r>
          </a:p>
          <a:p>
            <a:pPr lvl="1"/>
            <a:r>
              <a:rPr lang="en-US" dirty="0" smtClean="0"/>
              <a:t>We have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collision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38800" y="3657600"/>
            <a:ext cx="457200" cy="2438400"/>
          </a:xfrm>
          <a:prstGeom prst="straightConnector1">
            <a:avLst/>
          </a:prstGeom>
          <a:ln w="28575">
            <a:solidFill>
              <a:srgbClr val="C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8" idx="0"/>
          </p:cNvCxnSpPr>
          <p:nvPr/>
        </p:nvCxnSpPr>
        <p:spPr>
          <a:xfrm flipH="1">
            <a:off x="5638800" y="2667000"/>
            <a:ext cx="2438400" cy="3429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easy solution to this is to store a small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linked list dictionary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in each array cell</a:t>
            </a:r>
          </a:p>
          <a:p>
            <a:pPr lvl="1"/>
            <a:r>
              <a:rPr lang="en-US" dirty="0" smtClean="0"/>
              <a:t>Stores just the key/value pairs for those keys in use that map to that particular array cell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9881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Store</a:t>
            </a:r>
            <a:r>
              <a:rPr lang="en-US" sz="2400" dirty="0"/>
              <a:t>(key, value)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array[h(key)]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.Store(key, value)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Lookup</a:t>
            </a:r>
            <a:r>
              <a:rPr lang="en-US" sz="2400" dirty="0"/>
              <a:t>(key)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return </a:t>
            </a:r>
            <a:br>
              <a:rPr lang="en-US" sz="2400" dirty="0" smtClean="0"/>
            </a:br>
            <a:r>
              <a:rPr lang="en-US" sz="2400" dirty="0" smtClean="0"/>
              <a:t>  array[h(key)]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.Lookup(key)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9881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9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Store</a:t>
            </a:r>
            <a:r>
              <a:rPr lang="en-US" sz="2400" dirty="0" smtClean="0"/>
              <a:t>(key, value)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array[h(key)]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.Store(key, value)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Lookup</a:t>
            </a:r>
            <a:r>
              <a:rPr lang="en-US" sz="2400" dirty="0"/>
              <a:t>(key)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return </a:t>
            </a:r>
            <a:br>
              <a:rPr lang="en-US" sz="2400" dirty="0" smtClean="0"/>
            </a:br>
            <a:r>
              <a:rPr lang="en-US" sz="2400" dirty="0" smtClean="0"/>
              <a:t>  array[h(key)]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.Lookup(key)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No!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9881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A.k.a.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associative array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mapping</a:t>
            </a:r>
          </a:p>
          <a:p>
            <a:endParaRPr lang="en-US" dirty="0"/>
          </a:p>
          <a:p>
            <a:r>
              <a:rPr lang="en-US" dirty="0" smtClean="0"/>
              <a:t>Data structure that holds associations between pairs of objects 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keys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Simplified interface</a:t>
            </a:r>
            <a:br>
              <a:rPr lang="en-US" dirty="0" smtClean="0"/>
            </a:br>
            <a:r>
              <a:rPr lang="en-US" dirty="0" smtClean="0"/>
              <a:t>(we’ll talk more about dictionaries later):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dict.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Store</a:t>
            </a:r>
            <a:r>
              <a:rPr lang="en-US" dirty="0" smtClean="0"/>
              <a:t>(key, value)</a:t>
            </a:r>
          </a:p>
          <a:p>
            <a:pPr lvl="1"/>
            <a:r>
              <a:rPr lang="en-US" dirty="0" smtClean="0"/>
              <a:t>Adds key to dictionary with associated value</a:t>
            </a:r>
          </a:p>
          <a:p>
            <a:pPr lvl="1"/>
            <a:r>
              <a:rPr lang="en-US" dirty="0" smtClean="0"/>
              <a:t>We’ll assume that if the key is already present, this changes its value</a:t>
            </a:r>
          </a:p>
          <a:p>
            <a:r>
              <a:rPr lang="en-US" dirty="0" err="1" smtClean="0"/>
              <a:t>dict.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Lookup</a:t>
            </a:r>
            <a:r>
              <a:rPr lang="en-US" dirty="0" smtClean="0"/>
              <a:t>(key)</a:t>
            </a:r>
          </a:p>
          <a:p>
            <a:pPr lvl="1"/>
            <a:r>
              <a:rPr lang="en-US" dirty="0" smtClean="0"/>
              <a:t>Returns value associated with key in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400" dirty="0" smtClean="0"/>
                  <a:t>No!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linked list </a:t>
                </a:r>
                <a:r>
                  <a:rPr lang="en-US" sz="2400" dirty="0" smtClean="0"/>
                  <a:t>operations are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linear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/>
                  <a:t>in the number of list elements</a:t>
                </a:r>
              </a:p>
              <a:p>
                <a:r>
                  <a:rPr lang="en-US" sz="2400" dirty="0" smtClean="0"/>
                  <a:t>How many list elements will there be?</a:t>
                </a:r>
              </a:p>
              <a:p>
                <a:pPr lvl="1"/>
                <a:r>
                  <a:rPr lang="en-US" sz="2000" dirty="0" smtClean="0"/>
                  <a:t>Best case: 1</a:t>
                </a:r>
              </a:p>
              <a:p>
                <a:pPr lvl="1"/>
                <a:r>
                  <a:rPr lang="en-US" sz="2000" dirty="0" smtClean="0"/>
                  <a:t>Worst case: all the elements in the dictionary!</a:t>
                </a:r>
              </a:p>
              <a:p>
                <a:pPr lvl="1"/>
                <a:endParaRPr lang="en-US" sz="2000" dirty="0"/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Worst-case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performance of a hash 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keys stored in 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Crap!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2262" t="-229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9881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 smtClean="0"/>
              <a:t>-case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practice, hash tables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generally perform well</a:t>
            </a:r>
          </a:p>
          <a:p>
            <a:endParaRPr lang="en-US" sz="2400" dirty="0"/>
          </a:p>
          <a:p>
            <a:r>
              <a:rPr lang="en-US" sz="2400" dirty="0" smtClean="0"/>
              <a:t>So how do we explain that theoretically?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 smtClean="0"/>
              <a:t>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First, let’s make some assumptions</a:t>
                </a:r>
              </a:p>
              <a:p>
                <a:r>
                  <a:rPr lang="en-US" dirty="0" smtClean="0"/>
                  <a:t>Simple,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hashing</a:t>
                </a:r>
              </a:p>
              <a:p>
                <a:pPr lvl="1"/>
                <a:r>
                  <a:rPr lang="en-US" dirty="0" smtClean="0"/>
                  <a:t>Hash function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uniformly distributes </a:t>
                </a:r>
                <a:r>
                  <a:rPr lang="en-US" dirty="0" smtClean="0"/>
                  <a:t>keys through array</a:t>
                </a:r>
              </a:p>
              <a:p>
                <a:pPr lvl="1"/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Efficient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hash function</a:t>
                </a:r>
              </a:p>
              <a:p>
                <a:pPr lvl="1"/>
                <a:r>
                  <a:rPr lang="en-US" dirty="0" smtClean="0"/>
                  <a:t>We’ll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can be computed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2"/>
                <a:r>
                  <a:rPr lang="en-US" dirty="0" smtClean="0"/>
                  <a:t>Or at least that it doesn’t depend on the number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in the hash table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017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Average</a:t>
            </a:r>
            <a:r>
              <a:rPr lang="en-US" dirty="0" smtClean="0"/>
              <a:t>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Definition: the </a:t>
                </a:r>
                <a:r>
                  <a:rPr lang="en-US" sz="3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load factor </a:t>
                </a:r>
                <a:r>
                  <a:rPr lang="en-US" sz="3000" dirty="0" smtClean="0"/>
                  <a:t>of a hash table is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sz="3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3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sz="3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en-US" sz="30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3000" b="1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ratio</a:t>
                </a:r>
                <a:r>
                  <a:rPr lang="en-US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smtClean="0"/>
                  <a:t>of </a:t>
                </a:r>
                <a:r>
                  <a:rPr lang="en-US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number of keys stored </a:t>
                </a:r>
                <a:r>
                  <a:rPr lang="en-US" sz="2400" dirty="0" smtClean="0"/>
                  <a:t>in the table</a:t>
                </a:r>
              </a:p>
              <a:p>
                <a:r>
                  <a:rPr lang="en-US" sz="2400" dirty="0" smtClean="0"/>
                  <a:t>To the </a:t>
                </a:r>
                <a:r>
                  <a:rPr lang="en-US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size of the array</a:t>
                </a:r>
                <a:endParaRPr lang="en-U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469" t="-1617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43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05800" y="4002975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05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3800" y="5377047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43800" y="5829300"/>
            <a:ext cx="457200" cy="228600"/>
            <a:chOff x="5029200" y="1524000"/>
            <a:chExt cx="457200" cy="228600"/>
          </a:xfrm>
          <a:solidFill>
            <a:schemeClr val="bg1">
              <a:lumMod val="7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50292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57800" y="1524000"/>
              <a:ext cx="228600" cy="228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7239000" y="4114800"/>
            <a:ext cx="304800" cy="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001000" y="411727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7239000" y="5486400"/>
            <a:ext cx="304800" cy="4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5491347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</p:cNvCxnSpPr>
          <p:nvPr/>
        </p:nvCxnSpPr>
        <p:spPr>
          <a:xfrm>
            <a:off x="723900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244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387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6" idx="1"/>
          </p:cNvCxnSpPr>
          <p:nvPr/>
        </p:nvCxnSpPr>
        <p:spPr>
          <a:xfrm>
            <a:off x="5981700" y="30887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54102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5181600" y="36576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9" idx="1"/>
          </p:cNvCxnSpPr>
          <p:nvPr/>
        </p:nvCxnSpPr>
        <p:spPr>
          <a:xfrm>
            <a:off x="5981700" y="36576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0" idx="1"/>
          </p:cNvCxnSpPr>
          <p:nvPr/>
        </p:nvCxnSpPr>
        <p:spPr>
          <a:xfrm>
            <a:off x="5562600" y="3543300"/>
            <a:ext cx="1219200" cy="24003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 1: </a:t>
                </a: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unsuccessful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search takes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𝜣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on average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1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Remember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except it’s both an upper and lower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3"/>
                <a:stretch>
                  <a:fillRect l="-2824" t="-38174" r="-471" b="-17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it’s a stronger assertion</a:t>
            </a:r>
          </a:p>
        </p:txBody>
      </p:sp>
    </p:spTree>
    <p:extLst>
      <p:ext uri="{BB962C8B-B14F-4D97-AF65-F5344CB8AC3E}">
        <p14:creationId xmlns:p14="http://schemas.microsoft.com/office/powerpoint/2010/main" val="31192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… and if something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b="0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it’s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3"/>
                <a:stretch>
                  <a:fillRect l="-3216" t="-5809" r="-78" b="-1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7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1: </a:t>
                </a: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unsuccessful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search takes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average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  <a:p>
                <a:r>
                  <a:rPr lang="en-US" dirty="0" smtClean="0"/>
                  <a:t>The hash table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keys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and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linked list cells</a:t>
                </a:r>
              </a:p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lists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(one for each array cell)</a:t>
                </a:r>
              </a:p>
              <a:p>
                <a:r>
                  <a:rPr lang="en-US" dirty="0" smtClean="0"/>
                  <a:t>So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list length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Time to search is</a:t>
                </a:r>
              </a:p>
              <a:p>
                <a:pPr lvl="1"/>
                <a:r>
                  <a:rPr lang="en-US" dirty="0" smtClean="0"/>
                  <a:t>Time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compute hash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+ time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search list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7" t="-2156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2: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successful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search takes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average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Lemma: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total number of linked list elements searched </a:t>
                </a:r>
                <a:r>
                  <a:rPr lang="en-US" dirty="0" smtClean="0"/>
                  <a:t>while inserting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into an empty hash table is on average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/2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  <a:p>
                <a:r>
                  <a:rPr lang="en-US" dirty="0" smtClean="0"/>
                  <a:t>When 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insert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th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key</a:t>
                </a:r>
                <a:r>
                  <a:rPr lang="en-US" dirty="0" smtClean="0"/>
                  <a:t>, we perform an unsuccessful search of the list for its hash bucket</a:t>
                </a:r>
              </a:p>
              <a:p>
                <a:r>
                  <a:rPr lang="en-US" dirty="0" smtClean="0"/>
                  <a:t>At that point,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keys</a:t>
                </a:r>
                <a:endParaRPr lang="en-US" b="1" dirty="0" smtClean="0"/>
              </a:p>
              <a:p>
                <a:r>
                  <a:rPr lang="en-US" dirty="0" smtClean="0"/>
                  <a:t>So the load factor is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)/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dirty="0" smtClean="0"/>
                  <a:t>But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expected number </a:t>
                </a:r>
                <a:r>
                  <a:rPr lang="en-US" dirty="0" smtClean="0"/>
                  <a:t>of searches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508" t="-2022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total number </a:t>
                </a:r>
                <a:r>
                  <a:rPr lang="en-US" dirty="0" smtClean="0"/>
                  <a:t>of search operations is: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  <m:r>
                        <m:rPr>
                          <m:aln/>
                        </m:rP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/>
                            </a:rPr>
                            <m:t>−1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dirty="0">
                    <a:latin typeface="Cambria Math"/>
                  </a:rPr>
                  <a:t/>
                </a:r>
                <a:br>
                  <a:rPr lang="en-US" dirty="0">
                    <a:latin typeface="Cambria Math"/>
                  </a:rPr>
                </a:br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36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2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dictionaries with association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/>
          <a:p>
            <a:r>
              <a:rPr lang="en-US" dirty="0" smtClean="0"/>
              <a:t>The simplest possible implementation of dictionaries is as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linked list </a:t>
            </a:r>
            <a:r>
              <a:rPr lang="en-US" dirty="0" smtClean="0"/>
              <a:t>of key/value pairs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/>
          <a:p>
            <a:r>
              <a:rPr lang="en-US" dirty="0" smtClean="0"/>
              <a:t>Each cell has three fields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Link to next 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743200" y="5295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5105400" y="5295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7391400" y="5295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2: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successful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search takes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average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  <a:p>
                <a:r>
                  <a:rPr lang="en-US" dirty="0" smtClean="0"/>
                  <a:t>The number of list elements searched for a successful search is</a:t>
                </a:r>
              </a:p>
              <a:p>
                <a:pPr lvl="1"/>
                <a:r>
                  <a:rPr lang="en-US" dirty="0" smtClean="0"/>
                  <a:t>The number of elements searched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when the key was originally inserted</a:t>
                </a:r>
              </a:p>
              <a:p>
                <a:pPr lvl="1"/>
                <a:r>
                  <a:rPr lang="en-US" dirty="0" smtClean="0"/>
                  <a:t>Plus 1</a:t>
                </a:r>
              </a:p>
              <a:p>
                <a:r>
                  <a:rPr lang="en-US" dirty="0" smtClean="0"/>
                  <a:t>How many elements were searched when the key was inserted?  (on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total number of elements searched while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inserting all the elements in the table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Divided by </a:t>
                </a:r>
                <a:r>
                  <a:rPr lang="en-US" dirty="0" smtClean="0"/>
                  <a:t>the number of elements in the table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 dirty="0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2: </a:t>
                </a:r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successful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search takes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(1+</m:t>
                    </m:r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on average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Proof:</a:t>
                </a:r>
              </a:p>
              <a:p>
                <a:r>
                  <a:rPr lang="en-US" dirty="0" smtClean="0"/>
                  <a:t>So the total number of elements searched (on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</a:t>
                </a:r>
                <a:r>
                  <a:rPr lang="en-US" dirty="0" smtClean="0"/>
                  <a:t>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so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total execution time </a:t>
                </a:r>
                <a:r>
                  <a:rPr lang="en-US" dirty="0" smtClean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Θ</m:t>
                      </m:r>
                      <m:r>
                        <a:rPr lang="en-US" i="1" smtClean="0">
                          <a:latin typeface="Cambria Math"/>
                        </a:rPr>
                        <m:t>(1+</m:t>
                      </m:r>
                      <m:r>
                        <a:rPr lang="en-US" i="1" smtClean="0">
                          <a:latin typeface="Cambria Math"/>
                        </a:rPr>
                        <m:t>𝛼</m:t>
                      </m:r>
                      <m:r>
                        <a:rPr lang="en-US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7" t="-283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0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</a:t>
                </a:r>
              </a:p>
              <a:p>
                <a:pPr lvl="1"/>
                <a:r>
                  <a:rPr lang="en-US" dirty="0" smtClean="0"/>
                  <a:t>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1+</m:t>
                        </m:r>
                        <m:r>
                          <a:rPr lang="en-US" i="1" dirty="0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doesn’t that sort of make 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  <a:endParaRPr lang="en-US" b="1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Yes, but…</a:t>
                </a:r>
              </a:p>
              <a:p>
                <a:pPr lvl="1"/>
                <a:r>
                  <a:rPr lang="en-US" dirty="0" smtClean="0"/>
                  <a:t>While time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it also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So you can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compensate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for larger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to bring the load factor down again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really, it just means that you need to make sure the table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big enough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the number of entries you’re going to have in it</a:t>
            </a:r>
          </a:p>
          <a:p>
            <a:endParaRPr lang="en-US" dirty="0"/>
          </a:p>
          <a:p>
            <a:r>
              <a:rPr lang="en-US" dirty="0" smtClean="0"/>
              <a:t>In fact, it’s possible to make tables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grow automatically </a:t>
            </a:r>
            <a:r>
              <a:rPr lang="en-US" dirty="0" smtClean="0"/>
              <a:t>to keep the load factor down</a:t>
            </a:r>
          </a:p>
          <a:p>
            <a:pPr lvl="1"/>
            <a:r>
              <a:rPr lang="en-US" dirty="0" smtClean="0"/>
              <a:t>We’ll talk about this later</a:t>
            </a:r>
          </a:p>
        </p:txBody>
      </p:sp>
    </p:spTree>
    <p:extLst>
      <p:ext uri="{BB962C8B-B14F-4D97-AF65-F5344CB8AC3E}">
        <p14:creationId xmlns:p14="http://schemas.microsoft.com/office/powerpoint/2010/main" val="41547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Instead of </a:t>
            </a:r>
            <a:r>
              <a:rPr lang="en-US" dirty="0" smtClean="0"/>
              <a:t>using a linked list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resolve collisions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trying successive locations </a:t>
            </a:r>
            <a:r>
              <a:rPr lang="en-US" dirty="0" smtClean="0"/>
              <a:t>in the hash 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we’ll assume now that the array is an array of key/value pairs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redefine the hash function h to take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second argument </a:t>
                </a:r>
                <a:r>
                  <a:rPr lang="en-US" dirty="0" smtClean="0"/>
                  <a:t>between 0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h</m:t>
                      </m:r>
                      <m:r>
                        <a:rPr lang="en-US" i="1" dirty="0" smtClean="0">
                          <a:latin typeface="Cambria Math"/>
                        </a:rPr>
                        <m:t> : </m:t>
                      </m:r>
                      <m:r>
                        <a:rPr lang="en-US" i="1" dirty="0" smtClean="0">
                          <a:latin typeface="Cambria Math"/>
                        </a:rPr>
                        <m:t>𝑈</m:t>
                      </m:r>
                      <m:r>
                        <a:rPr lang="en-US" i="1" dirty="0" smtClean="0">
                          <a:latin typeface="Cambria Math"/>
                        </a:rPr>
                        <m:t>×</m:t>
                      </m:r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i="1" dirty="0" smtClean="0">
                          <a:latin typeface="Cambria Math"/>
                        </a:rPr>
                        <m:t> →</m:t>
                      </m:r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0, 1, …</m:t>
                        </m:r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second argument specifies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which attempt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we’re on (first, second, etc.)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17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18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(key, value)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0; i&lt;m; i++)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j = h(key, i);</a:t>
            </a:r>
          </a:p>
          <a:p>
            <a:pPr marL="0" indent="0">
              <a:buNone/>
            </a:pPr>
            <a:r>
              <a:rPr lang="en-US" dirty="0" smtClean="0"/>
              <a:t>      if (array[j].key == key</a:t>
            </a:r>
            <a:r>
              <a:rPr lang="en-US" dirty="0" smtClean="0"/>
              <a:t>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array[j].value = 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return;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 } else </a:t>
            </a:r>
            <a:r>
              <a:rPr lang="en-US" dirty="0" smtClean="0"/>
              <a:t>if (array[j].key==null) {</a:t>
            </a:r>
          </a:p>
          <a:p>
            <a:pPr marL="0" indent="0">
              <a:buNone/>
            </a:pPr>
            <a:r>
              <a:rPr lang="en-US" dirty="0" smtClean="0"/>
              <a:t>         array[j].key = key;</a:t>
            </a:r>
          </a:p>
          <a:p>
            <a:pPr marL="0" indent="0">
              <a:buNone/>
            </a:pPr>
            <a:r>
              <a:rPr lang="en-US" dirty="0" smtClean="0"/>
              <a:t>         array[j].value = value;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return;</a:t>
            </a:r>
            <a:br>
              <a:rPr lang="en-US" dirty="0" smtClean="0"/>
            </a:b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throw new Exception(“table full”);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18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(key, value)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0; i&lt;m; i++)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j = h(key, i);</a:t>
            </a:r>
          </a:p>
          <a:p>
            <a:pPr marL="0" indent="0">
              <a:buNone/>
            </a:pPr>
            <a:r>
              <a:rPr lang="en-US" dirty="0" smtClean="0"/>
              <a:t>      if (array[j].key == key</a:t>
            </a:r>
            <a:r>
              <a:rPr lang="en-US" dirty="0" smtClean="0"/>
              <a:t>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array[j].value = value;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return;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} else </a:t>
            </a:r>
            <a:r>
              <a:rPr lang="en-US" dirty="0" smtClean="0"/>
              <a:t>if (array[j].key==null) {</a:t>
            </a:r>
          </a:p>
          <a:p>
            <a:pPr marL="0" indent="0">
              <a:buNone/>
            </a:pPr>
            <a:r>
              <a:rPr lang="en-US" dirty="0" smtClean="0"/>
              <a:t>         array[j].key = key;</a:t>
            </a:r>
          </a:p>
          <a:p>
            <a:pPr marL="0" indent="0">
              <a:buNone/>
            </a:pPr>
            <a:r>
              <a:rPr lang="en-US" dirty="0" smtClean="0"/>
              <a:t>         array[j].value = value;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return;</a:t>
            </a:r>
            <a:br>
              <a:rPr lang="en-US" dirty="0" smtClean="0"/>
            </a:b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throw new Exception(“table full”);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0470" y="6248400"/>
            <a:ext cx="726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Question: why do we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give up after m iterations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8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18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(key, value)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0; i&lt;m; i++)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j = h(key, i);</a:t>
            </a:r>
          </a:p>
          <a:p>
            <a:pPr marL="0" indent="0">
              <a:buNone/>
            </a:pPr>
            <a:r>
              <a:rPr lang="en-US" dirty="0" smtClean="0"/>
              <a:t>      if (array[j].key == key</a:t>
            </a:r>
            <a:r>
              <a:rPr lang="en-US" dirty="0" smtClean="0"/>
              <a:t>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array[j].value = 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return;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} else </a:t>
            </a:r>
            <a:r>
              <a:rPr lang="en-US" dirty="0" smtClean="0"/>
              <a:t>if (array[j].key==null) {</a:t>
            </a:r>
          </a:p>
          <a:p>
            <a:pPr marL="0" indent="0">
              <a:buNone/>
            </a:pPr>
            <a:r>
              <a:rPr lang="en-US" dirty="0" smtClean="0"/>
              <a:t>         array[j].key = key;</a:t>
            </a:r>
          </a:p>
          <a:p>
            <a:pPr marL="0" indent="0">
              <a:buNone/>
            </a:pPr>
            <a:r>
              <a:rPr lang="en-US" dirty="0" smtClean="0"/>
              <a:t>         array[j].value = value;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return;</a:t>
            </a:r>
            <a:br>
              <a:rPr lang="en-US" dirty="0" smtClean="0"/>
            </a:b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throw new Exception(“table full”);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0" y="6248400"/>
            <a:ext cx="586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Because the array only has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 elements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18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(key, value)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0; i&lt;m; i++)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j = h(key, i);</a:t>
            </a:r>
          </a:p>
          <a:p>
            <a:pPr marL="0" indent="0">
              <a:buNone/>
            </a:pPr>
            <a:r>
              <a:rPr lang="en-US" dirty="0" smtClean="0"/>
              <a:t>      if (array[j].key == key</a:t>
            </a:r>
            <a:r>
              <a:rPr lang="en-US" dirty="0" smtClean="0"/>
              <a:t>)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array[j].value = 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   return;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} else </a:t>
            </a:r>
            <a:r>
              <a:rPr lang="en-US" dirty="0" smtClean="0"/>
              <a:t>if (array[j].key==null) {</a:t>
            </a:r>
          </a:p>
          <a:p>
            <a:pPr marL="0" indent="0">
              <a:buNone/>
            </a:pPr>
            <a:r>
              <a:rPr lang="en-US" dirty="0" smtClean="0"/>
              <a:t>         array[j].key = key;</a:t>
            </a:r>
          </a:p>
          <a:p>
            <a:pPr marL="0" indent="0">
              <a:buNone/>
            </a:pPr>
            <a:r>
              <a:rPr lang="en-US" dirty="0" smtClean="0"/>
              <a:t>         array[j].value = value;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return;</a:t>
            </a:r>
            <a:br>
              <a:rPr lang="en-US" dirty="0" smtClean="0"/>
            </a:b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throw new Exception(“table full”);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27763" y="6248400"/>
            <a:ext cx="357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we’ve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tried them all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</a:t>
            </a:r>
            <a:r>
              <a:rPr lang="en-US" baseline="0" dirty="0" smtClean="0"/>
              <a:t> dictionaries with association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905000"/>
                <a:ext cx="4038600" cy="42211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This isn’t a great representation because lookup requires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905000"/>
                <a:ext cx="4038600" cy="4221163"/>
              </a:xfrm>
              <a:blipFill rotWithShape="0">
                <a:blip r:embed="rId3"/>
                <a:stretch>
                  <a:fillRect l="-2262" t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905000"/>
                <a:ext cx="4038600" cy="25907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Last time, we looked at tree structures that can do lookup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Today we’ll look at structures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905000"/>
                <a:ext cx="4038600" cy="2590799"/>
              </a:xfrm>
              <a:blipFill rotWithShape="0">
                <a:blip r:embed="rId4"/>
                <a:stretch>
                  <a:fillRect l="-2417" t="-212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43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029200"/>
            <a:ext cx="533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743200" y="5295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5105400" y="5295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7391400" y="52959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18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Lookup</a:t>
            </a:r>
            <a:r>
              <a:rPr lang="en-US" dirty="0" smtClean="0"/>
              <a:t>(key)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0; i&lt;m; i++)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j = h(key, i);</a:t>
            </a:r>
          </a:p>
          <a:p>
            <a:pPr marL="0" indent="0">
              <a:buNone/>
            </a:pPr>
            <a:r>
              <a:rPr lang="en-US" dirty="0" smtClean="0"/>
              <a:t>      if (array[j].key == key)</a:t>
            </a:r>
          </a:p>
          <a:p>
            <a:pPr marL="0" indent="0">
              <a:buNone/>
            </a:pPr>
            <a:r>
              <a:rPr lang="en-US" dirty="0" smtClean="0"/>
              <a:t>         return array[j].value; 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return null;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4343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800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257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71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3900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1866900" y="3088790"/>
            <a:ext cx="800100" cy="10260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1295400" y="32004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1066800" y="3657600"/>
            <a:ext cx="16002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1866900" y="3657600"/>
            <a:ext cx="800100" cy="182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1447800" y="3543300"/>
            <a:ext cx="1219200" cy="24003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9" idx="3"/>
          </p:cNvCxnSpPr>
          <p:nvPr/>
        </p:nvCxnSpPr>
        <p:spPr>
          <a:xfrm>
            <a:off x="3124200" y="4114800"/>
            <a:ext cx="1588" cy="1371600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7" idx="3"/>
          </p:cNvCxnSpPr>
          <p:nvPr/>
        </p:nvCxnSpPr>
        <p:spPr>
          <a:xfrm flipV="1">
            <a:off x="3124200" y="4572000"/>
            <a:ext cx="1588" cy="914400"/>
          </a:xfrm>
          <a:prstGeom prst="curvedConnector3">
            <a:avLst>
              <a:gd name="adj1" fmla="val 293517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sequences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two-argument hash function defines a whole sequence of locations to check</a:t>
            </a:r>
          </a:p>
          <a:p>
            <a:endParaRPr lang="en-US" dirty="0"/>
          </a:p>
          <a:p>
            <a:r>
              <a:rPr lang="en-US" dirty="0" smtClean="0"/>
              <a:t>Called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probe sequence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practice, the two-argument hash function is built from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one-argument hash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And some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extra magic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0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4000" i="1" dirty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4000" i="1" dirty="0"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4000" dirty="0">
                          <a:latin typeface="Cambria Math"/>
                        </a:rPr>
                        <m:t>mod</m:t>
                      </m:r>
                      <m:r>
                        <a:rPr lang="en-US" sz="4000" i="1" dirty="0">
                          <a:latin typeface="Cambria Math"/>
                        </a:rPr>
                        <m:t> </m:t>
                      </m:r>
                      <m:r>
                        <a:rPr lang="en-US" sz="4000" i="1" dirty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dirty="0" smtClean="0"/>
                  <a:t>We start at the location defined by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normal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’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 then we</a:t>
                </a:r>
              </a:p>
              <a:p>
                <a:pPr lvl="1"/>
                <a:r>
                  <a:rPr lang="en-US" dirty="0" smtClean="0"/>
                  <a:t>Search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consecutive cells </a:t>
                </a:r>
                <a:r>
                  <a:rPr lang="en-US" dirty="0" smtClean="0"/>
                  <a:t>(adding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does this)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Wrapping around </a:t>
                </a:r>
                <a:r>
                  <a:rPr lang="en-US" dirty="0" smtClean="0"/>
                  <a:t>the end to the beginning if we run off the end of the array (</a:t>
                </a:r>
                <a:r>
                  <a:rPr lang="en-US" dirty="0" err="1" smtClean="0"/>
                  <a:t>mod’ing</a:t>
                </a:r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does this)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probing produces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long runs</a:t>
            </a:r>
            <a:r>
              <a:rPr lang="en-US" dirty="0" smtClean="0"/>
              <a:t> of occupied cells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new key that hashes to one of those runs </a:t>
            </a:r>
            <a:r>
              <a:rPr lang="en-US" dirty="0" smtClean="0"/>
              <a:t>has to go all the way at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end of it</a:t>
            </a:r>
          </a:p>
          <a:p>
            <a:endParaRPr lang="en-US" dirty="0" smtClean="0"/>
          </a:p>
          <a:p>
            <a:r>
              <a:rPr lang="en-US" dirty="0" smtClean="0"/>
              <a:t>So performance isn’t very good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43800" y="3581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43800" y="40386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44958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953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58674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6212" y="1216725"/>
            <a:ext cx="1981200" cy="358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70512" y="2819400"/>
            <a:ext cx="1676400" cy="13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743700" y="3241190"/>
            <a:ext cx="800100" cy="102601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6172200" y="3352800"/>
            <a:ext cx="1371600" cy="914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5943600" y="3810000"/>
            <a:ext cx="16002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6743700" y="3810000"/>
            <a:ext cx="800100" cy="18288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43800" y="3124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43800" y="2667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0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4000" i="1" dirty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4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p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4000" i="1" dirty="0"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4000" dirty="0">
                          <a:latin typeface="Cambria Math"/>
                        </a:rPr>
                        <m:t>mod</m:t>
                      </m:r>
                      <m:r>
                        <a:rPr lang="en-US" sz="4000" i="1" dirty="0">
                          <a:latin typeface="Cambria Math"/>
                        </a:rPr>
                        <m:t> </m:t>
                      </m:r>
                      <m:r>
                        <a:rPr lang="en-US" sz="4000" i="1" dirty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dirty="0" smtClean="0"/>
                  <a:t>We can hair it up by adding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quadratic polynomial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rather than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Makes probe sequences more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complicated</a:t>
                </a:r>
              </a:p>
              <a:p>
                <a:pPr lvl="1"/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less prone to clustering</a:t>
                </a:r>
              </a:p>
              <a:p>
                <a:r>
                  <a:rPr lang="en-US" dirty="0" smtClean="0"/>
                  <a:t>But still, two keys that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 to the same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value</a:t>
                </a:r>
                <a:r>
                  <a:rPr lang="en-US" dirty="0" smtClean="0"/>
                  <a:t> will probe the same sequence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2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4000" i="1" dirty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000" i="1" dirty="0">
                          <a:latin typeface="Cambria Math"/>
                        </a:rPr>
                        <m:t>=</m:t>
                      </m:r>
                      <m:r>
                        <a:rPr lang="en-US" sz="40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𝒊</m:t>
                      </m:r>
                      <m:sSub>
                        <m:sSubPr>
                          <m:ctrlP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40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4000" i="1" dirty="0" smtClean="0">
                          <a:latin typeface="Cambria Math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4000" dirty="0">
                          <a:latin typeface="Cambria Math"/>
                        </a:rPr>
                        <m:t>mod</m:t>
                      </m:r>
                      <m:r>
                        <a:rPr lang="en-US" sz="4000" i="1" dirty="0">
                          <a:latin typeface="Cambria Math"/>
                        </a:rPr>
                        <m:t> </m:t>
                      </m:r>
                      <m:r>
                        <a:rPr lang="en-US" sz="4000" i="1" dirty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dirty="0"/>
              </a:p>
              <a:p>
                <a:r>
                  <a:rPr lang="en-US" dirty="0" smtClean="0"/>
                  <a:t>We can solve a lot of the problems of linear and quadratic hashing by taking a linear combination 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two different hash functions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Now two keys that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value will still have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different probe sequences</a:t>
                </a:r>
              </a:p>
              <a:p>
                <a:pPr lvl="1"/>
                <a:r>
                  <a:rPr lang="en-US" dirty="0" smtClean="0"/>
                  <a:t>So long as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values are different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8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open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assuming uniform hashing (no clustering),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number of probes </a:t>
                </a:r>
                <a:r>
                  <a:rPr lang="en-US" dirty="0" smtClean="0"/>
                  <a:t>in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unsuccessful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search is at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Theorem: </a:t>
                </a:r>
                <a:r>
                  <a:rPr lang="en-US" dirty="0" smtClean="0"/>
                  <a:t>assuming uniform hashing,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number of probes </a:t>
                </a:r>
                <a:r>
                  <a:rPr lang="en-US" dirty="0" smtClean="0"/>
                  <a:t>in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successful </a:t>
                </a:r>
                <a:r>
                  <a:rPr lang="en-US" dirty="0" smtClean="0"/>
                  <a:t>search is at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Proofs:</a:t>
                </a:r>
                <a:br>
                  <a:rPr lang="en-US" b="1" dirty="0" smtClean="0"/>
                </a:br>
                <a:r>
                  <a:rPr lang="en-US" dirty="0" smtClean="0"/>
                  <a:t>Outside the scope of this class, but in the CLR book.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0">
                <a:blip r:embed="rId3"/>
                <a:stretch>
                  <a:fillRect l="-1185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think of a hash table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 just holding objects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key/value pairs</a:t>
            </a:r>
          </a:p>
          <a:p>
            <a:r>
              <a:rPr lang="en-US" dirty="0" smtClean="0"/>
              <a:t>Then the hash table just stores objects based on some hash we can compute from the object</a:t>
            </a:r>
          </a:p>
          <a:p>
            <a:pPr lvl="1"/>
            <a:r>
              <a:rPr lang="en-US" dirty="0" smtClean="0"/>
              <a:t>C# calls these “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HashSets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CLR book assumes this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canonicalizing</a:t>
            </a:r>
            <a:r>
              <a:rPr lang="en-US" dirty="0" smtClean="0"/>
              <a:t>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String comparisons </a:t>
                </a:r>
                <a:r>
                  <a:rPr lang="en-US" dirty="0" smtClean="0"/>
                  <a:t>are expensive</a:t>
                </a:r>
              </a:p>
              <a:p>
                <a:pPr lvl="1"/>
                <a:r>
                  <a:rPr lang="en-US" dirty="0" smtClean="0"/>
                  <a:t>Have to compare them character by character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What if we only had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one copy </a:t>
                </a:r>
                <a:r>
                  <a:rPr lang="en-US" dirty="0" smtClean="0"/>
                  <a:t>of each possible string?</a:t>
                </a:r>
              </a:p>
              <a:p>
                <a:pPr lvl="1"/>
                <a:r>
                  <a:rPr lang="en-US" dirty="0" smtClean="0"/>
                  <a:t>Then we could just ask if two string variables pointed to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same object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This technique is used in a number of systems</a:t>
                </a:r>
              </a:p>
              <a:p>
                <a:pPr lvl="1"/>
                <a:r>
                  <a:rPr lang="en-US" dirty="0" smtClean="0"/>
                  <a:t>Including .NET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0">
                <a:blip r:embed="rId3"/>
                <a:stretch>
                  <a:fillRect l="-2262" t="-2586" r="-4223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MakeString</a:t>
            </a:r>
            <a:r>
              <a:rPr lang="en-US" sz="2000" dirty="0" smtClean="0"/>
              <a:t>(char[] chars)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string probe =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StringTable.Lookup</a:t>
            </a:r>
            <a:r>
              <a:rPr lang="en-US" sz="2000" dirty="0" smtClean="0"/>
              <a:t>(chars);</a:t>
            </a:r>
          </a:p>
          <a:p>
            <a:pPr marL="0" indent="0">
              <a:buNone/>
            </a:pPr>
            <a:r>
              <a:rPr lang="en-US" sz="2000" dirty="0" smtClean="0"/>
              <a:t>     if (probe != null)</a:t>
            </a:r>
          </a:p>
          <a:p>
            <a:pPr marL="0" indent="0">
              <a:buNone/>
            </a:pPr>
            <a:r>
              <a:rPr lang="en-US" sz="2000" dirty="0" smtClean="0"/>
              <a:t>        return probe;</a:t>
            </a:r>
          </a:p>
          <a:p>
            <a:pPr marL="0" indent="0">
              <a:buNone/>
            </a:pPr>
            <a:r>
              <a:rPr lang="en-US" sz="2000" dirty="0" smtClean="0"/>
              <a:t>     else {</a:t>
            </a:r>
          </a:p>
          <a:p>
            <a:pPr marL="0" indent="0">
              <a:buNone/>
            </a:pPr>
            <a:r>
              <a:rPr lang="en-US" sz="2000" dirty="0" smtClean="0"/>
              <a:t>        string </a:t>
            </a:r>
            <a:r>
              <a:rPr lang="en-US" sz="2000" dirty="0" err="1" smtClean="0"/>
              <a:t>newString</a:t>
            </a:r>
            <a:r>
              <a:rPr lang="en-US" sz="2000" dirty="0" smtClean="0"/>
              <a:t> =</a:t>
            </a:r>
            <a:br>
              <a:rPr lang="en-US" sz="2000" dirty="0" smtClean="0"/>
            </a:br>
            <a:r>
              <a:rPr lang="en-US" sz="2000" dirty="0" smtClean="0"/>
              <a:t>           new string(chars);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StringTable.Add</a:t>
            </a:r>
            <a:r>
              <a:rPr lang="en-US" sz="2000" dirty="0" smtClean="0"/>
              <a:t>(</a:t>
            </a:r>
            <a:r>
              <a:rPr lang="en-US" sz="2000" dirty="0" err="1" smtClean="0"/>
              <a:t>newString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newString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8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Remember a hash function</a:t>
                </a:r>
              </a:p>
              <a:p>
                <a:pPr marL="857250" lvl="1" indent="-457200"/>
                <a:r>
                  <a:rPr lang="en-US" dirty="0" smtClean="0"/>
                  <a:t>Maps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key</a:t>
                </a:r>
              </a:p>
              <a:p>
                <a:pPr marL="857250" lvl="1" indent="-457200"/>
                <a:r>
                  <a:rPr lang="en-US" dirty="0" smtClean="0"/>
                  <a:t>To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integer between 0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i="1" dirty="0">
                  <a:latin typeface="Cambria Math"/>
                </a:endParaRPr>
              </a:p>
              <a:p>
                <a:pPr marL="857250" lvl="1" indent="-457200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/>
                        </a:rPr>
                        <m:t>h</m:t>
                      </m:r>
                      <m:r>
                        <a:rPr lang="en-US" sz="3000" i="1" dirty="0" smtClean="0">
                          <a:latin typeface="Cambria Math"/>
                        </a:rPr>
                        <m:t> :</m:t>
                      </m:r>
                      <m:r>
                        <a:rPr lang="en-US" sz="3000" i="1" dirty="0" smtClean="0">
                          <a:latin typeface="Cambria Math"/>
                        </a:rPr>
                        <m:t>𝑈</m:t>
                      </m:r>
                      <m:r>
                        <a:rPr lang="en-US" sz="3000" i="1" dirty="0" smtClean="0">
                          <a:latin typeface="Cambria Math"/>
                        </a:rPr>
                        <m:t>→{0, 1,…, </m:t>
                      </m:r>
                      <m:r>
                        <a:rPr lang="en-US" sz="3000" i="1" dirty="0" smtClean="0">
                          <a:latin typeface="Cambria Math"/>
                        </a:rPr>
                        <m:t>𝑚</m:t>
                      </m:r>
                      <m:r>
                        <a:rPr lang="en-US" sz="3000" i="1" dirty="0" smtClean="0">
                          <a:latin typeface="Cambria Math"/>
                        </a:rPr>
                        <m:t>−1}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want a hash function that:</a:t>
            </a:r>
          </a:p>
          <a:p>
            <a:r>
              <a:rPr lang="en-US" dirty="0"/>
              <a:t>Is easy (read: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en-US" dirty="0"/>
              <a:t>) to compute</a:t>
            </a:r>
          </a:p>
          <a:p>
            <a:r>
              <a:rPr lang="en-US" dirty="0"/>
              <a:t>Has the statistical property that</a:t>
            </a:r>
          </a:p>
          <a:p>
            <a:pPr lvl="1"/>
            <a:r>
              <a:rPr lang="en-US" dirty="0"/>
              <a:t>For a randomly chosen key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Each possible hash </a:t>
            </a:r>
            <a:r>
              <a:rPr lang="en-US" dirty="0"/>
              <a:t>value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equally likely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dictionaries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Arrays can be thought of as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special kind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of dictionary</a:t>
                </a:r>
              </a:p>
              <a:p>
                <a:pPr lvl="1"/>
                <a:r>
                  <a:rPr lang="en-US" dirty="0" smtClean="0"/>
                  <a:t>Keys are always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small integers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2, …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}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Excellent performance: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for all operations</a:t>
                </a:r>
              </a:p>
              <a:p>
                <a:r>
                  <a:rPr lang="en-US" dirty="0" smtClean="0"/>
                  <a:t>Limited utility because of limited keys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715" t="-2291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1000" y="2667000"/>
            <a:ext cx="4572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hash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Break problem up into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two parts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the key to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(often a large one)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E.g. add all the characters of a string together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gives us an integer, but usually 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wrong range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wrong statistical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Remap the integer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to a hash value in the right range with the right statistical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to a large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Easy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primitive objects</a:t>
            </a:r>
          </a:p>
          <a:p>
            <a:pPr lvl="1"/>
            <a:r>
              <a:rPr lang="en-US" dirty="0" smtClean="0"/>
              <a:t>Integers, characters, Booleans, pointers, etc.</a:t>
            </a:r>
          </a:p>
          <a:p>
            <a:pPr lvl="1"/>
            <a:r>
              <a:rPr lang="en-US" dirty="0" smtClean="0"/>
              <a:t>Just take the bits of the representation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cast them to an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i = (</a:t>
            </a:r>
            <a:r>
              <a:rPr lang="en-US" dirty="0" err="1" smtClean="0"/>
              <a:t>int</a:t>
            </a:r>
            <a:r>
              <a:rPr lang="en-US" dirty="0" smtClean="0"/>
              <a:t>)whatever;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compound </a:t>
            </a:r>
            <a:r>
              <a:rPr lang="en-US" dirty="0" smtClean="0"/>
              <a:t>objects (hashing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 identity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address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object in memory (C, C++)</a:t>
            </a:r>
          </a:p>
          <a:p>
            <a:pPr lvl="1"/>
            <a:r>
              <a:rPr lang="en-US" dirty="0" smtClean="0"/>
              <a:t>Assign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serial number </a:t>
            </a:r>
            <a:r>
              <a:rPr lang="en-US" dirty="0" smtClean="0"/>
              <a:t>in some hidden field of the object (Java, C#)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compound </a:t>
            </a:r>
            <a:r>
              <a:rPr lang="en-US" dirty="0" smtClean="0"/>
              <a:t>objects (hashing 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 contents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Convert individual fields </a:t>
            </a:r>
            <a:r>
              <a:rPr lang="en-US" dirty="0" smtClean="0"/>
              <a:t>to integers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Combine integers </a:t>
            </a:r>
            <a:r>
              <a:rPr lang="en-US" dirty="0" smtClean="0"/>
              <a:t>into a bigger, or at least different integer</a:t>
            </a:r>
          </a:p>
        </p:txBody>
      </p:sp>
    </p:spTree>
    <p:extLst>
      <p:ext uri="{BB962C8B-B14F-4D97-AF65-F5344CB8AC3E}">
        <p14:creationId xmlns:p14="http://schemas.microsoft.com/office/powerpoint/2010/main" val="15765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Basic </a:t>
                </a:r>
                <a:r>
                  <a:rPr lang="en-US" b="1" dirty="0" smtClean="0"/>
                  <a:t>idea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en-US" dirty="0" smtClean="0"/>
                  <a:t>Suppose we have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array of numbers</a:t>
                </a:r>
                <a:r>
                  <a:rPr lang="en-US" dirty="0" smtClean="0"/>
                  <a:t> from 0 to 9</a:t>
                </a:r>
              </a:p>
              <a:p>
                <a:pPr lvl="1"/>
                <a:r>
                  <a:rPr lang="en-US" dirty="0" smtClean="0"/>
                  <a:t>E.g. { 1, 7, 3, 2, 8 }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Write them all down </a:t>
                </a:r>
                <a:r>
                  <a:rPr lang="en-US" dirty="0" smtClean="0"/>
                  <a:t>as if they were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one number</a:t>
                </a:r>
              </a:p>
              <a:p>
                <a:pPr lvl="1"/>
                <a:r>
                  <a:rPr lang="en-US" dirty="0" smtClean="0"/>
                  <a:t>E.g. 17328</a:t>
                </a:r>
              </a:p>
              <a:p>
                <a:pPr lvl="1"/>
                <a:r>
                  <a:rPr lang="en-US" dirty="0" smtClean="0"/>
                  <a:t>Or: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+7×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+3×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+2×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+8×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  <a:blipFill rotWithShape="1">
                <a:blip r:embed="rId3"/>
                <a:stretch>
                  <a:fillRect l="-2907" t="-2033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More </a:t>
                </a:r>
                <a:r>
                  <a:rPr lang="en-US" b="1" dirty="0" smtClean="0"/>
                  <a:t>formally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Given an array a of integers, each in the range 0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−1 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We map a to the integer: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4"/>
                <a:stretch>
                  <a:fillRect l="-3172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4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Radix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string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is essentially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array of characters</a:t>
                </a:r>
              </a:p>
              <a:p>
                <a:r>
                  <a:rPr lang="en-US" dirty="0" smtClean="0"/>
                  <a:t>ASCII characters are essentially integers in the range 0-127</a:t>
                </a:r>
              </a:p>
              <a:p>
                <a:endParaRPr lang="en-US" dirty="0"/>
              </a:p>
              <a:p>
                <a:r>
                  <a:rPr lang="en-US" dirty="0" smtClean="0"/>
                  <a:t>So we can map any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string s to the integer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128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  <a:blipFill rotWithShape="1">
                <a:blip r:embed="rId3"/>
                <a:stretch>
                  <a:fillRect l="-2180" t="-1906" r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That makes for a 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 integer</a:t>
            </a:r>
          </a:p>
          <a:p>
            <a:pPr lvl="1"/>
            <a:r>
              <a:rPr lang="en-US" dirty="0" smtClean="0"/>
              <a:t>Overflows 32 bits after 4 characters</a:t>
            </a:r>
          </a:p>
          <a:p>
            <a:r>
              <a:rPr lang="en-US" dirty="0" smtClean="0"/>
              <a:t>But sometimes it’s practical</a:t>
            </a:r>
          </a:p>
          <a:p>
            <a:endParaRPr lang="en-US" dirty="0"/>
          </a:p>
          <a:p>
            <a:r>
              <a:rPr lang="en-US" dirty="0" smtClean="0"/>
              <a:t>We’re mostly just mentioning radix notation because it’s the method the CLR book mentions</a:t>
            </a:r>
          </a:p>
        </p:txBody>
      </p:sp>
    </p:spTree>
    <p:extLst>
      <p:ext uri="{BB962C8B-B14F-4D97-AF65-F5344CB8AC3E}">
        <p14:creationId xmlns:p14="http://schemas.microsoft.com/office/powerpoint/2010/main" val="35162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Radix notation </a:t>
            </a:r>
            <a:r>
              <a:rPr lang="en-US" dirty="0" smtClean="0"/>
              <a:t>has the possibly useful property of being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1:1</a:t>
            </a:r>
          </a:p>
          <a:p>
            <a:pPr lvl="1"/>
            <a:r>
              <a:rPr lang="en-US" dirty="0" smtClean="0"/>
              <a:t>There’s a unique integer for every string (or array, or whatever)</a:t>
            </a:r>
          </a:p>
          <a:p>
            <a:pPr lvl="1"/>
            <a:r>
              <a:rPr lang="en-US" dirty="0" smtClean="0"/>
              <a:t>And vice-versa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who cares </a:t>
            </a:r>
            <a:r>
              <a:rPr lang="en-US" dirty="0" smtClean="0"/>
              <a:t>if we’re hashing?</a:t>
            </a:r>
          </a:p>
          <a:p>
            <a:pPr lvl="1"/>
            <a:r>
              <a:rPr lang="en-US" dirty="0" smtClean="0"/>
              <a:t>We’re just going to run it through the hash function, which isn’t 1:1 anyway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we don’t care about </a:t>
                </a:r>
                <a:r>
                  <a:rPr lang="en-US" dirty="0" err="1" smtClean="0"/>
                  <a:t>reversability</a:t>
                </a:r>
                <a:r>
                  <a:rPr lang="en-US" dirty="0" smtClean="0"/>
                  <a:t>, we can just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all the elements together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Which gives us a much more manageable sized integer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41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Exclusive-</a:t>
            </a:r>
            <a:r>
              <a:rPr lang="en-US" dirty="0" err="1" smtClean="0"/>
              <a:t>or’ing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Another common option is to use bitwise exclusive or (often written </a:t>
                </a:r>
                <a:r>
                  <a:rPr lang="en-US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xor</a:t>
                </a:r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⊕</m:t>
                    </m:r>
                  </m:oMath>
                </a14:m>
                <a:r>
                  <a:rPr lang="en-US" dirty="0" smtClean="0"/>
                  <a:t>) instead of addition</a:t>
                </a:r>
              </a:p>
              <a:p>
                <a:pPr lvl="1"/>
                <a:r>
                  <a:rPr lang="en-US" dirty="0" smtClean="0"/>
                  <a:t>In C/C++/C#, it’s the “^” operator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⨁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800600"/>
              </a:xfrm>
              <a:blipFill rotWithShape="1">
                <a:blip r:embed="rId3"/>
                <a:stretch>
                  <a:fillRect l="-1890" t="-2414" r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XorString</a:t>
            </a:r>
            <a:r>
              <a:rPr lang="en-US" dirty="0" smtClean="0"/>
              <a:t>(string 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result = 0;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foreach</a:t>
            </a:r>
            <a:r>
              <a:rPr lang="en-US" dirty="0" smtClean="0"/>
              <a:t> (char c in s)</a:t>
            </a:r>
            <a:br>
              <a:rPr lang="en-US" dirty="0" smtClean="0"/>
            </a:br>
            <a:r>
              <a:rPr lang="en-US" dirty="0" smtClean="0"/>
              <a:t>      result = result ^ c;</a:t>
            </a:r>
            <a:br>
              <a:rPr lang="en-US" dirty="0" smtClean="0"/>
            </a:br>
            <a:r>
              <a:rPr lang="en-US" dirty="0" smtClean="0"/>
              <a:t>   return result;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Bitwise </a:t>
            </a:r>
            <a:r>
              <a:rPr lang="en-US" dirty="0" err="1"/>
              <a:t>xor</a:t>
            </a:r>
            <a:r>
              <a:rPr lang="en-US" dirty="0"/>
              <a:t> has a lot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nice properties of addition</a:t>
            </a:r>
            <a:r>
              <a:rPr lang="en-US" dirty="0"/>
              <a:t>, but </a:t>
            </a:r>
            <a:r>
              <a:rPr lang="en-US" dirty="0" smtClean="0"/>
              <a:t>guarantees </a:t>
            </a:r>
            <a:r>
              <a:rPr lang="en-US" dirty="0"/>
              <a:t>the result is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same number of bits </a:t>
            </a:r>
            <a:r>
              <a:rPr lang="en-US" dirty="0"/>
              <a:t>as the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Which is sometimes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(1-bit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XOR of two bits is:</a:t>
            </a:r>
          </a:p>
          <a:p>
            <a:pPr lvl="1"/>
            <a:r>
              <a:rPr lang="en-US" dirty="0" smtClean="0"/>
              <a:t>1, if one or the other of the inputs is 1</a:t>
            </a:r>
          </a:p>
          <a:p>
            <a:pPr lvl="2"/>
            <a:r>
              <a:rPr lang="en-US" dirty="0" smtClean="0"/>
              <a:t>But not both</a:t>
            </a:r>
          </a:p>
          <a:p>
            <a:pPr lvl="1"/>
            <a:r>
              <a:rPr lang="en-US" dirty="0" smtClean="0"/>
              <a:t>0, otherwise</a:t>
            </a:r>
          </a:p>
          <a:p>
            <a:pPr lvl="1"/>
            <a:endParaRPr lang="en-US" dirty="0"/>
          </a:p>
          <a:p>
            <a:r>
              <a:rPr lang="en-US" dirty="0" smtClean="0"/>
              <a:t>Ways of thinking about XOR</a:t>
            </a:r>
          </a:p>
          <a:p>
            <a:pPr lvl="1"/>
            <a:r>
              <a:rPr lang="en-US" dirty="0" smtClean="0"/>
              <a:t>1 if the inputs are different, 0 otherwise</a:t>
            </a:r>
          </a:p>
          <a:p>
            <a:pPr lvl="1"/>
            <a:r>
              <a:rPr lang="en-US" dirty="0" smtClean="0"/>
              <a:t>Add the two bits (in base 2) and throw away the carry</a:t>
            </a:r>
          </a:p>
          <a:p>
            <a:pPr lvl="1"/>
            <a:r>
              <a:rPr lang="en-US" dirty="0" smtClean="0"/>
              <a:t>Flip the first bit if the second is 1</a:t>
            </a:r>
          </a:p>
          <a:p>
            <a:pPr lvl="1"/>
            <a:r>
              <a:rPr lang="en-US" dirty="0" smtClean="0"/>
              <a:t>Flip the second bit if the first is 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3339380"/>
              </p:ext>
            </p:extLst>
          </p:nvPr>
        </p:nvGraphicFramePr>
        <p:xfrm>
          <a:off x="5410200" y="1600200"/>
          <a:ext cx="3276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</a:tblGrid>
              <a:tr h="452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input</a:t>
                      </a:r>
                      <a:endParaRPr lang="en-US" sz="3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XOR (n-bit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Break inputs up into bits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Result is the “bitwise” XOR of the two groups of bits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bit of output is the XOR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bits of the respective inputs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564" t="-1348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8935058"/>
              </p:ext>
            </p:extLst>
          </p:nvPr>
        </p:nvGraphicFramePr>
        <p:xfrm>
          <a:off x="4648200" y="1600200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Inputs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Summing and </a:t>
            </a:r>
            <a:r>
              <a:rPr lang="en-US" dirty="0" err="1" smtClean="0"/>
              <a:t>xoring</a:t>
            </a:r>
            <a:r>
              <a:rPr lang="en-US" dirty="0" smtClean="0"/>
              <a:t> have two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potential problems</a:t>
            </a:r>
          </a:p>
          <a:p>
            <a:pPr lvl="1"/>
            <a:r>
              <a:rPr lang="en-US" dirty="0" smtClean="0"/>
              <a:t>The integer might be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too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small</a:t>
            </a:r>
          </a:p>
          <a:p>
            <a:pPr lvl="1"/>
            <a:r>
              <a:rPr lang="en-US" dirty="0" smtClean="0"/>
              <a:t>If you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 two characters </a:t>
            </a:r>
            <a:r>
              <a:rPr lang="en-US" dirty="0" smtClean="0"/>
              <a:t>(or array elements, or whatever), you get the same integer back</a:t>
            </a:r>
          </a:p>
          <a:p>
            <a:pPr lvl="2"/>
            <a:r>
              <a:rPr lang="en-US" dirty="0" smtClean="0"/>
              <a:t>Potentially more hash collisions</a:t>
            </a:r>
          </a:p>
          <a:p>
            <a:pPr lvl="2"/>
            <a:endParaRPr lang="en-US" dirty="0"/>
          </a:p>
          <a:p>
            <a:r>
              <a:rPr lang="en-US" dirty="0" smtClean="0"/>
              <a:t>Basically a variant on radix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fix that by doing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left shift </a:t>
            </a:r>
            <a:r>
              <a:rPr lang="en-US" dirty="0" smtClean="0"/>
              <a:t>(equivalent of multiplying by 2) each time we add in another 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 smtClean="0"/>
              <a:t>StringToInt</a:t>
            </a:r>
            <a:r>
              <a:rPr lang="en-US" dirty="0" smtClean="0"/>
              <a:t>(string </a:t>
            </a:r>
            <a:r>
              <a:rPr lang="en-US" dirty="0"/>
              <a:t>s)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result = 0;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foreach</a:t>
            </a:r>
            <a:r>
              <a:rPr lang="en-US" dirty="0"/>
              <a:t> (char c in s)</a:t>
            </a:r>
            <a:br>
              <a:rPr lang="en-US" dirty="0"/>
            </a:br>
            <a:r>
              <a:rPr lang="en-US" dirty="0"/>
              <a:t>      result = </a:t>
            </a:r>
            <a:r>
              <a:rPr lang="en-US" dirty="0" smtClean="0"/>
              <a:t>(result&lt;&lt;1) </a:t>
            </a:r>
            <a:r>
              <a:rPr lang="en-US" dirty="0"/>
              <a:t>^ c;</a:t>
            </a:r>
            <a:br>
              <a:rPr lang="en-US" dirty="0"/>
            </a:br>
            <a:r>
              <a:rPr lang="en-US" dirty="0"/>
              <a:t>   return result;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to a small integer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hash the big integer</a:t>
            </a:r>
            <a:r>
              <a:rPr lang="en-US" dirty="0" smtClean="0"/>
              <a:t> down to</a:t>
            </a:r>
          </a:p>
          <a:p>
            <a:pPr lvl="1"/>
            <a:r>
              <a:rPr lang="en-US" dirty="0" smtClean="0"/>
              <a:t>A small integer in the range: 0 … m</a:t>
            </a:r>
          </a:p>
          <a:p>
            <a:pPr lvl="1"/>
            <a:r>
              <a:rPr lang="en-US" dirty="0" smtClean="0"/>
              <a:t>Such that each output is equally common</a:t>
            </a:r>
          </a:p>
          <a:p>
            <a:pPr lvl="2"/>
            <a:r>
              <a:rPr lang="en-US" dirty="0" smtClean="0"/>
              <a:t>So that keys are equally distributed in buckets</a:t>
            </a:r>
          </a:p>
        </p:txBody>
      </p:sp>
    </p:spTree>
    <p:extLst>
      <p:ext uri="{BB962C8B-B14F-4D97-AF65-F5344CB8AC3E}">
        <p14:creationId xmlns:p14="http://schemas.microsoft.com/office/powerpoint/2010/main" val="19067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can’t everything be like arrays?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Division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simplest method is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divide by m </a:t>
                </a:r>
                <a:r>
                  <a:rPr lang="en-US" dirty="0" smtClean="0"/>
                  <a:t>and take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remainder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/>
                        </a:rPr>
                        <m:t>mod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Causes </a:t>
                </a:r>
                <a:r>
                  <a:rPr lang="en-US" dirty="0"/>
                  <a:t>problems if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multiples of m are common </a:t>
                </a:r>
                <a:r>
                  <a:rPr lang="en-US" dirty="0"/>
                  <a:t>in the keys</a:t>
                </a:r>
              </a:p>
              <a:p>
                <a:pPr lvl="1"/>
                <a:r>
                  <a:rPr lang="en-US" dirty="0"/>
                  <a:t>For example if keys are prices (so that numbers like $3.99, $4.99 are disproportionately common)</a:t>
                </a:r>
              </a:p>
              <a:p>
                <a:pPr lvl="1"/>
                <a:r>
                  <a:rPr lang="en-US" dirty="0"/>
                  <a:t>then having m be a multiple of 10 might be bad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659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Powers of 2 can also be problematic</a:t>
            </a:r>
          </a:p>
          <a:p>
            <a:pPr lvl="1"/>
            <a:r>
              <a:rPr lang="en-US" dirty="0" smtClean="0"/>
              <a:t>All numbers with the same low-order bits map to the same hash</a:t>
            </a:r>
          </a:p>
          <a:p>
            <a:endParaRPr lang="en-US" dirty="0" smtClean="0"/>
          </a:p>
          <a:p>
            <a:r>
              <a:rPr lang="en-US" dirty="0" smtClean="0"/>
              <a:t>Conventional wisdom is to choose m to be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prime number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Multiplication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Multiply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key by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between 0 and 1</a:t>
                </a:r>
              </a:p>
              <a:p>
                <a:pPr lvl="1"/>
                <a:r>
                  <a:rPr lang="en-US" dirty="0" smtClean="0"/>
                  <a:t>Knuth suggests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en-US" i="1" smtClean="0">
                        <a:latin typeface="Cambria Math"/>
                      </a:rPr>
                      <m:t> −1)/2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Throw away the integer portion 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take just the fraction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Multiply by m</a:t>
                </a:r>
              </a:p>
              <a:p>
                <a:r>
                  <a:rPr lang="en-US" dirty="0" smtClean="0"/>
                  <a:t>Take the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floor</a:t>
                </a:r>
                <a:r>
                  <a:rPr lang="en-US" dirty="0" smtClean="0"/>
                  <a:t>” of the result</a:t>
                </a:r>
              </a:p>
              <a:p>
                <a:pPr lvl="1"/>
                <a:r>
                  <a:rPr lang="en-US" dirty="0" smtClean="0"/>
                  <a:t>Fancy way of saying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round down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to the nearest integer”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961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Formally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𝑘𝐴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/>
                            </a:rPr>
                            <m:t>mod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 1)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There’s a clever way of computing this using integer arithmetic and bit masking operations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But we’re running short on time</a:t>
                </a:r>
              </a:p>
              <a:p>
                <a:pPr lvl="1"/>
                <a:r>
                  <a:rPr lang="en-US" dirty="0" smtClean="0"/>
                  <a:t>And you can look it up in the CLR book if you ever need to implement it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417" t="-2561" r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Universal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All </a:t>
            </a:r>
            <a:r>
              <a:rPr lang="en-US" dirty="0" smtClean="0"/>
              <a:t>hash functions 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collisions</a:t>
            </a:r>
          </a:p>
          <a:p>
            <a:r>
              <a:rPr lang="en-US" dirty="0" smtClean="0"/>
              <a:t>So no matter what hash function you choose, there’s some set of keys that will make it perform badly</a:t>
            </a:r>
          </a:p>
          <a:p>
            <a:endParaRPr lang="en-US" dirty="0" smtClean="0"/>
          </a:p>
          <a:p>
            <a:r>
              <a:rPr lang="en-US" dirty="0" smtClean="0"/>
              <a:t>You can mitigate this by choosing your hash function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when you make the hash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2672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Universal hashing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is hashing with a random function</a:t>
                </a:r>
              </a:p>
              <a:p>
                <a:endParaRPr lang="en-US" dirty="0"/>
              </a:p>
              <a:p>
                <a:r>
                  <a:rPr lang="en-US" dirty="0" smtClean="0"/>
                  <a:t>Take your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dirty="0" smtClean="0"/>
                  <a:t>Assume it’s a 32 bit (4 byte integer)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be the individual bytes of k (as smaller integers)</a:t>
                </a:r>
              </a:p>
              <a:p>
                <a:r>
                  <a:rPr lang="en-US" dirty="0" smtClean="0"/>
                  <a:t>Pick 4 random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between 0 and m-1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i="0" dirty="0" smtClean="0">
                              <a:latin typeface="Cambria Math"/>
                            </a:rPr>
                            <m:t>mod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 smtClean="0">
                              <a:latin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267200" cy="4525963"/>
              </a:xfrm>
              <a:blipFill rotWithShape="0">
                <a:blip r:embed="rId3"/>
                <a:stretch>
                  <a:fillRect l="-1286" t="-2022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Sometimes, there’s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small, fixed, set </a:t>
            </a:r>
            <a:r>
              <a:rPr lang="en-US" dirty="0" smtClean="0"/>
              <a:t>of objects you want to hash</a:t>
            </a:r>
          </a:p>
          <a:p>
            <a:pPr lvl="1"/>
            <a:r>
              <a:rPr lang="en-US" dirty="0" smtClean="0"/>
              <a:t>E.g. a compiler keeping track of keywords of its language (like if, else, switch)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Perfect hashing </a:t>
            </a:r>
            <a:r>
              <a:rPr lang="en-US" dirty="0" smtClean="0"/>
              <a:t>is when you choose a hash function in advance that you know will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collision-free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for your keys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do we find a perfect hash function?</a:t>
            </a:r>
          </a:p>
          <a:p>
            <a:endParaRPr lang="en-US" dirty="0"/>
          </a:p>
          <a:p>
            <a:r>
              <a:rPr lang="en-US" dirty="0" smtClean="0"/>
              <a:t>See the discussion in the book, but in the end, it will amount to</a:t>
            </a:r>
          </a:p>
          <a:p>
            <a:pPr lvl="1"/>
            <a:r>
              <a:rPr lang="en-US" dirty="0" smtClean="0"/>
              <a:t>Writing an algorithm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try different hash functions</a:t>
            </a:r>
          </a:p>
          <a:p>
            <a:pPr lvl="1"/>
            <a:r>
              <a:rPr lang="en-US" dirty="0" smtClean="0"/>
              <a:t>Until it finds one that’s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standard C# libraries </a:t>
            </a:r>
            <a:r>
              <a:rPr lang="en-US" dirty="0" smtClean="0"/>
              <a:t>provide built-in hash table implementations</a:t>
            </a:r>
          </a:p>
          <a:p>
            <a:pPr lvl="1"/>
            <a:r>
              <a:rPr lang="en-US" dirty="0" err="1" smtClean="0"/>
              <a:t>System.Collections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HashTable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System.Collections.Generic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Dictionary&lt;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KeyT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VT&gt;</a:t>
            </a:r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both use 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GetHashCode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method virtual function, which is defined in the Object class</a:t>
            </a:r>
          </a:p>
          <a:p>
            <a:pPr lvl="1"/>
            <a:r>
              <a:rPr lang="en-US" dirty="0"/>
              <a:t>Should return a 32 bit hash</a:t>
            </a:r>
          </a:p>
          <a:p>
            <a:pPr lvl="1"/>
            <a:r>
              <a:rPr lang="en-US" dirty="0"/>
              <a:t>Hash tables themselves will compress it down to a small </a:t>
            </a:r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smtClean="0"/>
              <a:t>So if you want to use the built-in hash tables you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override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GetHashCode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 smtClean="0"/>
              <a:t> method for you classes</a:t>
            </a:r>
          </a:p>
          <a:p>
            <a:endParaRPr lang="en-US" dirty="0"/>
          </a:p>
          <a:p>
            <a:r>
              <a:rPr lang="en-US" dirty="0" smtClean="0"/>
              <a:t>A common thing to do is to just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call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GetHashCode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 smtClean="0"/>
              <a:t> on all the fields of your object,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XOR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all the results together</a:t>
            </a:r>
          </a:p>
        </p:txBody>
      </p:sp>
    </p:spTree>
    <p:extLst>
      <p:ext uri="{BB962C8B-B14F-4D97-AF65-F5344CB8AC3E}">
        <p14:creationId xmlns:p14="http://schemas.microsoft.com/office/powerpoint/2010/main" val="14705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CPU is processing an instruction every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nanosecond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or so</a:t>
            </a:r>
          </a:p>
          <a:p>
            <a:r>
              <a:rPr lang="en-US" dirty="0" smtClean="0"/>
              <a:t>However your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RAM takes 50+ ns</a:t>
            </a:r>
            <a:r>
              <a:rPr lang="en-US" dirty="0" smtClean="0"/>
              <a:t> to do a read or write operation</a:t>
            </a:r>
          </a:p>
          <a:p>
            <a:endParaRPr lang="en-US" dirty="0" smtClean="0"/>
          </a:p>
          <a:p>
            <a:r>
              <a:rPr lang="en-US" dirty="0" smtClean="0"/>
              <a:t>What to do?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981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3434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0" y="3200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2819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18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Caching!</a:t>
            </a:r>
          </a:p>
          <a:p>
            <a:pPr lvl="1"/>
            <a:r>
              <a:rPr lang="en-US" dirty="0" smtClean="0"/>
              <a:t>Buy a small amount of very fast RAM</a:t>
            </a:r>
          </a:p>
          <a:p>
            <a:pPr lvl="1"/>
            <a:r>
              <a:rPr lang="en-US" dirty="0" smtClean="0"/>
              <a:t>Use it to build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hardware hash table</a:t>
            </a:r>
          </a:p>
          <a:p>
            <a:pPr lvl="2"/>
            <a:r>
              <a:rPr lang="en-US" dirty="0" smtClean="0"/>
              <a:t>Using low-order bits of memory address as the hash code</a:t>
            </a:r>
          </a:p>
          <a:p>
            <a:pPr lvl="1"/>
            <a:r>
              <a:rPr lang="en-US" dirty="0" smtClean="0"/>
              <a:t>Remember recently access locations in RAM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Throw away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old data when we have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collision</a:t>
            </a:r>
          </a:p>
          <a:p>
            <a:pPr lvl="1"/>
            <a:endParaRPr lang="en-US" dirty="0"/>
          </a:p>
          <a:p>
            <a:r>
              <a:rPr lang="en-US" dirty="0" smtClean="0"/>
              <a:t>First memory reference is very expensive</a:t>
            </a:r>
          </a:p>
          <a:p>
            <a:pPr lvl="1"/>
            <a:r>
              <a:rPr lang="en-US" dirty="0" smtClean="0"/>
              <a:t>Subsequent references to the same location run fast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1981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3434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0" y="3200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2819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18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applications</a:t>
            </a:r>
            <a:br>
              <a:rPr lang="en-US" dirty="0" smtClean="0"/>
            </a:br>
            <a:r>
              <a:rPr lang="en-US" dirty="0" smtClean="0"/>
              <a:t>of “hash-like”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Error detecting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Used to detect (or even correct) recording or transmission errors 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Cryptographic hash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 compact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signature</a:t>
            </a:r>
            <a:r>
              <a:rPr lang="en-US" dirty="0" smtClean="0"/>
              <a:t>” for a piece of data</a:t>
            </a:r>
          </a:p>
          <a:p>
            <a:pPr lvl="2"/>
            <a:r>
              <a:rPr lang="en-US" dirty="0" smtClean="0"/>
              <a:t>Much smaller than original document</a:t>
            </a:r>
          </a:p>
          <a:p>
            <a:pPr lvl="2"/>
            <a:r>
              <a:rPr lang="en-US" dirty="0" smtClean="0"/>
              <a:t>Very unlikely to have the same signature as another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Checksums</a:t>
            </a:r>
          </a:p>
          <a:p>
            <a:pPr lvl="1"/>
            <a:r>
              <a:rPr lang="en-US" dirty="0" smtClean="0"/>
              <a:t>Add all the bytes of data together</a:t>
            </a:r>
          </a:p>
          <a:p>
            <a:pPr lvl="1"/>
            <a:r>
              <a:rPr lang="en-US" dirty="0" smtClean="0"/>
              <a:t>Store the sum along with the data</a:t>
            </a:r>
          </a:p>
          <a:p>
            <a:endParaRPr lang="en-US" dirty="0" smtClean="0"/>
          </a:p>
          <a:p>
            <a:r>
              <a:rPr lang="en-US" dirty="0" smtClean="0"/>
              <a:t>When reading data back from disk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Recompute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checksum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Compare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it to the stored checksum</a:t>
            </a:r>
          </a:p>
          <a:p>
            <a:pPr lvl="1"/>
            <a:r>
              <a:rPr lang="en-US" dirty="0" smtClean="0"/>
              <a:t>If they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don’t match</a:t>
            </a:r>
            <a:r>
              <a:rPr lang="en-US" dirty="0" smtClean="0"/>
              <a:t>, there was a recording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://www.letsgodigital.org/images/artikelen/525/dvd-burn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21121"/>
            <a:ext cx="4038600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sophisticated error detection codes in use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Cyclic Redundancy Check </a:t>
            </a:r>
            <a:r>
              <a:rPr lang="en-US" dirty="0" smtClean="0"/>
              <a:t>(CRC)</a:t>
            </a:r>
          </a:p>
          <a:p>
            <a:pPr lvl="2"/>
            <a:r>
              <a:rPr lang="en-US" dirty="0" smtClean="0"/>
              <a:t>Used in many disk drives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Reed-Solomon </a:t>
            </a:r>
            <a:r>
              <a:rPr lang="en-US" dirty="0" smtClean="0"/>
              <a:t>codes</a:t>
            </a:r>
          </a:p>
          <a:p>
            <a:pPr lvl="2"/>
            <a:r>
              <a:rPr lang="en-US" dirty="0" smtClean="0"/>
              <a:t>Used in CD-ROMs</a:t>
            </a:r>
            <a:endParaRPr lang="en-US" dirty="0"/>
          </a:p>
        </p:txBody>
      </p:sp>
      <p:pic>
        <p:nvPicPr>
          <p:cNvPr id="2050" name="Picture 2" descr="http://www.letsgodigital.org/images/artikelen/525/dvd-burne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21121"/>
            <a:ext cx="4038600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Assign numbers</a:t>
            </a:r>
            <a:r>
              <a:rPr lang="en-US" dirty="0" smtClean="0"/>
              <a:t> to all possible keys in advance</a:t>
            </a:r>
          </a:p>
          <a:p>
            <a:r>
              <a:rPr lang="en-US" dirty="0" smtClean="0"/>
              <a:t>Make an array as big as the set of all keys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Store value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associated with key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array slot </a:t>
            </a:r>
            <a:r>
              <a:rPr lang="en-US" dirty="0" smtClean="0"/>
              <a:t>corresponding to the key’s number</a:t>
            </a:r>
          </a:p>
          <a:p>
            <a:pPr lvl="1"/>
            <a:r>
              <a:rPr lang="en-US" dirty="0" smtClean="0"/>
              <a:t>Value associated with Monday is in a[2]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277736"/>
              </p:ext>
            </p:extLst>
          </p:nvPr>
        </p:nvGraphicFramePr>
        <p:xfrm>
          <a:off x="5791200" y="1986280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048000" y="5263634"/>
            <a:ext cx="685800" cy="1131332"/>
            <a:chOff x="3048000" y="5269468"/>
            <a:chExt cx="685800" cy="1131332"/>
          </a:xfrm>
        </p:grpSpPr>
        <p:sp>
          <p:nvSpPr>
            <p:cNvPr id="7" name="Rectangle 6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2950" y="5269468"/>
              <a:ext cx="475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3800" y="5263634"/>
            <a:ext cx="685800" cy="1131332"/>
            <a:chOff x="3048000" y="5269468"/>
            <a:chExt cx="685800" cy="1131332"/>
          </a:xfrm>
        </p:grpSpPr>
        <p:sp>
          <p:nvSpPr>
            <p:cNvPr id="17" name="Rectangle 16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3839" y="5269468"/>
              <a:ext cx="534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Sun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0" y="5263634"/>
            <a:ext cx="685800" cy="1131332"/>
            <a:chOff x="3048000" y="5269468"/>
            <a:chExt cx="685800" cy="1131332"/>
          </a:xfrm>
        </p:grpSpPr>
        <p:sp>
          <p:nvSpPr>
            <p:cNvPr id="20" name="Rectangle 19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8154" y="526946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63634"/>
            <a:ext cx="685800" cy="1131332"/>
            <a:chOff x="3048000" y="5269468"/>
            <a:chExt cx="685800" cy="1131332"/>
          </a:xfrm>
        </p:grpSpPr>
        <p:sp>
          <p:nvSpPr>
            <p:cNvPr id="23" name="Rectangle 22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0989" y="5269468"/>
              <a:ext cx="519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Tue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91200" y="5263634"/>
            <a:ext cx="685800" cy="1131332"/>
            <a:chOff x="3048000" y="5269468"/>
            <a:chExt cx="685800" cy="1131332"/>
          </a:xfrm>
        </p:grpSpPr>
        <p:sp>
          <p:nvSpPr>
            <p:cNvPr id="26" name="Rectangle 25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1584" y="5269468"/>
              <a:ext cx="61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Wed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77000" y="5263634"/>
            <a:ext cx="685800" cy="1131332"/>
            <a:chOff x="3048000" y="5269468"/>
            <a:chExt cx="685800" cy="1131332"/>
          </a:xfrm>
        </p:grpSpPr>
        <p:sp>
          <p:nvSpPr>
            <p:cNvPr id="29" name="Rectangle 28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0559" y="5269468"/>
              <a:ext cx="62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Thur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62800" y="5263634"/>
            <a:ext cx="685800" cy="1131332"/>
            <a:chOff x="3048000" y="5269468"/>
            <a:chExt cx="685800" cy="1131332"/>
          </a:xfrm>
        </p:grpSpPr>
        <p:sp>
          <p:nvSpPr>
            <p:cNvPr id="32" name="Rectangle 31"/>
            <p:cNvSpPr/>
            <p:nvPr/>
          </p:nvSpPr>
          <p:spPr>
            <a:xfrm>
              <a:off x="3048000" y="57150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79143" y="526946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Parity is a simpler, faster algorithm, used for checking data in RAM</a:t>
            </a:r>
          </a:p>
          <a:p>
            <a:endParaRPr lang="en-US" dirty="0" smtClean="0"/>
          </a:p>
          <a:p>
            <a:r>
              <a:rPr lang="en-US" dirty="0" smtClean="0"/>
              <a:t>One additional bit is stored: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XOR of all </a:t>
            </a:r>
            <a:r>
              <a:rPr lang="en-US" dirty="0" smtClean="0"/>
              <a:t>the other bits</a:t>
            </a:r>
            <a:endParaRPr lang="en-US" dirty="0"/>
          </a:p>
          <a:p>
            <a:pPr lvl="1"/>
            <a:r>
              <a:rPr lang="en-US" dirty="0" smtClean="0"/>
              <a:t>1 if there are an odd number of 1 bits in the byte</a:t>
            </a:r>
          </a:p>
          <a:p>
            <a:pPr lvl="1"/>
            <a:r>
              <a:rPr lang="en-US" dirty="0" smtClean="0"/>
              <a:t>0 if there are an even number of 1-bits in the byte</a:t>
            </a:r>
          </a:p>
          <a:p>
            <a:pPr lvl="1"/>
            <a:r>
              <a:rPr lang="en-US" dirty="0" smtClean="0"/>
              <a:t>Can be thought of as a 1-bit checksum</a:t>
            </a:r>
          </a:p>
          <a:p>
            <a:endParaRPr lang="en-US" dirty="0" smtClean="0"/>
          </a:p>
          <a:p>
            <a:r>
              <a:rPr lang="en-US" dirty="0" smtClean="0"/>
              <a:t>Lets you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detect any single-bit error</a:t>
            </a:r>
          </a:p>
          <a:p>
            <a:endParaRPr lang="en-US" dirty="0"/>
          </a:p>
        </p:txBody>
      </p:sp>
      <p:pic>
        <p:nvPicPr>
          <p:cNvPr id="9218" name="Picture 2" descr="http://www.computermemoryoutlet.com/Repository/ProductImages/0/memory-mo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88" y="2057400"/>
            <a:ext cx="4006912" cy="20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Error-Correcting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High-end computers such as serves store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multiple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parity bits </a:t>
            </a:r>
            <a:r>
              <a:rPr lang="en-US" dirty="0" smtClean="0"/>
              <a:t>with each byte</a:t>
            </a:r>
          </a:p>
          <a:p>
            <a:pPr lvl="1"/>
            <a:r>
              <a:rPr lang="en-US" dirty="0" smtClean="0"/>
              <a:t>The parity of all bits in the byte</a:t>
            </a:r>
          </a:p>
          <a:p>
            <a:pPr lvl="1"/>
            <a:r>
              <a:rPr lang="en-US" dirty="0" smtClean="0"/>
              <a:t>The parity of just the first 4 bits</a:t>
            </a:r>
          </a:p>
          <a:p>
            <a:pPr lvl="1"/>
            <a:r>
              <a:rPr lang="en-US" dirty="0" smtClean="0"/>
              <a:t>The parity of bits 1 and 2, and 5 and 6</a:t>
            </a:r>
          </a:p>
          <a:p>
            <a:endParaRPr lang="en-US" dirty="0" smtClean="0"/>
          </a:p>
          <a:p>
            <a:r>
              <a:rPr lang="en-US" dirty="0" err="1" smtClean="0"/>
              <a:t>Examing</a:t>
            </a:r>
            <a:r>
              <a:rPr lang="en-US" dirty="0" smtClean="0"/>
              <a:t> which of these parity checks fails lets you</a:t>
            </a:r>
          </a:p>
          <a:p>
            <a:pPr lvl="1"/>
            <a:r>
              <a:rPr lang="en-US" dirty="0" smtClean="0"/>
              <a:t>Detect double-bit errors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Correct</a:t>
            </a:r>
            <a:r>
              <a:rPr lang="en-US" b="1" dirty="0" smtClean="0"/>
              <a:t> </a:t>
            </a:r>
            <a:r>
              <a:rPr lang="en-US" dirty="0" smtClean="0"/>
              <a:t>single-bit errors</a:t>
            </a:r>
            <a:endParaRPr lang="en-US" dirty="0"/>
          </a:p>
        </p:txBody>
      </p:sp>
      <p:pic>
        <p:nvPicPr>
          <p:cNvPr id="9218" name="Picture 2" descr="http://www.computermemoryoutlet.com/Repository/ProductImages/0/memory-mo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88" y="2057400"/>
            <a:ext cx="4006912" cy="20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Cryptographic hashes are designed to make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very hard </a:t>
            </a:r>
            <a:r>
              <a:rPr lang="en-US" dirty="0" smtClean="0"/>
              <a:t>to deliberately make a data object that has the same hash code as another object</a:t>
            </a:r>
          </a:p>
          <a:p>
            <a:endParaRPr lang="en-US" dirty="0" smtClean="0"/>
          </a:p>
          <a:p>
            <a:r>
              <a:rPr lang="en-US" dirty="0" smtClean="0"/>
              <a:t>Used as compact 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fingerprints</a:t>
            </a:r>
            <a:r>
              <a:rPr lang="en-US" dirty="0" smtClean="0"/>
              <a:t>” for larger documents</a:t>
            </a:r>
          </a:p>
          <a:p>
            <a:endParaRPr lang="en-US" dirty="0"/>
          </a:p>
          <a:p>
            <a:r>
              <a:rPr lang="en-US" dirty="0" smtClean="0"/>
              <a:t>Popular algorithms</a:t>
            </a:r>
          </a:p>
          <a:p>
            <a:pPr lvl="1"/>
            <a:r>
              <a:rPr lang="en-US" dirty="0" smtClean="0"/>
              <a:t>MD4/MD5</a:t>
            </a:r>
          </a:p>
          <a:p>
            <a:pPr lvl="1"/>
            <a:r>
              <a:rPr lang="en-US" dirty="0" smtClean="0"/>
              <a:t>SHA-1, SHA-256, SHA-512</a:t>
            </a:r>
            <a:endParaRPr lang="en-US" dirty="0"/>
          </a:p>
        </p:txBody>
      </p:sp>
      <p:pic>
        <p:nvPicPr>
          <p:cNvPr id="11266" name="Picture 2" descr="http://www.lanl.gov/news/albums/chemistry/fingerpri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48" y="1600200"/>
            <a:ext cx="366710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7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Tamper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Used for digitally signing messages</a:t>
            </a:r>
          </a:p>
          <a:p>
            <a:pPr lvl="1"/>
            <a:r>
              <a:rPr lang="en-US" dirty="0" smtClean="0"/>
              <a:t>Used e.g. in </a:t>
            </a:r>
            <a:r>
              <a:rPr lang="en-US" dirty="0" err="1" smtClean="0"/>
              <a:t>bittorrent</a:t>
            </a:r>
            <a:r>
              <a:rPr lang="en-US" dirty="0" smtClean="0"/>
              <a:t> to ensure data received matches the torrent</a:t>
            </a:r>
          </a:p>
          <a:p>
            <a:endParaRPr lang="en-US" dirty="0" smtClean="0"/>
          </a:p>
          <a:p>
            <a:r>
              <a:rPr lang="en-US" dirty="0" smtClean="0"/>
              <a:t>Identifiers for documents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Saving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transmission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bandwidth</a:t>
            </a:r>
          </a:p>
          <a:p>
            <a:pPr lvl="1"/>
            <a:r>
              <a:rPr lang="en-US" dirty="0" smtClean="0"/>
              <a:t>Send server the hash of a file before sending the file</a:t>
            </a:r>
          </a:p>
          <a:p>
            <a:pPr lvl="1"/>
            <a:r>
              <a:rPr lang="en-US" dirty="0" smtClean="0"/>
              <a:t>Server tells you if it already has the file</a:t>
            </a:r>
          </a:p>
          <a:p>
            <a:pPr lvl="2"/>
            <a:endParaRPr lang="en-US" dirty="0" smtClean="0"/>
          </a:p>
        </p:txBody>
      </p:sp>
      <p:pic>
        <p:nvPicPr>
          <p:cNvPr id="11266" name="Picture 2" descr="http://www.lanl.gov/news/albums/chemistry/fingerpri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48" y="1600200"/>
            <a:ext cx="366710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Single-instance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Companies are rolling out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cloud services </a:t>
            </a:r>
            <a:r>
              <a:rPr lang="en-US" dirty="0" smtClean="0"/>
              <a:t>for music</a:t>
            </a:r>
          </a:p>
          <a:p>
            <a:pPr lvl="1"/>
            <a:r>
              <a:rPr lang="en-US" dirty="0" smtClean="0"/>
              <a:t>Store you music “in the cloud” (i.e. on servers)</a:t>
            </a:r>
          </a:p>
          <a:p>
            <a:pPr lvl="1"/>
            <a:r>
              <a:rPr lang="en-US" dirty="0" smtClean="0"/>
              <a:t>Stream it from any machine you like</a:t>
            </a:r>
          </a:p>
          <a:p>
            <a:r>
              <a:rPr lang="en-US" dirty="0" smtClean="0"/>
              <a:t>Amazon, </a:t>
            </a:r>
            <a:r>
              <a:rPr lang="en-US" dirty="0" err="1" smtClean="0"/>
              <a:t>google</a:t>
            </a:r>
            <a:r>
              <a:rPr lang="en-US" dirty="0" smtClean="0"/>
              <a:t>, Apple, etc.</a:t>
            </a:r>
          </a:p>
          <a:p>
            <a:endParaRPr lang="en-US" dirty="0"/>
          </a:p>
          <a:p>
            <a:r>
              <a:rPr lang="en-US" dirty="0" smtClean="0"/>
              <a:t>That’s a lot of data!</a:t>
            </a:r>
          </a:p>
          <a:p>
            <a:pPr lvl="1"/>
            <a:r>
              <a:rPr lang="en-US" dirty="0" smtClean="0"/>
              <a:t>How do they make that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idea: many people, few songs</a:t>
            </a:r>
          </a:p>
          <a:p>
            <a:pPr lvl="1"/>
            <a:r>
              <a:rPr lang="en-US" dirty="0" smtClean="0"/>
              <a:t>Two people who bought the same song from the same provider 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exactly the same file</a:t>
            </a:r>
          </a:p>
          <a:p>
            <a:pPr lvl="1"/>
            <a:r>
              <a:rPr lang="en-US" dirty="0" smtClean="0"/>
              <a:t>Before storing in the cloud,</a:t>
            </a:r>
          </a:p>
          <a:p>
            <a:pPr lvl="1"/>
            <a:r>
              <a:rPr lang="en-US" dirty="0" smtClean="0"/>
              <a:t>Check to see if the server already has a copy of the same file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Only one copy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each song is stored in the cloud</a:t>
            </a:r>
          </a:p>
          <a:p>
            <a:endParaRPr lang="en-US" dirty="0"/>
          </a:p>
          <a:p>
            <a:r>
              <a:rPr lang="en-US" dirty="0" smtClean="0"/>
              <a:t>Saves both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memory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add a file: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Client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sends hash of file </a:t>
            </a:r>
            <a:r>
              <a:rPr lang="en-US" dirty="0" smtClean="0"/>
              <a:t>to server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Server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checks hash table </a:t>
            </a:r>
          </a:p>
          <a:p>
            <a:pPr lvl="1"/>
            <a:r>
              <a:rPr lang="en-US" dirty="0" smtClean="0"/>
              <a:t>Hash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already present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Server adds pointer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existing file</a:t>
            </a:r>
            <a:r>
              <a:rPr lang="en-US" dirty="0" smtClean="0"/>
              <a:t> to user’s directory</a:t>
            </a:r>
          </a:p>
          <a:p>
            <a:pPr lvl="2"/>
            <a:r>
              <a:rPr lang="en-US" dirty="0" smtClean="0"/>
              <a:t>No data </a:t>
            </a:r>
            <a:r>
              <a:rPr lang="en-US" dirty="0" err="1" smtClean="0"/>
              <a:t>stransmitted</a:t>
            </a:r>
            <a:endParaRPr lang="en-US" dirty="0" smtClean="0"/>
          </a:p>
          <a:p>
            <a:pPr lvl="1"/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Not present</a:t>
            </a:r>
            <a:r>
              <a:rPr lang="en-US" dirty="0" smtClean="0"/>
              <a:t>?</a:t>
            </a:r>
          </a:p>
          <a:p>
            <a:pPr lvl="2"/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dirty="0" smtClean="0"/>
              <a:t>file</a:t>
            </a:r>
            <a:endParaRPr lang="en-US" dirty="0" smtClean="0"/>
          </a:p>
          <a:p>
            <a:pPr lvl="2"/>
            <a:r>
              <a:rPr lang="en-US" dirty="0" smtClean="0"/>
              <a:t>Client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transmits full file</a:t>
            </a:r>
          </a:p>
          <a:p>
            <a:pPr lvl="2"/>
            <a:r>
              <a:rPr lang="en-US" dirty="0" smtClean="0"/>
              <a:t>Server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file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hash table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But what about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collisions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Let’s say we use the SHA-1 secure hash function</a:t>
                </a:r>
              </a:p>
              <a:p>
                <a:pPr lvl="1"/>
                <a:r>
                  <a:rPr lang="en-US" dirty="0" smtClean="0"/>
                  <a:t>Produces a 160 bit hash from a file</a:t>
                </a:r>
              </a:p>
              <a:p>
                <a:pPr lvl="1"/>
                <a:r>
                  <a:rPr lang="en-US" dirty="0" smtClean="0"/>
                  <a:t>So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160</m:t>
                        </m:r>
                      </m:sup>
                    </m:sSup>
                  </m:oMath>
                </a14:m>
                <a:r>
                  <a:rPr lang="en-US" dirty="0" smtClean="0"/>
                  <a:t> possible hashes</a:t>
                </a:r>
              </a:p>
              <a:p>
                <a:pPr lvl="1"/>
                <a:r>
                  <a:rPr lang="en-US" dirty="0" smtClean="0"/>
                  <a:t>So the chance of two songs having </a:t>
                </a:r>
                <a:r>
                  <a:rPr lang="en-US" dirty="0"/>
                  <a:t>the same hash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1 in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1461501637330902918203684832716283019655932542976</a:t>
                </a:r>
              </a:p>
              <a:p>
                <a:pPr lvl="1"/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49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More than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square of Avogadro’s number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115" t="-2561"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Dropbox’s </a:t>
            </a:r>
            <a:r>
              <a:rPr lang="en-US" smtClean="0"/>
              <a:t>privacy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complaint against Dropbox for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deceptive trade practices </a:t>
            </a:r>
            <a:r>
              <a:rPr lang="en-US" dirty="0" smtClean="0"/>
              <a:t>was filed with the FTC in 2011</a:t>
            </a:r>
          </a:p>
          <a:p>
            <a:endParaRPr lang="en-US" dirty="0" smtClean="0"/>
          </a:p>
          <a:p>
            <a:r>
              <a:rPr lang="en-US" dirty="0" smtClean="0"/>
              <a:t>It’s was filed by a Ph.D. student who </a:t>
            </a:r>
          </a:p>
          <a:p>
            <a:endParaRPr lang="en-US" dirty="0"/>
          </a:p>
          <a:p>
            <a:r>
              <a:rPr lang="en-US" dirty="0" smtClean="0"/>
              <a:t>He claimed</a:t>
            </a:r>
          </a:p>
          <a:p>
            <a:pPr lvl="1"/>
            <a:r>
              <a:rPr lang="en-US" dirty="0" smtClean="0"/>
              <a:t>Dropbox’s claims that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employees couldn’t read your files</a:t>
            </a:r>
            <a:r>
              <a:rPr lang="en-US" dirty="0" smtClean="0"/>
              <a:t> were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pPr lvl="1"/>
            <a:r>
              <a:rPr lang="en-US" dirty="0" smtClean="0"/>
              <a:t>Because they were using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single-instance store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But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didn’t tell people</a:t>
            </a:r>
            <a:r>
              <a:rPr lang="en-US" dirty="0" smtClean="0"/>
              <a:t> that they were using a single-instance store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did he know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why would it matter </a:t>
            </a:r>
            <a:r>
              <a:rPr lang="en-US" dirty="0" smtClean="0"/>
              <a:t>to a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CLR chapter on Hash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4191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More formally,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be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universe (set) of keys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 smtClean="0"/>
                  <a:t> be the number of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a 1:1, onto,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function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 :</m:t>
                    </m:r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0, 1, …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𝑈</m:t>
                            </m:r>
                          </m:e>
                        </m:d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that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associates a number with every key</a:t>
                </a:r>
              </a:p>
              <a:p>
                <a:r>
                  <a:rPr lang="en-US" dirty="0" smtClean="0"/>
                  <a:t>For any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, store value associated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4191000"/>
              </a:xfrm>
              <a:blipFill rotWithShape="0">
                <a:blip r:embed="rId3"/>
                <a:stretch>
                  <a:fillRect l="-1961" t="-2038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6" idx="0"/>
          </p:cNvCxnSpPr>
          <p:nvPr/>
        </p:nvCxnSpPr>
        <p:spPr>
          <a:xfrm flipH="1">
            <a:off x="4724400" y="2514600"/>
            <a:ext cx="2259148" cy="3581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0"/>
          </p:cNvCxnSpPr>
          <p:nvPr/>
        </p:nvCxnSpPr>
        <p:spPr>
          <a:xfrm flipH="1">
            <a:off x="5181600" y="2895600"/>
            <a:ext cx="533400" cy="3200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9" idx="0"/>
          </p:cNvCxnSpPr>
          <p:nvPr/>
        </p:nvCxnSpPr>
        <p:spPr>
          <a:xfrm flipH="1">
            <a:off x="6096000" y="2133600"/>
            <a:ext cx="228600" cy="3962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0"/>
          </p:cNvCxnSpPr>
          <p:nvPr/>
        </p:nvCxnSpPr>
        <p:spPr>
          <a:xfrm flipH="1">
            <a:off x="7010400" y="2133600"/>
            <a:ext cx="648164" cy="3962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2" idx="0"/>
          </p:cNvCxnSpPr>
          <p:nvPr/>
        </p:nvCxnSpPr>
        <p:spPr>
          <a:xfrm>
            <a:off x="7962900" y="2667000"/>
            <a:ext cx="38100" cy="34290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4" idx="0"/>
          </p:cNvCxnSpPr>
          <p:nvPr/>
        </p:nvCxnSpPr>
        <p:spPr>
          <a:xfrm flipH="1">
            <a:off x="3810000" y="3657600"/>
            <a:ext cx="1638300" cy="2438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The array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 big as the key space</a:t>
            </a:r>
          </a:p>
          <a:p>
            <a:r>
              <a:rPr lang="en-US" dirty="0" smtClean="0"/>
              <a:t>This is a problem when</a:t>
            </a:r>
          </a:p>
          <a:p>
            <a:pPr lvl="1"/>
            <a:r>
              <a:rPr lang="en-US" dirty="0" smtClean="0"/>
              <a:t>The dictionary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sparse </a:t>
            </a:r>
            <a:r>
              <a:rPr lang="en-US" dirty="0" smtClean="0"/>
              <a:t>(many fewer entries than possible keys)</a:t>
            </a:r>
          </a:p>
          <a:p>
            <a:pPr lvl="1"/>
            <a:r>
              <a:rPr lang="en-US" dirty="0" smtClean="0"/>
              <a:t>The key space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infinite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066800"/>
                <a:ext cx="3960159" cy="434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486400" y="3048000"/>
            <a:ext cx="2590800" cy="2057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 in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1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102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24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818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00" y="609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29600" y="6096000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5" idx="0"/>
          </p:cNvCxnSpPr>
          <p:nvPr/>
        </p:nvCxnSpPr>
        <p:spPr>
          <a:xfrm flipH="1">
            <a:off x="4267200" y="3962400"/>
            <a:ext cx="1981200" cy="21336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0"/>
          </p:cNvCxnSpPr>
          <p:nvPr/>
        </p:nvCxnSpPr>
        <p:spPr>
          <a:xfrm flipH="1">
            <a:off x="5638800" y="4129253"/>
            <a:ext cx="914400" cy="1966747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0"/>
          </p:cNvCxnSpPr>
          <p:nvPr/>
        </p:nvCxnSpPr>
        <p:spPr>
          <a:xfrm flipH="1">
            <a:off x="6553200" y="4419600"/>
            <a:ext cx="430348" cy="167640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7467600" y="4147066"/>
            <a:ext cx="990600" cy="1948934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9050</TotalTime>
  <Words>3571</Words>
  <Application>Microsoft Office PowerPoint</Application>
  <PresentationFormat>On-screen Show (4:3)</PresentationFormat>
  <Paragraphs>818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Calibri</vt:lpstr>
      <vt:lpstr>Cambria Math</vt:lpstr>
      <vt:lpstr>Verdana</vt:lpstr>
      <vt:lpstr>Office Theme</vt:lpstr>
      <vt:lpstr>Lecture 9 Hash tables</vt:lpstr>
      <vt:lpstr>Dictionaries</vt:lpstr>
      <vt:lpstr>Implementing dictionaries with association lists</vt:lpstr>
      <vt:lpstr>Implementing dictionaries with association lists</vt:lpstr>
      <vt:lpstr>Arrays as dictionaries</vt:lpstr>
      <vt:lpstr>why can’t everything be like arrays?</vt:lpstr>
      <vt:lpstr>Direct addressing</vt:lpstr>
      <vt:lpstr>Direct addressing</vt:lpstr>
      <vt:lpstr>Direct addressing</vt:lpstr>
      <vt:lpstr>Direct addressing</vt:lpstr>
      <vt:lpstr>Shrinking the array</vt:lpstr>
      <vt:lpstr>Hash tables</vt:lpstr>
      <vt:lpstr>Hash tables</vt:lpstr>
      <vt:lpstr>Example hash function</vt:lpstr>
      <vt:lpstr>Example hash function</vt:lpstr>
      <vt:lpstr>Collisions</vt:lpstr>
      <vt:lpstr>Chaining</vt:lpstr>
      <vt:lpstr>Is this O(1)?</vt:lpstr>
      <vt:lpstr>Is this O(1)?</vt:lpstr>
      <vt:lpstr>Is this O(1)?</vt:lpstr>
      <vt:lpstr>Average-case performance</vt:lpstr>
      <vt:lpstr>Average-case performance</vt:lpstr>
      <vt:lpstr>Average-case performance</vt:lpstr>
      <vt:lpstr>Average-case performance</vt:lpstr>
      <vt:lpstr>Remember that Θ(n) is like O(n), except it’s both an upper and lower bound</vt:lpstr>
      <vt:lpstr>… and if something is Θ(1+α), it’s also O(α)</vt:lpstr>
      <vt:lpstr>Average-case performance</vt:lpstr>
      <vt:lpstr>Average-case performance</vt:lpstr>
      <vt:lpstr>Average-case performance</vt:lpstr>
      <vt:lpstr>Average-case performance</vt:lpstr>
      <vt:lpstr>Average-case performance</vt:lpstr>
      <vt:lpstr>But wait…</vt:lpstr>
      <vt:lpstr>But wait…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Probe sequences</vt:lpstr>
      <vt:lpstr>Linear probing</vt:lpstr>
      <vt:lpstr>Clustering</vt:lpstr>
      <vt:lpstr>Quadratic probing</vt:lpstr>
      <vt:lpstr>Double hashing</vt:lpstr>
      <vt:lpstr>Performance of open addressing</vt:lpstr>
      <vt:lpstr>Variations on the interface</vt:lpstr>
      <vt:lpstr>Example: canonicalizing strings</vt:lpstr>
      <vt:lpstr>Designing hash functions</vt:lpstr>
      <vt:lpstr>Designing hash functions</vt:lpstr>
      <vt:lpstr>Mapping to a large integer</vt:lpstr>
      <vt:lpstr>Radix notation</vt:lpstr>
      <vt:lpstr>Radix notation</vt:lpstr>
      <vt:lpstr>Summing</vt:lpstr>
      <vt:lpstr>Exclusive-or’ing</vt:lpstr>
      <vt:lpstr>XOR (1-bit case)</vt:lpstr>
      <vt:lpstr>XOR (n-bit case)</vt:lpstr>
      <vt:lpstr>Shifting</vt:lpstr>
      <vt:lpstr>Hashing to a small integer</vt:lpstr>
      <vt:lpstr>Division method</vt:lpstr>
      <vt:lpstr>Multiplication method</vt:lpstr>
      <vt:lpstr>Universal hashing</vt:lpstr>
      <vt:lpstr>Perfect hashing</vt:lpstr>
      <vt:lpstr>Hashing in C#</vt:lpstr>
      <vt:lpstr>Simple example: cache memory</vt:lpstr>
      <vt:lpstr>Simple example: cache memory</vt:lpstr>
      <vt:lpstr>Other applications of “hash-like” functions</vt:lpstr>
      <vt:lpstr>Error detecting codes</vt:lpstr>
      <vt:lpstr>Error detecting codes</vt:lpstr>
      <vt:lpstr>Parity</vt:lpstr>
      <vt:lpstr>Error-Correcting Codes</vt:lpstr>
      <vt:lpstr>Cryptographic hashes</vt:lpstr>
      <vt:lpstr>Uses</vt:lpstr>
      <vt:lpstr>Single-instance stores</vt:lpstr>
      <vt:lpstr>Basic algorithm</vt:lpstr>
      <vt:lpstr>Dropbox’s privacy policy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585</cp:revision>
  <cp:lastPrinted>2011-05-09T02:16:07Z</cp:lastPrinted>
  <dcterms:created xsi:type="dcterms:W3CDTF">2010-03-27T22:31:10Z</dcterms:created>
  <dcterms:modified xsi:type="dcterms:W3CDTF">2016-05-01T21:28:56Z</dcterms:modified>
</cp:coreProperties>
</file>