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idx="1" type="subTitle"/>
          </p:nvPr>
        </p:nvSpPr>
        <p:spPr>
          <a:xfrm>
            <a:off y="2535244" x="685800"/>
            <a:ext cy="2113500" cx="7772400"/>
          </a:xfrm>
          <a:prstGeom prst="rect">
            <a:avLst/>
          </a:prstGeom>
        </p:spPr>
        <p:txBody>
          <a:bodyPr bIns="91425" rIns="91425" lIns="91425" tIns="91425" anchor="t" anchorCtr="0">
            <a:noAutofit/>
          </a:bodyPr>
          <a:lstStyle/>
          <a:p>
            <a:pPr rtl="0">
              <a:spcBef>
                <a:spcPts val="0"/>
              </a:spcBef>
              <a:buNone/>
            </a:pPr>
            <a:r>
              <a:rPr lang="en"/>
              <a:t>Anthonie Roux</a:t>
            </a:r>
          </a:p>
          <a:p>
            <a:pPr rtl="0">
              <a:spcBef>
                <a:spcPts val="0"/>
              </a:spcBef>
              <a:buNone/>
            </a:pPr>
            <a:r>
              <a:rPr lang="en"/>
              <a:t>Sean McClanahan</a:t>
            </a:r>
          </a:p>
          <a:p>
            <a:pPr rtl="0">
              <a:spcBef>
                <a:spcPts val="0"/>
              </a:spcBef>
              <a:buNone/>
            </a:pPr>
            <a:r>
              <a:rPr lang="en"/>
              <a:t>Michael Haufe</a:t>
            </a:r>
          </a:p>
          <a:p>
            <a:pPr rtl="0">
              <a:spcBef>
                <a:spcPts val="0"/>
              </a:spcBef>
              <a:buNone/>
            </a:pPr>
            <a:r>
              <a:rPr lang="en"/>
              <a:t>Kwok-ho Lo</a:t>
            </a:r>
          </a:p>
        </p:txBody>
      </p:sp>
      <p:sp>
        <p:nvSpPr>
          <p:cNvPr id="24" name="Shape 24"/>
          <p:cNvSpPr txBox="1"/>
          <p:nvPr>
            <p:ph type="ctrTitle"/>
          </p:nvPr>
        </p:nvSpPr>
        <p:spPr>
          <a:xfrm>
            <a:off y="1049942" x="685800"/>
            <a:ext cy="1159799" cx="7772400"/>
          </a:xfrm>
          <a:prstGeom prst="rect">
            <a:avLst/>
          </a:prstGeom>
        </p:spPr>
        <p:txBody>
          <a:bodyPr bIns="91425" rIns="91425" lIns="91425" tIns="91425" anchor="b" anchorCtr="0">
            <a:noAutofit/>
          </a:bodyPr>
          <a:lstStyle/>
          <a:p>
            <a:pPr>
              <a:spcBef>
                <a:spcPts val="0"/>
              </a:spcBef>
              <a:buNone/>
            </a:pPr>
            <a:r>
              <a:rPr lang="en"/>
              <a:t>Contact Swap</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2621" x="457200"/>
            <a:ext cy="857400" cx="8229600"/>
          </a:xfrm>
          <a:prstGeom prst="rect">
            <a:avLst/>
          </a:prstGeom>
        </p:spPr>
        <p:txBody>
          <a:bodyPr bIns="91425" rIns="91425" lIns="91425" tIns="91425" anchor="b" anchorCtr="0">
            <a:noAutofit/>
          </a:bodyPr>
          <a:lstStyle/>
          <a:p>
            <a:pPr rtl="0" lvl="0">
              <a:spcBef>
                <a:spcPts val="0"/>
              </a:spcBef>
              <a:buNone/>
            </a:pPr>
            <a:r>
              <a:rPr sz="2400" lang="en"/>
              <a:t>Details of Approach: User ID and Management</a:t>
            </a:r>
          </a:p>
        </p:txBody>
      </p:sp>
      <p:sp>
        <p:nvSpPr>
          <p:cNvPr id="78" name="Shape 78"/>
          <p:cNvSpPr txBox="1"/>
          <p:nvPr>
            <p:ph idx="1" type="body"/>
          </p:nvPr>
        </p:nvSpPr>
        <p:spPr>
          <a:xfrm>
            <a:off y="804725" x="457200"/>
            <a:ext cy="4338900" cx="8229600"/>
          </a:xfrm>
          <a:prstGeom prst="rect">
            <a:avLst/>
          </a:prstGeom>
        </p:spPr>
        <p:txBody>
          <a:bodyPr bIns="91425" rIns="91425" lIns="91425" tIns="91425" anchor="t" anchorCtr="0">
            <a:noAutofit/>
          </a:bodyPr>
          <a:lstStyle/>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Privacy and Identity: What must I share? Who are you?</a:t>
            </a:r>
          </a:p>
          <a:p>
            <a:pPr algn="l" rtl="0" lvl="1" marR="0" indent="-342900" marL="914400">
              <a:lnSpc>
                <a:spcPct val="100000"/>
              </a:lnSpc>
              <a:spcBef>
                <a:spcPts val="600"/>
              </a:spcBef>
              <a:spcAft>
                <a:spcPts val="0"/>
              </a:spcAft>
              <a:buClr>
                <a:schemeClr val="dk1"/>
              </a:buClr>
              <a:buSzPct val="100000"/>
              <a:buFont typeface="Courier New"/>
              <a:buChar char="o"/>
            </a:pPr>
            <a:r>
              <a:rPr sz="1800" lang="en">
                <a:solidFill>
                  <a:schemeClr val="dk1"/>
                </a:solidFill>
              </a:rPr>
              <a:t>Identity: Phone Number</a:t>
            </a:r>
          </a:p>
          <a:p>
            <a:pPr algn="l" rtl="0" lvl="2" marR="0" indent="-342900" marL="1371600">
              <a:lnSpc>
                <a:spcPct val="100000"/>
              </a:lnSpc>
              <a:spcBef>
                <a:spcPts val="600"/>
              </a:spcBef>
              <a:spcAft>
                <a:spcPts val="0"/>
              </a:spcAft>
              <a:buClr>
                <a:schemeClr val="dk1"/>
              </a:buClr>
              <a:buSzPct val="100000"/>
              <a:buFont typeface="Wingdings"/>
              <a:buChar char="§"/>
            </a:pPr>
            <a:r>
              <a:rPr sz="1800" lang="en">
                <a:solidFill>
                  <a:schemeClr val="dk1"/>
                </a:solidFill>
              </a:rPr>
              <a:t>Unique identifier</a:t>
            </a:r>
          </a:p>
          <a:p>
            <a:pPr algn="l" rtl="0" lvl="2" marR="0" indent="-342900" marL="1371600">
              <a:lnSpc>
                <a:spcPct val="100000"/>
              </a:lnSpc>
              <a:spcBef>
                <a:spcPts val="600"/>
              </a:spcBef>
              <a:spcAft>
                <a:spcPts val="0"/>
              </a:spcAft>
              <a:buClr>
                <a:schemeClr val="dk1"/>
              </a:buClr>
              <a:buSzPct val="100000"/>
              <a:buFont typeface="Wingdings"/>
              <a:buChar char="§"/>
            </a:pPr>
            <a:r>
              <a:rPr sz="1800" lang="en">
                <a:solidFill>
                  <a:schemeClr val="dk1"/>
                </a:solidFill>
              </a:rPr>
              <a:t>MD5 Hashed for Contact Swap and verifying Block Status</a:t>
            </a:r>
          </a:p>
          <a:p>
            <a:pPr algn="l" rtl="0" lvl="1" marR="0" indent="-342900" marL="914400">
              <a:lnSpc>
                <a:spcPct val="100000"/>
              </a:lnSpc>
              <a:spcBef>
                <a:spcPts val="600"/>
              </a:spcBef>
              <a:spcAft>
                <a:spcPts val="0"/>
              </a:spcAft>
              <a:buClr>
                <a:schemeClr val="dk1"/>
              </a:buClr>
              <a:buSzPct val="100000"/>
              <a:buFont typeface="Courier New"/>
              <a:buChar char="o"/>
            </a:pPr>
            <a:r>
              <a:rPr sz="1800" lang="en">
                <a:solidFill>
                  <a:schemeClr val="dk1"/>
                </a:solidFill>
              </a:rPr>
              <a:t>Privacy</a:t>
            </a:r>
          </a:p>
          <a:p>
            <a:pPr algn="l" rtl="0" lvl="2" marR="0" indent="-342900" marL="1371600">
              <a:lnSpc>
                <a:spcPct val="100000"/>
              </a:lnSpc>
              <a:spcBef>
                <a:spcPts val="600"/>
              </a:spcBef>
              <a:spcAft>
                <a:spcPts val="0"/>
              </a:spcAft>
              <a:buClr>
                <a:schemeClr val="dk1"/>
              </a:buClr>
              <a:buSzPct val="100000"/>
              <a:buFont typeface="Wingdings"/>
              <a:buChar char="§"/>
            </a:pPr>
            <a:r>
              <a:rPr sz="1800" lang="en">
                <a:solidFill>
                  <a:schemeClr val="dk1"/>
                </a:solidFill>
              </a:rPr>
              <a:t>Personal Info fields associated with privacy toggle</a:t>
            </a:r>
          </a:p>
          <a:p>
            <a:pPr algn="l" rtl="0" lvl="2" marR="0" indent="-342900" marL="1371600">
              <a:lnSpc>
                <a:spcPct val="100000"/>
              </a:lnSpc>
              <a:spcBef>
                <a:spcPts val="600"/>
              </a:spcBef>
              <a:spcAft>
                <a:spcPts val="0"/>
              </a:spcAft>
              <a:buClr>
                <a:schemeClr val="dk1"/>
              </a:buClr>
              <a:buSzPct val="100000"/>
              <a:buFont typeface="Wingdings"/>
              <a:buChar char="§"/>
            </a:pPr>
            <a:r>
              <a:rPr sz="1800" lang="en">
                <a:solidFill>
                  <a:schemeClr val="dk1"/>
                </a:solidFill>
              </a:rPr>
              <a:t>Field not toggled → Field not shared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Evaluation of the Outcome</a:t>
            </a:r>
          </a:p>
        </p:txBody>
      </p:sp>
      <p:sp>
        <p:nvSpPr>
          <p:cNvPr id="84" name="Shape 84"/>
          <p:cNvSpPr txBox="1"/>
          <p:nvPr/>
        </p:nvSpPr>
        <p:spPr>
          <a:xfrm>
            <a:off y="1264475" x="243675"/>
            <a:ext cy="3786900" cx="2581499"/>
          </a:xfrm>
          <a:prstGeom prst="rect">
            <a:avLst/>
          </a:prstGeom>
          <a:noFill/>
          <a:ln>
            <a:noFill/>
          </a:ln>
        </p:spPr>
        <p:txBody>
          <a:bodyPr bIns="91425" rIns="91425" lIns="91425" tIns="91425" anchor="t" anchorCtr="0">
            <a:noAutofit/>
          </a:bodyPr>
          <a:lstStyle/>
          <a:p>
            <a:pPr rtl="0">
              <a:spcBef>
                <a:spcPts val="0"/>
              </a:spcBef>
              <a:buNone/>
            </a:pPr>
            <a:r>
              <a:rPr lang="en"/>
              <a:t>Sprint 1</a:t>
            </a:r>
          </a:p>
          <a:p>
            <a:pPr rtl="0">
              <a:spcBef>
                <a:spcPts val="0"/>
              </a:spcBef>
              <a:buNone/>
            </a:pPr>
            <a:r>
              <a:t/>
            </a:r>
            <a:endParaRPr/>
          </a:p>
          <a:p>
            <a:pPr rtl="0" lvl="0" indent="-317500" marL="457200">
              <a:spcBef>
                <a:spcPts val="0"/>
              </a:spcBef>
              <a:buClr>
                <a:srgbClr val="000000"/>
              </a:buClr>
              <a:buSzPct val="100000"/>
              <a:buFont typeface="Arial"/>
              <a:buChar char="●"/>
            </a:pPr>
            <a:r>
              <a:rPr lang="en"/>
              <a:t>NFC Development</a:t>
            </a:r>
          </a:p>
          <a:p>
            <a:pPr rtl="0" lvl="0" indent="-317500" marL="457200">
              <a:spcBef>
                <a:spcPts val="0"/>
              </a:spcBef>
              <a:buClr>
                <a:srgbClr val="000000"/>
              </a:buClr>
              <a:buSzPct val="100000"/>
              <a:buFont typeface="Arial"/>
              <a:buChar char="●"/>
            </a:pPr>
            <a:r>
              <a:rPr lang="en"/>
              <a:t>Swapping Basic Info</a:t>
            </a:r>
          </a:p>
          <a:p>
            <a:pPr rtl="0" lvl="0" indent="-317500" marL="457200">
              <a:spcBef>
                <a:spcPts val="0"/>
              </a:spcBef>
              <a:buClr>
                <a:srgbClr val="000000"/>
              </a:buClr>
              <a:buSzPct val="100000"/>
              <a:buFont typeface="Arial"/>
              <a:buChar char="●"/>
            </a:pPr>
            <a:r>
              <a:rPr lang="en"/>
              <a:t>Basic User Interface</a:t>
            </a:r>
          </a:p>
          <a:p>
            <a:pPr lvl="0" indent="-317500" marL="457200">
              <a:spcBef>
                <a:spcPts val="0"/>
              </a:spcBef>
              <a:buClr>
                <a:srgbClr val="000000"/>
              </a:buClr>
              <a:buSzPct val="100000"/>
              <a:buFont typeface="Arial"/>
              <a:buChar char="●"/>
            </a:pPr>
            <a:r>
              <a:rPr lang="en"/>
              <a:t>Privacy Toggle</a:t>
            </a:r>
          </a:p>
        </p:txBody>
      </p:sp>
      <p:sp>
        <p:nvSpPr>
          <p:cNvPr id="85" name="Shape 85"/>
          <p:cNvSpPr txBox="1"/>
          <p:nvPr/>
        </p:nvSpPr>
        <p:spPr>
          <a:xfrm>
            <a:off y="1264475" x="2940537"/>
            <a:ext cy="3786900" cx="2694599"/>
          </a:xfrm>
          <a:prstGeom prst="rect">
            <a:avLst/>
          </a:prstGeom>
          <a:noFill/>
          <a:ln>
            <a:noFill/>
          </a:ln>
        </p:spPr>
        <p:txBody>
          <a:bodyPr bIns="91425" rIns="91425" lIns="91425" tIns="91425" anchor="t" anchorCtr="0">
            <a:noAutofit/>
          </a:bodyPr>
          <a:lstStyle/>
          <a:p>
            <a:pPr rtl="0">
              <a:spcBef>
                <a:spcPts val="0"/>
              </a:spcBef>
              <a:buNone/>
            </a:pPr>
            <a:r>
              <a:rPr lang="en"/>
              <a:t>Sprint 2</a:t>
            </a:r>
          </a:p>
          <a:p>
            <a:pPr rtl="0">
              <a:spcBef>
                <a:spcPts val="0"/>
              </a:spcBef>
              <a:buNone/>
            </a:pPr>
            <a:r>
              <a:t/>
            </a:r>
            <a:endParaRPr/>
          </a:p>
          <a:p>
            <a:pPr rtl="0" lvl="0" indent="-317500" marL="457200">
              <a:spcBef>
                <a:spcPts val="0"/>
              </a:spcBef>
              <a:buClr>
                <a:srgbClr val="000000"/>
              </a:buClr>
              <a:buSzPct val="100000"/>
              <a:buFont typeface="Arial"/>
              <a:buChar char="●"/>
            </a:pPr>
            <a:r>
              <a:rPr lang="en"/>
              <a:t>Blocklist</a:t>
            </a:r>
          </a:p>
          <a:p>
            <a:pPr rtl="0" lvl="0" indent="-317500" marL="457200">
              <a:spcBef>
                <a:spcPts val="0"/>
              </a:spcBef>
              <a:buClr>
                <a:srgbClr val="000000"/>
              </a:buClr>
              <a:buSzPct val="100000"/>
              <a:buFont typeface="Arial"/>
              <a:buChar char="●"/>
            </a:pPr>
            <a:r>
              <a:rPr lang="en"/>
              <a:t>Logs</a:t>
            </a:r>
          </a:p>
          <a:p>
            <a:pPr rtl="0" lvl="0" indent="-317500" marL="457200">
              <a:spcBef>
                <a:spcPts val="0"/>
              </a:spcBef>
              <a:buClr>
                <a:srgbClr val="000000"/>
              </a:buClr>
              <a:buSzPct val="100000"/>
              <a:buFont typeface="Arial"/>
              <a:buChar char="●"/>
            </a:pPr>
            <a:r>
              <a:rPr lang="en"/>
              <a:t>Profile Photo Capture Activity</a:t>
            </a:r>
          </a:p>
          <a:p>
            <a:pPr rtl="0" lvl="0" indent="-317500" marL="457200">
              <a:spcBef>
                <a:spcPts val="0"/>
              </a:spcBef>
              <a:buClr>
                <a:srgbClr val="000000"/>
              </a:buClr>
              <a:buSzPct val="100000"/>
              <a:buFont typeface="Arial"/>
              <a:buChar char="●"/>
            </a:pPr>
            <a:r>
              <a:rPr lang="en"/>
              <a:t>Contacts</a:t>
            </a:r>
          </a:p>
        </p:txBody>
      </p:sp>
      <p:sp>
        <p:nvSpPr>
          <p:cNvPr id="86" name="Shape 86"/>
          <p:cNvSpPr txBox="1"/>
          <p:nvPr/>
        </p:nvSpPr>
        <p:spPr>
          <a:xfrm>
            <a:off y="1264475" x="5796400"/>
            <a:ext cy="3786900" cx="2694599"/>
          </a:xfrm>
          <a:prstGeom prst="rect">
            <a:avLst/>
          </a:prstGeom>
          <a:noFill/>
          <a:ln>
            <a:noFill/>
          </a:ln>
        </p:spPr>
        <p:txBody>
          <a:bodyPr bIns="91425" rIns="91425" lIns="91425" tIns="91425" anchor="t" anchorCtr="0">
            <a:noAutofit/>
          </a:bodyPr>
          <a:lstStyle/>
          <a:p>
            <a:pPr rtl="0">
              <a:spcBef>
                <a:spcPts val="0"/>
              </a:spcBef>
              <a:buNone/>
            </a:pPr>
            <a:r>
              <a:rPr lang="en"/>
              <a:t>Sprint 3</a:t>
            </a:r>
          </a:p>
          <a:p>
            <a:pPr rtl="0">
              <a:spcBef>
                <a:spcPts val="0"/>
              </a:spcBef>
              <a:buNone/>
            </a:pPr>
            <a:r>
              <a:t/>
            </a:r>
            <a:endParaRPr/>
          </a:p>
          <a:p>
            <a:pPr rtl="0" lvl="0" indent="-317500" marL="457200">
              <a:spcBef>
                <a:spcPts val="0"/>
              </a:spcBef>
              <a:buClr>
                <a:srgbClr val="000000"/>
              </a:buClr>
              <a:buSzPct val="100000"/>
              <a:buFont typeface="Arial"/>
              <a:buChar char="●"/>
            </a:pPr>
            <a:r>
              <a:rPr lang="en"/>
              <a:t>Social Media Integration</a:t>
            </a:r>
          </a:p>
          <a:p>
            <a:pPr rtl="0" lvl="0" indent="-317500" marL="457200">
              <a:spcBef>
                <a:spcPts val="0"/>
              </a:spcBef>
              <a:buClr>
                <a:srgbClr val="000000"/>
              </a:buClr>
              <a:buSzPct val="100000"/>
              <a:buFont typeface="Arial"/>
              <a:buChar char="●"/>
            </a:pPr>
            <a:r>
              <a:rPr lang="en"/>
              <a:t>Theming</a:t>
            </a:r>
          </a:p>
          <a:p>
            <a:pPr rtl="0" lvl="0" indent="-317500" marL="457200">
              <a:spcBef>
                <a:spcPts val="0"/>
              </a:spcBef>
              <a:buClr>
                <a:srgbClr val="000000"/>
              </a:buClr>
              <a:buSzPct val="100000"/>
              <a:buFont typeface="Arial"/>
              <a:buChar char="●"/>
            </a:pPr>
            <a:r>
              <a:rPr lang="en"/>
              <a:t>Open Contacts After Swap (Change Request)</a:t>
            </a:r>
          </a:p>
        </p:txBody>
      </p:sp>
      <p:pic>
        <p:nvPicPr>
          <p:cNvPr id="87" name="Shape 87"/>
          <p:cNvPicPr preferRelativeResize="0"/>
          <p:nvPr/>
        </p:nvPicPr>
        <p:blipFill>
          <a:blip r:embed="rId3">
            <a:alphaModFix/>
          </a:blip>
          <a:stretch>
            <a:fillRect/>
          </a:stretch>
        </p:blipFill>
        <p:spPr>
          <a:xfrm>
            <a:off y="1775300" x="377300"/>
            <a:ext cy="225750" cx="225750"/>
          </a:xfrm>
          <a:prstGeom prst="rect">
            <a:avLst/>
          </a:prstGeom>
          <a:noFill/>
          <a:ln>
            <a:noFill/>
          </a:ln>
        </p:spPr>
      </p:pic>
      <p:pic>
        <p:nvPicPr>
          <p:cNvPr id="88" name="Shape 88"/>
          <p:cNvPicPr preferRelativeResize="0"/>
          <p:nvPr/>
        </p:nvPicPr>
        <p:blipFill>
          <a:blip r:embed="rId3">
            <a:alphaModFix/>
          </a:blip>
          <a:stretch>
            <a:fillRect/>
          </a:stretch>
        </p:blipFill>
        <p:spPr>
          <a:xfrm>
            <a:off y="2001050" x="377300"/>
            <a:ext cy="225750" cx="225750"/>
          </a:xfrm>
          <a:prstGeom prst="rect">
            <a:avLst/>
          </a:prstGeom>
          <a:noFill/>
          <a:ln>
            <a:noFill/>
          </a:ln>
        </p:spPr>
      </p:pic>
      <p:pic>
        <p:nvPicPr>
          <p:cNvPr id="89" name="Shape 89"/>
          <p:cNvPicPr preferRelativeResize="0"/>
          <p:nvPr/>
        </p:nvPicPr>
        <p:blipFill>
          <a:blip r:embed="rId3">
            <a:alphaModFix/>
          </a:blip>
          <a:stretch>
            <a:fillRect/>
          </a:stretch>
        </p:blipFill>
        <p:spPr>
          <a:xfrm>
            <a:off y="2226800" x="377300"/>
            <a:ext cy="225750" cx="225750"/>
          </a:xfrm>
          <a:prstGeom prst="rect">
            <a:avLst/>
          </a:prstGeom>
          <a:noFill/>
          <a:ln>
            <a:noFill/>
          </a:ln>
        </p:spPr>
      </p:pic>
      <p:pic>
        <p:nvPicPr>
          <p:cNvPr id="90" name="Shape 90"/>
          <p:cNvPicPr preferRelativeResize="0"/>
          <p:nvPr/>
        </p:nvPicPr>
        <p:blipFill>
          <a:blip r:embed="rId3">
            <a:alphaModFix/>
          </a:blip>
          <a:stretch>
            <a:fillRect/>
          </a:stretch>
        </p:blipFill>
        <p:spPr>
          <a:xfrm>
            <a:off y="2452550" x="377300"/>
            <a:ext cy="225750" cx="225750"/>
          </a:xfrm>
          <a:prstGeom prst="rect">
            <a:avLst/>
          </a:prstGeom>
          <a:noFill/>
          <a:ln>
            <a:noFill/>
          </a:ln>
        </p:spPr>
      </p:pic>
      <p:pic>
        <p:nvPicPr>
          <p:cNvPr id="91" name="Shape 91"/>
          <p:cNvPicPr preferRelativeResize="0"/>
          <p:nvPr/>
        </p:nvPicPr>
        <p:blipFill>
          <a:blip r:embed="rId3">
            <a:alphaModFix/>
          </a:blip>
          <a:stretch>
            <a:fillRect/>
          </a:stretch>
        </p:blipFill>
        <p:spPr>
          <a:xfrm>
            <a:off y="2622000" x="3086850"/>
            <a:ext cy="225750" cx="225750"/>
          </a:xfrm>
          <a:prstGeom prst="rect">
            <a:avLst/>
          </a:prstGeom>
          <a:noFill/>
          <a:ln>
            <a:noFill/>
          </a:ln>
        </p:spPr>
      </p:pic>
      <p:pic>
        <p:nvPicPr>
          <p:cNvPr id="92" name="Shape 92"/>
          <p:cNvPicPr preferRelativeResize="0"/>
          <p:nvPr/>
        </p:nvPicPr>
        <p:blipFill>
          <a:blip r:embed="rId3">
            <a:alphaModFix/>
          </a:blip>
          <a:stretch>
            <a:fillRect/>
          </a:stretch>
        </p:blipFill>
        <p:spPr>
          <a:xfrm>
            <a:off y="2226800" x="3086850"/>
            <a:ext cy="225750" cx="225750"/>
          </a:xfrm>
          <a:prstGeom prst="rect">
            <a:avLst/>
          </a:prstGeom>
          <a:noFill/>
          <a:ln>
            <a:noFill/>
          </a:ln>
        </p:spPr>
      </p:pic>
      <p:pic>
        <p:nvPicPr>
          <p:cNvPr id="93" name="Shape 93"/>
          <p:cNvPicPr preferRelativeResize="0"/>
          <p:nvPr/>
        </p:nvPicPr>
        <p:blipFill>
          <a:blip r:embed="rId3">
            <a:alphaModFix/>
          </a:blip>
          <a:stretch>
            <a:fillRect/>
          </a:stretch>
        </p:blipFill>
        <p:spPr>
          <a:xfrm>
            <a:off y="2001050" x="3086850"/>
            <a:ext cy="225750" cx="225750"/>
          </a:xfrm>
          <a:prstGeom prst="rect">
            <a:avLst/>
          </a:prstGeom>
          <a:noFill/>
          <a:ln>
            <a:noFill/>
          </a:ln>
        </p:spPr>
      </p:pic>
      <p:pic>
        <p:nvPicPr>
          <p:cNvPr id="94" name="Shape 94"/>
          <p:cNvPicPr preferRelativeResize="0"/>
          <p:nvPr/>
        </p:nvPicPr>
        <p:blipFill>
          <a:blip r:embed="rId3">
            <a:alphaModFix/>
          </a:blip>
          <a:stretch>
            <a:fillRect/>
          </a:stretch>
        </p:blipFill>
        <p:spPr>
          <a:xfrm>
            <a:off y="1775300" x="3086850"/>
            <a:ext cy="225750" cx="225750"/>
          </a:xfrm>
          <a:prstGeom prst="rect">
            <a:avLst/>
          </a:prstGeom>
          <a:noFill/>
          <a:ln>
            <a:noFill/>
          </a:ln>
        </p:spPr>
      </p:pic>
      <p:pic>
        <p:nvPicPr>
          <p:cNvPr id="95" name="Shape 95"/>
          <p:cNvPicPr preferRelativeResize="0"/>
          <p:nvPr/>
        </p:nvPicPr>
        <p:blipFill>
          <a:blip r:embed="rId3">
            <a:alphaModFix/>
          </a:blip>
          <a:stretch>
            <a:fillRect/>
          </a:stretch>
        </p:blipFill>
        <p:spPr>
          <a:xfrm>
            <a:off y="2197625" x="5956300"/>
            <a:ext cy="225750" cx="225750"/>
          </a:xfrm>
          <a:prstGeom prst="rect">
            <a:avLst/>
          </a:prstGeom>
          <a:noFill/>
          <a:ln>
            <a:noFill/>
          </a:ln>
        </p:spPr>
      </p:pic>
      <p:pic>
        <p:nvPicPr>
          <p:cNvPr id="96" name="Shape 96"/>
          <p:cNvPicPr preferRelativeResize="0"/>
          <p:nvPr/>
        </p:nvPicPr>
        <p:blipFill>
          <a:blip r:embed="rId3">
            <a:alphaModFix/>
          </a:blip>
          <a:stretch>
            <a:fillRect/>
          </a:stretch>
        </p:blipFill>
        <p:spPr>
          <a:xfrm>
            <a:off y="1971875" x="5956300"/>
            <a:ext cy="225750" cx="225750"/>
          </a:xfrm>
          <a:prstGeom prst="rect">
            <a:avLst/>
          </a:prstGeom>
          <a:noFill/>
          <a:ln>
            <a:noFill/>
          </a:ln>
        </p:spPr>
      </p:pic>
      <p:pic>
        <p:nvPicPr>
          <p:cNvPr id="97" name="Shape 97"/>
          <p:cNvPicPr preferRelativeResize="0"/>
          <p:nvPr/>
        </p:nvPicPr>
        <p:blipFill>
          <a:blip r:embed="rId3">
            <a:alphaModFix/>
          </a:blip>
          <a:stretch>
            <a:fillRect/>
          </a:stretch>
        </p:blipFill>
        <p:spPr>
          <a:xfrm>
            <a:off y="1775300" x="5956300"/>
            <a:ext cy="225750" cx="2257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Lessons Learned</a:t>
            </a:r>
          </a:p>
        </p:txBody>
      </p:sp>
      <p:sp>
        <p:nvSpPr>
          <p:cNvPr id="103" name="Shape 10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000000"/>
              </a:buClr>
              <a:buSzPct val="100000"/>
              <a:buFont typeface="Arial"/>
              <a:buChar char="●"/>
            </a:pPr>
            <a:r>
              <a:rPr lang="en"/>
              <a:t>Social Media Providers cripple their APIs</a:t>
            </a:r>
          </a:p>
          <a:p>
            <a:pPr rtl="0" lvl="1" indent="-381000" marL="914400">
              <a:spcBef>
                <a:spcPts val="0"/>
              </a:spcBef>
              <a:buClr>
                <a:srgbClr val="000000"/>
              </a:buClr>
              <a:buSzPct val="80000"/>
              <a:buFont typeface="Courier New"/>
              <a:buChar char="o"/>
            </a:pPr>
            <a:r>
              <a:rPr lang="en"/>
              <a:t>Paywalls</a:t>
            </a:r>
          </a:p>
          <a:p>
            <a:pPr rtl="0" lvl="1" indent="-381000" marL="914400">
              <a:spcBef>
                <a:spcPts val="0"/>
              </a:spcBef>
              <a:buClr>
                <a:srgbClr val="000000"/>
              </a:buClr>
              <a:buSzPct val="80000"/>
              <a:buFont typeface="Courier New"/>
              <a:buChar char="o"/>
            </a:pPr>
            <a:r>
              <a:rPr lang="en"/>
              <a:t>Read Only</a:t>
            </a:r>
          </a:p>
          <a:p>
            <a:pPr rtl="0" lvl="1" indent="-381000" marL="914400">
              <a:spcBef>
                <a:spcPts val="0"/>
              </a:spcBef>
              <a:buClr>
                <a:srgbClr val="000000"/>
              </a:buClr>
              <a:buSzPct val="80000"/>
              <a:buFont typeface="Courier New"/>
              <a:buChar char="o"/>
            </a:pPr>
            <a:r>
              <a:rPr lang="en"/>
              <a:t>etc.</a:t>
            </a:r>
          </a:p>
          <a:p>
            <a:pPr rtl="0" lvl="0" indent="-419100" marL="457200">
              <a:spcBef>
                <a:spcPts val="0"/>
              </a:spcBef>
              <a:buClr>
                <a:srgbClr val="000000"/>
              </a:buClr>
              <a:buSzPct val="100000"/>
              <a:buFont typeface="Arial"/>
              <a:buChar char="●"/>
            </a:pPr>
            <a:r>
              <a:rPr lang="en"/>
              <a:t>Android Limitations irt. Theming</a:t>
            </a:r>
          </a:p>
          <a:p>
            <a:pPr rtl="0" lvl="0" indent="-419100" marL="457200">
              <a:spcBef>
                <a:spcPts val="0"/>
              </a:spcBef>
              <a:buClr>
                <a:srgbClr val="000000"/>
              </a:buClr>
              <a:buSzPct val="100000"/>
              <a:buFont typeface="Arial"/>
              <a:buChar char="●"/>
            </a:pPr>
            <a:r>
              <a:rPr lang="en"/>
              <a:t>Android IDE was more of a hindrance</a:t>
            </a:r>
          </a:p>
          <a:p>
            <a:pPr rtl="0" lvl="1" indent="-381000" marL="914400">
              <a:spcBef>
                <a:spcPts val="0"/>
              </a:spcBef>
              <a:buClr>
                <a:srgbClr val="000000"/>
              </a:buClr>
              <a:buSzPct val="80000"/>
              <a:buFont typeface="Courier New"/>
              <a:buChar char="o"/>
            </a:pPr>
            <a:r>
              <a:rPr lang="en"/>
              <a:t>Easier to hand code GUI items</a:t>
            </a:r>
          </a:p>
          <a:p>
            <a:pPr rtl="0" lvl="0" indent="-419100" marL="457200">
              <a:spcBef>
                <a:spcPts val="0"/>
              </a:spcBef>
              <a:buClr>
                <a:srgbClr val="000000"/>
              </a:buClr>
              <a:buSzPct val="100000"/>
              <a:buFont typeface="Arial"/>
              <a:buChar char="●"/>
            </a:pPr>
            <a:r>
              <a:rPr lang="en"/>
              <a:t>Android Beam was required</a:t>
            </a:r>
          </a:p>
          <a:p>
            <a:pPr lvl="1" indent="-381000" marL="914400">
              <a:spcBef>
                <a:spcPts val="0"/>
              </a:spcBef>
              <a:buClr>
                <a:srgbClr val="000000"/>
              </a:buClr>
              <a:buSzPct val="80000"/>
              <a:buFont typeface="Courier New"/>
              <a:buChar char="o"/>
            </a:pPr>
            <a:r>
              <a:rPr lang="en"/>
              <a:t> no raw NFC between devices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Possible improvements</a:t>
            </a:r>
          </a:p>
        </p:txBody>
      </p:sp>
      <p:sp>
        <p:nvSpPr>
          <p:cNvPr id="109" name="Shape 10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000000"/>
              </a:buClr>
              <a:buSzPct val="100000"/>
              <a:buFont typeface="Arial"/>
              <a:buChar char="●"/>
            </a:pPr>
            <a:r>
              <a:rPr lang="en"/>
              <a:t>User Manageable Themes</a:t>
            </a:r>
          </a:p>
          <a:p>
            <a:pPr rtl="0" lvl="0" indent="-419100" marL="457200">
              <a:spcBef>
                <a:spcPts val="0"/>
              </a:spcBef>
              <a:buClr>
                <a:srgbClr val="000000"/>
              </a:buClr>
              <a:buSzPct val="100000"/>
              <a:buFont typeface="Arial"/>
              <a:buChar char="●"/>
            </a:pPr>
            <a:r>
              <a:rPr lang="en"/>
              <a:t>Faster swap (image scaling or web url)</a:t>
            </a:r>
          </a:p>
          <a:p>
            <a:pPr rtl="0" lvl="0" indent="-419100" marL="457200">
              <a:spcBef>
                <a:spcPts val="0"/>
              </a:spcBef>
              <a:buClr>
                <a:srgbClr val="000000"/>
              </a:buClr>
              <a:buSzPct val="100000"/>
              <a:buFont typeface="Arial"/>
              <a:buChar char="●"/>
            </a:pPr>
            <a:r>
              <a:rPr lang="en"/>
              <a:t>Social Network specific swap requests</a:t>
            </a:r>
          </a:p>
          <a:p>
            <a:pPr rtl="0" lvl="1" indent="-381000" marL="914400">
              <a:spcBef>
                <a:spcPts val="0"/>
              </a:spcBef>
              <a:buClr>
                <a:srgbClr val="000000"/>
              </a:buClr>
              <a:buSzPct val="80000"/>
              <a:buFont typeface="Courier New"/>
              <a:buChar char="o"/>
            </a:pPr>
            <a:r>
              <a:rPr lang="en"/>
              <a:t>Currently limited by capabilities of Social Media APIs </a:t>
            </a:r>
          </a:p>
          <a:p>
            <a:pPr rtl="0" lvl="0" indent="-419100" marL="457200">
              <a:spcBef>
                <a:spcPts val="0"/>
              </a:spcBef>
              <a:buClr>
                <a:srgbClr val="000000"/>
              </a:buClr>
              <a:buSzPct val="100000"/>
              <a:buFont typeface="Arial"/>
              <a:buChar char="●"/>
            </a:pPr>
            <a:r>
              <a:rPr lang="en"/>
              <a:t>Passive NFC tag that can be scanned</a:t>
            </a:r>
          </a:p>
          <a:p>
            <a:pPr lvl="1" indent="-381000" marL="914400">
              <a:spcBef>
                <a:spcPts val="0"/>
              </a:spcBef>
              <a:buClr>
                <a:srgbClr val="000000"/>
              </a:buClr>
              <a:buSzPct val="80000"/>
              <a:buFont typeface="Courier New"/>
              <a:buChar char="o"/>
            </a:pPr>
            <a:r>
              <a:rPr lang="en"/>
              <a:t>example: business card &lt;-&gt; Phone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ctrTitle"/>
          </p:nvPr>
        </p:nvSpPr>
        <p:spPr>
          <a:xfrm>
            <a:off y="1991817" x="685800"/>
            <a:ext cy="1159799" cx="7772400"/>
          </a:xfrm>
          <a:prstGeom prst="rect">
            <a:avLst/>
          </a:prstGeom>
        </p:spPr>
        <p:txBody>
          <a:bodyPr bIns="91425" rIns="91425" lIns="91425" tIns="91425" anchor="b" anchorCtr="0">
            <a:noAutofit/>
          </a:bodyPr>
          <a:lstStyle/>
          <a:p>
            <a:pPr>
              <a:spcBef>
                <a:spcPts val="0"/>
              </a:spcBef>
              <a:buNone/>
            </a:pPr>
            <a:r>
              <a:rPr lang="en"/>
              <a:t>Sprint 3 Demo</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Our Sprint 3 Goals</a:t>
            </a:r>
          </a:p>
        </p:txBody>
      </p:sp>
      <p:sp>
        <p:nvSpPr>
          <p:cNvPr id="120" name="Shape 120"/>
          <p:cNvSpPr txBox="1"/>
          <p:nvPr/>
        </p:nvSpPr>
        <p:spPr>
          <a:xfrm>
            <a:off y="1150200" x="457200"/>
            <a:ext cy="3725699" cx="8229600"/>
          </a:xfrm>
          <a:prstGeom prst="rect">
            <a:avLst/>
          </a:prstGeom>
          <a:noFill/>
          <a:ln>
            <a:noFill/>
          </a:ln>
        </p:spPr>
        <p:txBody>
          <a:bodyPr bIns="91425" rIns="91425" lIns="91425" tIns="91425" anchor="t" anchorCtr="0">
            <a:noAutofit/>
          </a:bodyPr>
          <a:lstStyle/>
          <a:p>
            <a:pPr rtl="0" lvl="0" indent="-419100" marL="457200">
              <a:spcBef>
                <a:spcPts val="600"/>
              </a:spcBef>
              <a:buClr>
                <a:srgbClr val="000000"/>
              </a:buClr>
              <a:buSzPct val="100000"/>
              <a:buFont typeface="Arial"/>
              <a:buChar char="●"/>
            </a:pPr>
            <a:r>
              <a:rPr sz="3000" lang="en"/>
              <a:t>Social Media API’s</a:t>
            </a:r>
          </a:p>
          <a:p>
            <a:pPr rtl="0" lvl="0" indent="-419100" marL="457200">
              <a:spcBef>
                <a:spcPts val="600"/>
              </a:spcBef>
              <a:buClr>
                <a:srgbClr val="000000"/>
              </a:buClr>
              <a:buSzPct val="100000"/>
              <a:buFont typeface="Arial"/>
              <a:buChar char="●"/>
            </a:pPr>
            <a:r>
              <a:rPr sz="3000" lang="en"/>
              <a:t>Theme</a:t>
            </a:r>
          </a:p>
          <a:p>
            <a:pPr rtl="0" lvl="0" indent="-419100" marL="457200">
              <a:spcBef>
                <a:spcPts val="600"/>
              </a:spcBef>
              <a:buClr>
                <a:srgbClr val="000000"/>
              </a:buClr>
              <a:buSzPct val="100000"/>
              <a:buFont typeface="Arial"/>
              <a:buChar char="●"/>
            </a:pPr>
            <a:r>
              <a:rPr sz="3000" lang="en"/>
              <a:t>Refactoring and Cleanup</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ctrTitle"/>
          </p:nvPr>
        </p:nvSpPr>
        <p:spPr>
          <a:xfrm>
            <a:off y="1583342" x="685800"/>
            <a:ext cy="1159799" cx="7772400"/>
          </a:xfrm>
          <a:prstGeom prst="rect">
            <a:avLst/>
          </a:prstGeom>
        </p:spPr>
        <p:txBody>
          <a:bodyPr bIns="91425" rIns="91425" lIns="91425" tIns="91425" anchor="b" anchorCtr="0">
            <a:noAutofit/>
          </a:bodyPr>
          <a:lstStyle/>
          <a:p>
            <a:pPr rtl="0" lvl="0">
              <a:spcBef>
                <a:spcPts val="0"/>
              </a:spcBef>
              <a:buNone/>
            </a:pPr>
            <a:r>
              <a:rPr lang="en"/>
              <a:t>Demo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Problem Statement / Scope</a:t>
            </a:r>
          </a:p>
        </p:txBody>
      </p:sp>
      <p:sp>
        <p:nvSpPr>
          <p:cNvPr id="30" name="Shape 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sz="1800" lang="en"/>
              <a:t>Contact Swap is an android application that makes it quick and easy to exchange your contact information with anyone you meet. Just touch the phone of your nearest friend's phone and you're double plus friends! How about that?</a:t>
            </a:r>
          </a:p>
          <a:p>
            <a:pPr rtl="0" lvl="0">
              <a:spcBef>
                <a:spcPts val="0"/>
              </a:spcBef>
              <a:buClr>
                <a:schemeClr val="dk1"/>
              </a:buClr>
              <a:buFont typeface="Arial"/>
              <a:buNone/>
            </a:pPr>
            <a:r>
              <a:t/>
            </a:r>
            <a:endParaRPr/>
          </a:p>
          <a:p>
            <a:pPr rtl="0" lvl="0">
              <a:spcBef>
                <a:spcPts val="0"/>
              </a:spcBef>
              <a:buClr>
                <a:schemeClr val="dk1"/>
              </a:buClr>
              <a:buSzPct val="61111"/>
              <a:buFont typeface="Arial"/>
              <a:buNone/>
            </a:pPr>
            <a:r>
              <a:rPr sz="1800" lang="en"/>
              <a:t>Using NFC technology, the user will be able to exchange contact information wirelessly with another user's phone by tapping the phones together. User should be able to select what information to share (phone number, name, picture, social media account, etc.). Each person's individual contact information will be exchanged and stored in the other user's contacts app.</a:t>
            </a:r>
          </a:p>
          <a:p>
            <a:pPr>
              <a:spcBef>
                <a:spcPts val="0"/>
              </a:spcBef>
              <a:buNone/>
            </a:pPr>
            <a:r>
              <a:t/>
            </a:r>
            <a:endParaRPr sz="14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Motivation</a:t>
            </a:r>
          </a:p>
        </p:txBody>
      </p:sp>
      <p:sp>
        <p:nvSpPr>
          <p:cNvPr id="36" name="Shape 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000000"/>
              </a:buClr>
              <a:buSzPct val="100000"/>
              <a:buFont typeface="Arial"/>
              <a:buChar char="●"/>
            </a:pPr>
            <a:r>
              <a:rPr lang="en"/>
              <a:t>Swapping information was too much of a manual process</a:t>
            </a:r>
          </a:p>
          <a:p>
            <a:pPr rtl="0" lvl="1" indent="-381000" marL="914400">
              <a:spcBef>
                <a:spcPts val="0"/>
              </a:spcBef>
              <a:buClr>
                <a:srgbClr val="000000"/>
              </a:buClr>
              <a:buSzPct val="80000"/>
              <a:buFont typeface="Arial"/>
              <a:buAutoNum type="alphaLcPeriod"/>
            </a:pPr>
            <a:r>
              <a:rPr lang="en"/>
              <a:t>excessive typing</a:t>
            </a:r>
          </a:p>
          <a:p>
            <a:pPr rtl="0" lvl="1" indent="-381000" marL="914400">
              <a:spcBef>
                <a:spcPts val="0"/>
              </a:spcBef>
              <a:buClr>
                <a:srgbClr val="000000"/>
              </a:buClr>
              <a:buSzPct val="80000"/>
              <a:buFont typeface="Arial"/>
              <a:buAutoNum type="alphaLcPeriod"/>
            </a:pPr>
            <a:r>
              <a:rPr lang="en"/>
              <a:t>"Call me, or text me so I have your number"</a:t>
            </a:r>
          </a:p>
          <a:p>
            <a:pPr rtl="0" lvl="0" indent="-419100" marL="457200">
              <a:spcBef>
                <a:spcPts val="0"/>
              </a:spcBef>
              <a:buClr>
                <a:srgbClr val="000000"/>
              </a:buClr>
              <a:buSzPct val="100000"/>
              <a:buFont typeface="Arial"/>
              <a:buChar char="●"/>
            </a:pPr>
            <a:r>
              <a:rPr lang="en"/>
              <a:t>I can has Android experience?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Impact (Locally/Globally)</a:t>
            </a:r>
          </a:p>
        </p:txBody>
      </p:sp>
      <p:sp>
        <p:nvSpPr>
          <p:cNvPr id="42" name="Shape 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000000"/>
              </a:buClr>
              <a:buSzPct val="100000"/>
              <a:buFont typeface="Arial"/>
              <a:buChar char="●"/>
            </a:pPr>
            <a:r>
              <a:rPr lang="en"/>
              <a:t>Individuals</a:t>
            </a:r>
          </a:p>
          <a:p>
            <a:pPr rtl="0" lvl="1" indent="-381000" marL="914400">
              <a:spcBef>
                <a:spcPts val="0"/>
              </a:spcBef>
              <a:buClr>
                <a:srgbClr val="000000"/>
              </a:buClr>
              <a:buSzPct val="100000"/>
              <a:buFont typeface="Courier New"/>
              <a:buChar char="o"/>
            </a:pPr>
            <a:r>
              <a:rPr sz="2400" lang="en">
                <a:solidFill>
                  <a:schemeClr val="dk1"/>
                </a:solidFill>
              </a:rPr>
              <a:t>Saves time by reducing manual entry labor</a:t>
            </a:r>
          </a:p>
          <a:p>
            <a:pPr rtl="0" lvl="0" indent="-419100" marL="457200">
              <a:spcBef>
                <a:spcPts val="0"/>
              </a:spcBef>
              <a:buClr>
                <a:srgbClr val="000000"/>
              </a:buClr>
              <a:buSzPct val="100000"/>
              <a:buFont typeface="Arial"/>
              <a:buChar char="●"/>
            </a:pPr>
            <a:r>
              <a:rPr lang="en"/>
              <a:t>Organizations</a:t>
            </a:r>
          </a:p>
          <a:p>
            <a:pPr rtl="0" lvl="1" indent="-381000" marL="914400">
              <a:spcBef>
                <a:spcPts val="0"/>
              </a:spcBef>
              <a:buClr>
                <a:srgbClr val="000000"/>
              </a:buClr>
              <a:buSzPct val="80000"/>
              <a:buFont typeface="Courier New"/>
              <a:buChar char="o"/>
            </a:pPr>
            <a:r>
              <a:rPr lang="en"/>
              <a:t>Can reduce/eliminate need for Business cards</a:t>
            </a:r>
          </a:p>
          <a:p>
            <a:pPr rtl="0" lvl="0" indent="-419100" marL="457200">
              <a:spcBef>
                <a:spcPts val="0"/>
              </a:spcBef>
              <a:buClr>
                <a:srgbClr val="000000"/>
              </a:buClr>
              <a:buSzPct val="100000"/>
              <a:buFont typeface="Arial"/>
              <a:buChar char="●"/>
            </a:pPr>
            <a:r>
              <a:rPr lang="en"/>
              <a:t>Society</a:t>
            </a:r>
          </a:p>
          <a:p>
            <a:pPr rtl="0" lvl="1" indent="-381000" marL="914400">
              <a:spcBef>
                <a:spcPts val="0"/>
              </a:spcBef>
              <a:buClr>
                <a:srgbClr val="000000"/>
              </a:buClr>
              <a:buSzPct val="100000"/>
              <a:buFont typeface="Courier New"/>
              <a:buChar char="o"/>
            </a:pPr>
            <a:r>
              <a:rPr sz="2400" lang="en">
                <a:solidFill>
                  <a:schemeClr val="dk1"/>
                </a:solidFill>
              </a:rPr>
              <a:t>Reduces cognitive burden by complementing traditional social behavior (face to face social exchange)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Literature Review</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000000"/>
              </a:buClr>
              <a:buSzPct val="100000"/>
              <a:buFont typeface="Arial"/>
              <a:buChar char="●"/>
            </a:pPr>
            <a:r>
              <a:rPr lang="en"/>
              <a:t>Bump: WiFi based swapping</a:t>
            </a:r>
          </a:p>
          <a:p>
            <a:pPr rtl="0" lvl="1" indent="-381000" marL="914400">
              <a:spcBef>
                <a:spcPts val="0"/>
              </a:spcBef>
              <a:buClr>
                <a:srgbClr val="000000"/>
              </a:buClr>
              <a:buSzPct val="80000"/>
              <a:buFont typeface="Arial"/>
              <a:buChar char="○"/>
            </a:pPr>
            <a:r>
              <a:rPr lang="en"/>
              <a:t>Required physical jerk to register a "bump"</a:t>
            </a:r>
          </a:p>
          <a:p>
            <a:pPr rtl="0" lvl="1" indent="-381000" marL="914400">
              <a:spcBef>
                <a:spcPts val="0"/>
              </a:spcBef>
              <a:buClr>
                <a:srgbClr val="000000"/>
              </a:buClr>
              <a:buSzPct val="80000"/>
              <a:buFont typeface="Arial"/>
              <a:buChar char="○"/>
            </a:pPr>
            <a:r>
              <a:rPr lang="en"/>
              <a:t>Bought by Google and then discontinued</a:t>
            </a:r>
          </a:p>
          <a:p>
            <a:pPr rtl="0" lvl="0" indent="-419100" marL="457200">
              <a:spcBef>
                <a:spcPts val="0"/>
              </a:spcBef>
              <a:buClr>
                <a:srgbClr val="000000"/>
              </a:buClr>
              <a:buSzPct val="100000"/>
              <a:buFont typeface="Arial"/>
              <a:buChar char="●"/>
            </a:pPr>
            <a:r>
              <a:rPr lang="en"/>
              <a:t>S-Beam: NFC identify broadcaster, receiver</a:t>
            </a:r>
          </a:p>
          <a:p>
            <a:pPr rtl="0" lvl="0" indent="-419100" marL="914400">
              <a:spcBef>
                <a:spcPts val="0"/>
              </a:spcBef>
              <a:buClr>
                <a:srgbClr val="000000"/>
              </a:buClr>
              <a:buSzPct val="100000"/>
              <a:buFont typeface="Arial"/>
              <a:buChar char="●"/>
            </a:pPr>
            <a:r>
              <a:rPr lang="en"/>
              <a:t>use NFC to identify user, then use Wifi</a:t>
            </a:r>
          </a:p>
          <a:p>
            <a:pPr lvl="0" indent="-419100" marL="914400">
              <a:spcBef>
                <a:spcPts val="0"/>
              </a:spcBef>
              <a:buClr>
                <a:srgbClr val="000000"/>
              </a:buClr>
              <a:buSzPct val="100000"/>
              <a:buFont typeface="Arial"/>
              <a:buChar char="●"/>
            </a:pPr>
            <a:r>
              <a:rPr lang="en"/>
              <a:t>Samsung phones only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53578" x="457200"/>
            <a:ext cy="857400" cx="8229600"/>
          </a:xfrm>
          <a:prstGeom prst="rect">
            <a:avLst/>
          </a:prstGeom>
        </p:spPr>
        <p:txBody>
          <a:bodyPr bIns="91425" rIns="91425" lIns="91425" tIns="91425" anchor="b" anchorCtr="0">
            <a:noAutofit/>
          </a:bodyPr>
          <a:lstStyle/>
          <a:p>
            <a:pPr>
              <a:spcBef>
                <a:spcPts val="0"/>
              </a:spcBef>
              <a:buNone/>
            </a:pPr>
            <a:r>
              <a:rPr lang="en"/>
              <a:t>Outline</a:t>
            </a:r>
          </a:p>
        </p:txBody>
      </p:sp>
      <p:sp>
        <p:nvSpPr>
          <p:cNvPr id="54" name="Shape 54"/>
          <p:cNvSpPr txBox="1"/>
          <p:nvPr>
            <p:ph idx="1" type="body"/>
          </p:nvPr>
        </p:nvSpPr>
        <p:spPr>
          <a:xfrm>
            <a:off y="910975"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solidFill>
                  <a:schemeClr val="dk1"/>
                </a:solidFill>
              </a:rPr>
              <a:t>Communication Technology (NFC/Beam)</a:t>
            </a:r>
          </a:p>
          <a:p>
            <a:pPr rtl="0" lvl="0" indent="-381000" marL="457200">
              <a:spcBef>
                <a:spcPts val="0"/>
              </a:spcBef>
              <a:buClr>
                <a:schemeClr val="dk1"/>
              </a:buClr>
              <a:buSzPct val="100000"/>
              <a:buFont typeface="Arial"/>
              <a:buChar char="●"/>
            </a:pPr>
            <a:r>
              <a:rPr sz="2400" lang="en">
                <a:solidFill>
                  <a:schemeClr val="dk1"/>
                </a:solidFill>
              </a:rPr>
              <a:t>Mobile Platform (Android)</a:t>
            </a:r>
          </a:p>
          <a:p>
            <a:pPr rtl="0" lvl="0" indent="-381000" marL="457200">
              <a:spcBef>
                <a:spcPts val="0"/>
              </a:spcBef>
              <a:buClr>
                <a:schemeClr val="dk1"/>
              </a:buClr>
              <a:buSzPct val="100000"/>
              <a:buFont typeface="Arial"/>
              <a:buChar char="●"/>
            </a:pPr>
            <a:r>
              <a:rPr sz="2400" lang="en">
                <a:solidFill>
                  <a:schemeClr val="dk1"/>
                </a:solidFill>
              </a:rPr>
              <a:t>Contact book management: Native Contact Book</a:t>
            </a:r>
          </a:p>
          <a:p>
            <a:pPr lvl="0" indent="-381000" marL="457200">
              <a:spcBef>
                <a:spcPts val="0"/>
              </a:spcBef>
              <a:buClr>
                <a:schemeClr val="dk1"/>
              </a:buClr>
              <a:buSzPct val="100000"/>
              <a:buFont typeface="Arial"/>
              <a:buChar char="●"/>
            </a:pPr>
            <a:r>
              <a:rPr sz="2400" lang="en">
                <a:solidFill>
                  <a:schemeClr val="dk1"/>
                </a:solidFill>
              </a:rPr>
              <a:t>User Identification: Phone Hash</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2621" x="457200"/>
            <a:ext cy="857400" cx="8229600"/>
          </a:xfrm>
          <a:prstGeom prst="rect">
            <a:avLst/>
          </a:prstGeom>
        </p:spPr>
        <p:txBody>
          <a:bodyPr bIns="91425" rIns="91425" lIns="91425" tIns="91425" anchor="b" anchorCtr="0">
            <a:noAutofit/>
          </a:bodyPr>
          <a:lstStyle/>
          <a:p>
            <a:pPr>
              <a:spcBef>
                <a:spcPts val="0"/>
              </a:spcBef>
              <a:buNone/>
            </a:pPr>
            <a:r>
              <a:rPr sz="2400" lang="en"/>
              <a:t>Details of Approach: Communication Technology </a:t>
            </a:r>
          </a:p>
        </p:txBody>
      </p:sp>
      <p:sp>
        <p:nvSpPr>
          <p:cNvPr id="60" name="Shape 60"/>
          <p:cNvSpPr txBox="1"/>
          <p:nvPr>
            <p:ph idx="1" type="body"/>
          </p:nvPr>
        </p:nvSpPr>
        <p:spPr>
          <a:xfrm>
            <a:off y="804725" x="457200"/>
            <a:ext cy="4338900" cx="8229600"/>
          </a:xfrm>
          <a:prstGeom prst="rect">
            <a:avLst/>
          </a:prstGeom>
        </p:spPr>
        <p:txBody>
          <a:bodyPr bIns="91425" rIns="91425" lIns="91425" tIns="91425" anchor="t" anchorCtr="0">
            <a:noAutofit/>
          </a:bodyPr>
          <a:lstStyle/>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NFC: Near Field Communication</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Flows with social interaction</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Low power consumption</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Simple interface, no device filtering</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No network requirement</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Fits with our vision of face-to-face interactive contact exchange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2621" x="457200"/>
            <a:ext cy="857400" cx="8229600"/>
          </a:xfrm>
          <a:prstGeom prst="rect">
            <a:avLst/>
          </a:prstGeom>
        </p:spPr>
        <p:txBody>
          <a:bodyPr bIns="91425" rIns="91425" lIns="91425" tIns="91425" anchor="b" anchorCtr="0">
            <a:noAutofit/>
          </a:bodyPr>
          <a:lstStyle/>
          <a:p>
            <a:pPr rtl="0" lvl="0">
              <a:spcBef>
                <a:spcPts val="0"/>
              </a:spcBef>
              <a:buNone/>
            </a:pPr>
            <a:r>
              <a:rPr lang="en"/>
              <a:t>Details of Approach: Platform</a:t>
            </a:r>
          </a:p>
        </p:txBody>
      </p:sp>
      <p:sp>
        <p:nvSpPr>
          <p:cNvPr id="66" name="Shape 66"/>
          <p:cNvSpPr txBox="1"/>
          <p:nvPr>
            <p:ph idx="1" type="body"/>
          </p:nvPr>
        </p:nvSpPr>
        <p:spPr>
          <a:xfrm>
            <a:off y="804725" x="457200"/>
            <a:ext cy="4338900" cx="8229600"/>
          </a:xfrm>
          <a:prstGeom prst="rect">
            <a:avLst/>
          </a:prstGeom>
        </p:spPr>
        <p:txBody>
          <a:bodyPr bIns="91425" rIns="91425" lIns="91425" tIns="91425" anchor="t" anchorCtr="0">
            <a:noAutofit/>
          </a:bodyPr>
          <a:lstStyle/>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Google Android</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Group already familiar with Java and XML (Mindshare!)</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The group did not possess an alternative device (iOS) </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Many devices supporting NFC</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Much easier to publish application (No walled garden)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2621" x="457200"/>
            <a:ext cy="857400" cx="8229600"/>
          </a:xfrm>
          <a:prstGeom prst="rect">
            <a:avLst/>
          </a:prstGeom>
        </p:spPr>
        <p:txBody>
          <a:bodyPr bIns="91425" rIns="91425" lIns="91425" tIns="91425" anchor="b" anchorCtr="0">
            <a:noAutofit/>
          </a:bodyPr>
          <a:lstStyle/>
          <a:p>
            <a:pPr rtl="0" lvl="0">
              <a:spcBef>
                <a:spcPts val="0"/>
              </a:spcBef>
              <a:buNone/>
            </a:pPr>
            <a:r>
              <a:rPr sz="3000" lang="en"/>
              <a:t>Details of Approach: Contact Management</a:t>
            </a:r>
          </a:p>
        </p:txBody>
      </p:sp>
      <p:sp>
        <p:nvSpPr>
          <p:cNvPr id="72" name="Shape 72"/>
          <p:cNvSpPr txBox="1"/>
          <p:nvPr>
            <p:ph idx="1" type="body"/>
          </p:nvPr>
        </p:nvSpPr>
        <p:spPr>
          <a:xfrm>
            <a:off y="804725" x="457200"/>
            <a:ext cy="4338900" cx="8229600"/>
          </a:xfrm>
          <a:prstGeom prst="rect">
            <a:avLst/>
          </a:prstGeom>
        </p:spPr>
        <p:txBody>
          <a:bodyPr bIns="91425" rIns="91425" lIns="91425" tIns="91425" anchor="t" anchorCtr="0">
            <a:noAutofit/>
          </a:bodyPr>
          <a:lstStyle/>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Utilize Device's Native Contacts Application</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Store User Metadata in Contact Swap App (Privacy Settings, block status)</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The Native Contact App provides a Ready-made API</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Contact management is decoupled from the application</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Native syncing feature</a:t>
            </a:r>
          </a:p>
          <a:p>
            <a:pPr algn="l" rtl="0" lvl="0" marR="0" indent="-342900" marL="457200">
              <a:lnSpc>
                <a:spcPct val="100000"/>
              </a:lnSpc>
              <a:spcBef>
                <a:spcPts val="600"/>
              </a:spcBef>
              <a:spcAft>
                <a:spcPts val="0"/>
              </a:spcAft>
              <a:buClr>
                <a:schemeClr val="dk1"/>
              </a:buClr>
              <a:buSzPct val="100000"/>
              <a:buFont typeface="Arial"/>
              <a:buChar char="●"/>
            </a:pPr>
            <a:r>
              <a:rPr sz="1800" lang="en">
                <a:solidFill>
                  <a:schemeClr val="dk1"/>
                </a:solidFill>
              </a:rPr>
              <a:t>Meets user expectation (No extra training or learning curve)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