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B81F7F72-C2BE-4F0C-B0BB-B2A50AC6EFF0}">
  <a:tblStyle styleId="{B81F7F72-C2BE-4F0C-B0BB-B2A50AC6EFF0}" styleName="Table_0">
    <a:wholeTbl>
      <a:tcStyle>
        <a:tcBdr>
          <a:left>
            <a:ln cap="flat" cmpd="sng" w="9525">
              <a:solidFill>
                <a:srgbClr val="000000"/>
              </a:solidFill>
              <a:prstDash val="solid"/>
              <a:round/>
              <a:headEnd len="med" w="med" type="none"/>
              <a:tailEnd len="med" w="med" type="none"/>
            </a:ln>
          </a:left>
          <a:right>
            <a:ln cap="flat" cmpd="sng" w="9525">
              <a:solidFill>
                <a:srgbClr val="000000"/>
              </a:solidFill>
              <a:prstDash val="solid"/>
              <a:round/>
              <a:headEnd len="med" w="med" type="none"/>
              <a:tailEnd len="med" w="med" type="none"/>
            </a:ln>
          </a:right>
          <a:top>
            <a:ln cap="flat" cmpd="sng" w="9525">
              <a:solidFill>
                <a:srgbClr val="000000"/>
              </a:solidFill>
              <a:prstDash val="solid"/>
              <a:round/>
              <a:headEnd len="med" w="med" type="none"/>
              <a:tailEnd len="med" w="med" type="none"/>
            </a:ln>
          </a:top>
          <a:bottom>
            <a:ln cap="flat" cmpd="sng" w="9525">
              <a:solidFill>
                <a:srgbClr val="000000"/>
              </a:solidFill>
              <a:prstDash val="solid"/>
              <a:round/>
              <a:headEnd len="med" w="med" type="none"/>
              <a:tailEnd len="med" w="med" type="none"/>
            </a:ln>
          </a:bottom>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 name="Shape 23"/>
        <p:cNvGrpSpPr/>
        <p:nvPr/>
      </p:nvGrpSpPr>
      <p:grpSpPr>
        <a:xfrm>
          <a:off x="0" y="0"/>
          <a:ext cx="0" cy="0"/>
          <a:chOff x="0" y="0"/>
          <a:chExt cx="0" cy="0"/>
        </a:xfrm>
      </p:grpSpPr>
      <p:sp>
        <p:nvSpPr>
          <p:cNvPr id="24" name="Shape 2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5" name="Shape 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 name="Shape 29"/>
        <p:cNvGrpSpPr/>
        <p:nvPr/>
      </p:nvGrpSpPr>
      <p:grpSpPr>
        <a:xfrm>
          <a:off x="0" y="0"/>
          <a:ext cx="0" cy="0"/>
          <a:chOff x="0" y="0"/>
          <a:chExt cx="0" cy="0"/>
        </a:xfrm>
      </p:grpSpPr>
      <p:sp>
        <p:nvSpPr>
          <p:cNvPr id="30" name="Shape 3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1" name="Shape 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 name="Shape 35"/>
        <p:cNvGrpSpPr/>
        <p:nvPr/>
      </p:nvGrpSpPr>
      <p:grpSpPr>
        <a:xfrm>
          <a:off x="0" y="0"/>
          <a:ext cx="0" cy="0"/>
          <a:chOff x="0" y="0"/>
          <a:chExt cx="0" cy="0"/>
        </a:xfrm>
      </p:grpSpPr>
      <p:sp>
        <p:nvSpPr>
          <p:cNvPr id="36" name="Shape 3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7" name="Shape 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 name="Shape 41"/>
        <p:cNvGrpSpPr/>
        <p:nvPr/>
      </p:nvGrpSpPr>
      <p:grpSpPr>
        <a:xfrm>
          <a:off x="0" y="0"/>
          <a:ext cx="0" cy="0"/>
          <a:chOff x="0" y="0"/>
          <a:chExt cx="0" cy="0"/>
        </a:xfrm>
      </p:grpSpPr>
      <p:sp>
        <p:nvSpPr>
          <p:cNvPr id="42" name="Shape 4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3" name="Shape 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0" name="Shape 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idx="1" type="subTitle"/>
          </p:nvPr>
        </p:nvSpPr>
        <p:spPr>
          <a:xfrm>
            <a:off x="685800" y="2840053"/>
            <a:ext cx="7772400" cy="784799"/>
          </a:xfrm>
          <a:prstGeom prst="rect">
            <a:avLst/>
          </a:prstGeom>
        </p:spPr>
        <p:txBody>
          <a:bodyPr anchorCtr="0" anchor="t" bIns="91425" lIns="91425" rIns="91425" tIns="91425"/>
          <a:lstStyle>
            <a:lvl1pPr lvl="0" algn="ctr">
              <a:spcBef>
                <a:spcPts val="0"/>
              </a:spcBef>
              <a:buClr>
                <a:schemeClr val="dk2"/>
              </a:buClr>
              <a:buNone/>
              <a:defRPr>
                <a:solidFill>
                  <a:schemeClr val="dk2"/>
                </a:solidFill>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p:txBody>
      </p:sp>
      <p:sp>
        <p:nvSpPr>
          <p:cNvPr id="10" name="Shape 10"/>
          <p:cNvSpPr txBox="1"/>
          <p:nvPr>
            <p:ph type="ctrTitle"/>
          </p:nvPr>
        </p:nvSpPr>
        <p:spPr>
          <a:xfrm>
            <a:off x="685800" y="1583342"/>
            <a:ext cx="7772400" cy="1159799"/>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1" name="Shape 11"/>
        <p:cNvGrpSpPr/>
        <p:nvPr/>
      </p:nvGrpSpPr>
      <p:grpSpPr>
        <a:xfrm>
          <a:off x="0" y="0"/>
          <a:ext cx="0" cy="0"/>
          <a:chOff x="0" y="0"/>
          <a:chExt cx="0" cy="0"/>
        </a:xfrm>
      </p:grpSpPr>
      <p:sp>
        <p:nvSpPr>
          <p:cNvPr id="12" name="Shape 12"/>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3" name="Shape 13"/>
          <p:cNvSpPr txBox="1"/>
          <p:nvPr>
            <p:ph idx="1" type="body"/>
          </p:nvPr>
        </p:nvSpPr>
        <p:spPr>
          <a:xfrm>
            <a:off x="457200" y="1200150"/>
            <a:ext cx="82296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4" name="Shape 14"/>
        <p:cNvGrpSpPr/>
        <p:nvPr/>
      </p:nvGrpSpPr>
      <p:grpSpPr>
        <a:xfrm>
          <a:off x="0" y="0"/>
          <a:ext cx="0" cy="0"/>
          <a:chOff x="0" y="0"/>
          <a:chExt cx="0" cy="0"/>
        </a:xfrm>
      </p:grpSpPr>
      <p:sp>
        <p:nvSpPr>
          <p:cNvPr id="15" name="Shape 15"/>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6" name="Shape 16"/>
          <p:cNvSpPr txBox="1"/>
          <p:nvPr>
            <p:ph idx="1" type="body"/>
          </p:nvPr>
        </p:nvSpPr>
        <p:spPr>
          <a:xfrm>
            <a:off x="457200" y="1200150"/>
            <a:ext cx="39945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7" name="Shape 17"/>
          <p:cNvSpPr txBox="1"/>
          <p:nvPr>
            <p:ph idx="2" type="body"/>
          </p:nvPr>
        </p:nvSpPr>
        <p:spPr>
          <a:xfrm>
            <a:off x="4692273" y="1200150"/>
            <a:ext cx="39945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8" name="Shape 18"/>
        <p:cNvGrpSpPr/>
        <p:nvPr/>
      </p:nvGrpSpPr>
      <p:grpSpPr>
        <a:xfrm>
          <a:off x="0" y="0"/>
          <a:ext cx="0" cy="0"/>
          <a:chOff x="0" y="0"/>
          <a:chExt cx="0" cy="0"/>
        </a:xfrm>
      </p:grpSpPr>
      <p:sp>
        <p:nvSpPr>
          <p:cNvPr id="19" name="Shape 19"/>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0" name="Shape 20"/>
        <p:cNvGrpSpPr/>
        <p:nvPr/>
      </p:nvGrpSpPr>
      <p:grpSpPr>
        <a:xfrm>
          <a:off x="0" y="0"/>
          <a:ext cx="0" cy="0"/>
          <a:chOff x="0" y="0"/>
          <a:chExt cx="0" cy="0"/>
        </a:xfrm>
      </p:grpSpPr>
      <p:sp>
        <p:nvSpPr>
          <p:cNvPr id="21" name="Shape 21"/>
          <p:cNvSpPr txBox="1"/>
          <p:nvPr>
            <p:ph idx="1" type="body"/>
          </p:nvPr>
        </p:nvSpPr>
        <p:spPr>
          <a:xfrm>
            <a:off x="457200" y="4406309"/>
            <a:ext cx="8229600" cy="519599"/>
          </a:xfrm>
          <a:prstGeom prst="rect">
            <a:avLst/>
          </a:prstGeom>
        </p:spPr>
        <p:txBody>
          <a:bodyPr anchorCtr="0" anchor="t" bIns="91425" lIns="91425" rIns="91425" tIns="91425"/>
          <a:lstStyle>
            <a:lvl1pPr lvl="0" algn="ctr">
              <a:spcBef>
                <a:spcPts val="0"/>
              </a:spcBef>
              <a:buClr>
                <a:schemeClr val="dk1"/>
              </a:buClr>
              <a:buSzPct val="100000"/>
              <a:buNone/>
              <a:defRPr sz="1800">
                <a:solidFill>
                  <a:schemeClr val="dk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30000">
              <a:schemeClr val="lt1"/>
            </a:gs>
            <a:gs pos="100000">
              <a:schemeClr val="lt2"/>
            </a:gs>
          </a:gsLst>
          <a:path path="circle">
            <a:fillToRect b="50%" l="50%" r="50%" t="50%"/>
          </a:path>
          <a:tileRect/>
        </a:gra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400"/>
          </a:xfrm>
          <a:prstGeom prst="rect">
            <a:avLst/>
          </a:prstGeom>
          <a:noFill/>
          <a:ln>
            <a:noFill/>
          </a:ln>
        </p:spPr>
        <p:txBody>
          <a:bodyPr anchorCtr="0" anchor="b" bIns="91425" lIns="91425" rIns="91425" tIns="91425"/>
          <a:lstStyle>
            <a:lvl1pPr lvl="0">
              <a:spcBef>
                <a:spcPts val="0"/>
              </a:spcBef>
              <a:buClr>
                <a:schemeClr val="dk1"/>
              </a:buClr>
              <a:buSzPct val="100000"/>
              <a:buNone/>
              <a:defRPr b="1" sz="3600">
                <a:solidFill>
                  <a:schemeClr val="dk1"/>
                </a:solidFill>
              </a:defRPr>
            </a:lvl1pPr>
            <a:lvl2pPr lvl="1">
              <a:spcBef>
                <a:spcPts val="0"/>
              </a:spcBef>
              <a:buClr>
                <a:schemeClr val="dk1"/>
              </a:buClr>
              <a:buSzPct val="100000"/>
              <a:buNone/>
              <a:defRPr b="1" sz="3600">
                <a:solidFill>
                  <a:schemeClr val="dk1"/>
                </a:solidFill>
              </a:defRPr>
            </a:lvl2pPr>
            <a:lvl3pPr lvl="2">
              <a:spcBef>
                <a:spcPts val="0"/>
              </a:spcBef>
              <a:buClr>
                <a:schemeClr val="dk1"/>
              </a:buClr>
              <a:buSzPct val="100000"/>
              <a:buNone/>
              <a:defRPr b="1" sz="3600">
                <a:solidFill>
                  <a:schemeClr val="dk1"/>
                </a:solidFill>
              </a:defRPr>
            </a:lvl3pPr>
            <a:lvl4pPr lvl="3">
              <a:spcBef>
                <a:spcPts val="0"/>
              </a:spcBef>
              <a:buClr>
                <a:schemeClr val="dk1"/>
              </a:buClr>
              <a:buSzPct val="100000"/>
              <a:buNone/>
              <a:defRPr b="1" sz="3600">
                <a:solidFill>
                  <a:schemeClr val="dk1"/>
                </a:solidFill>
              </a:defRPr>
            </a:lvl4pPr>
            <a:lvl5pPr lvl="4">
              <a:spcBef>
                <a:spcPts val="0"/>
              </a:spcBef>
              <a:buClr>
                <a:schemeClr val="dk1"/>
              </a:buClr>
              <a:buSzPct val="100000"/>
              <a:buNone/>
              <a:defRPr b="1" sz="3600">
                <a:solidFill>
                  <a:schemeClr val="dk1"/>
                </a:solidFill>
              </a:defRPr>
            </a:lvl5pPr>
            <a:lvl6pPr lvl="5">
              <a:spcBef>
                <a:spcPts val="0"/>
              </a:spcBef>
              <a:buClr>
                <a:schemeClr val="dk1"/>
              </a:buClr>
              <a:buSzPct val="100000"/>
              <a:buNone/>
              <a:defRPr b="1" sz="3600">
                <a:solidFill>
                  <a:schemeClr val="dk1"/>
                </a:solidFill>
              </a:defRPr>
            </a:lvl6pPr>
            <a:lvl7pPr lvl="6">
              <a:spcBef>
                <a:spcPts val="0"/>
              </a:spcBef>
              <a:buClr>
                <a:schemeClr val="dk1"/>
              </a:buClr>
              <a:buSzPct val="100000"/>
              <a:buNone/>
              <a:defRPr b="1" sz="3600">
                <a:solidFill>
                  <a:schemeClr val="dk1"/>
                </a:solidFill>
              </a:defRPr>
            </a:lvl7pPr>
            <a:lvl8pPr lvl="7">
              <a:spcBef>
                <a:spcPts val="0"/>
              </a:spcBef>
              <a:buClr>
                <a:schemeClr val="dk1"/>
              </a:buClr>
              <a:buSzPct val="100000"/>
              <a:buNone/>
              <a:defRPr b="1" sz="3600">
                <a:solidFill>
                  <a:schemeClr val="dk1"/>
                </a:solidFill>
              </a:defRPr>
            </a:lvl8pPr>
            <a:lvl9pPr lvl="8">
              <a:spcBef>
                <a:spcPts val="0"/>
              </a:spcBef>
              <a:buClr>
                <a:schemeClr val="dk1"/>
              </a:buClr>
              <a:buSzPct val="100000"/>
              <a:buNone/>
              <a:defRPr b="1" sz="3600">
                <a:solidFill>
                  <a:schemeClr val="dk1"/>
                </a:solidFill>
              </a:defRPr>
            </a:lvl9pPr>
          </a:lstStyle>
          <a:p/>
        </p:txBody>
      </p:sp>
      <p:sp>
        <p:nvSpPr>
          <p:cNvPr id="7" name="Shape 7"/>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lvl="0">
              <a:spcBef>
                <a:spcPts val="600"/>
              </a:spcBef>
              <a:buSzPct val="100000"/>
              <a:defRPr sz="3000"/>
            </a:lvl1pPr>
            <a:lvl2pPr lvl="1">
              <a:spcBef>
                <a:spcPts val="480"/>
              </a:spcBef>
              <a:buSzPct val="100000"/>
              <a:defRPr sz="2400"/>
            </a:lvl2pPr>
            <a:lvl3pPr lvl="2">
              <a:spcBef>
                <a:spcPts val="480"/>
              </a:spcBef>
              <a:buSzPct val="100000"/>
              <a:defRPr sz="2400"/>
            </a:lvl3pPr>
            <a:lvl4pPr lvl="3">
              <a:spcBef>
                <a:spcPts val="360"/>
              </a:spcBef>
              <a:buSzPct val="100000"/>
              <a:defRPr sz="1800"/>
            </a:lvl4pPr>
            <a:lvl5pPr lvl="4">
              <a:spcBef>
                <a:spcPts val="360"/>
              </a:spcBef>
              <a:buSzPct val="100000"/>
              <a:defRPr sz="1800"/>
            </a:lvl5pPr>
            <a:lvl6pPr lvl="5">
              <a:spcBef>
                <a:spcPts val="360"/>
              </a:spcBef>
              <a:buSzPct val="100000"/>
              <a:defRPr sz="1800"/>
            </a:lvl6pPr>
            <a:lvl7pPr lvl="6">
              <a:spcBef>
                <a:spcPts val="360"/>
              </a:spcBef>
              <a:buSzPct val="100000"/>
              <a:defRPr sz="1800"/>
            </a:lvl7pPr>
            <a:lvl8pPr lvl="7">
              <a:spcBef>
                <a:spcPts val="360"/>
              </a:spcBef>
              <a:buSzPct val="100000"/>
              <a:defRPr sz="1800"/>
            </a:lvl8pPr>
            <a:lvl9pPr lvl="8">
              <a:spcBef>
                <a:spcPts val="360"/>
              </a:spcBef>
              <a:buSzPct val="100000"/>
              <a:defRPr sz="1800"/>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CCCCC"/>
        </a:solidFill>
      </p:bgPr>
    </p:bg>
    <p:spTree>
      <p:nvGrpSpPr>
        <p:cNvPr id="26" name="Shape 26"/>
        <p:cNvGrpSpPr/>
        <p:nvPr/>
      </p:nvGrpSpPr>
      <p:grpSpPr>
        <a:xfrm>
          <a:off x="0" y="0"/>
          <a:ext cx="0" cy="0"/>
          <a:chOff x="0" y="0"/>
          <a:chExt cx="0" cy="0"/>
        </a:xfrm>
      </p:grpSpPr>
      <p:sp>
        <p:nvSpPr>
          <p:cNvPr id="27" name="Shape 27"/>
          <p:cNvSpPr txBox="1"/>
          <p:nvPr>
            <p:ph type="ctrTitle"/>
          </p:nvPr>
        </p:nvSpPr>
        <p:spPr>
          <a:xfrm>
            <a:off x="685800" y="1583342"/>
            <a:ext cx="7772400" cy="1159799"/>
          </a:xfrm>
          <a:prstGeom prst="rect">
            <a:avLst/>
          </a:prstGeom>
        </p:spPr>
        <p:txBody>
          <a:bodyPr anchorCtr="0" anchor="b" bIns="91425" lIns="91425" rIns="91425" tIns="91425">
            <a:noAutofit/>
          </a:bodyPr>
          <a:lstStyle/>
          <a:p>
            <a:pPr lvl="0" rtl="0">
              <a:spcBef>
                <a:spcPts val="0"/>
              </a:spcBef>
              <a:buNone/>
            </a:pPr>
            <a:r>
              <a:rPr lang="en"/>
              <a:t>Design &amp; Architecture</a:t>
            </a:r>
          </a:p>
          <a:p>
            <a:pPr lvl="0">
              <a:spcBef>
                <a:spcPts val="0"/>
              </a:spcBef>
              <a:buNone/>
            </a:pPr>
            <a:r>
              <a:rPr lang="en"/>
              <a:t>Comparisons</a:t>
            </a:r>
          </a:p>
        </p:txBody>
      </p:sp>
      <p:sp>
        <p:nvSpPr>
          <p:cNvPr id="28" name="Shape 28"/>
          <p:cNvSpPr txBox="1"/>
          <p:nvPr>
            <p:ph idx="1" type="subTitle"/>
          </p:nvPr>
        </p:nvSpPr>
        <p:spPr>
          <a:xfrm>
            <a:off x="685800" y="2840053"/>
            <a:ext cx="7772400" cy="784799"/>
          </a:xfrm>
          <a:prstGeom prst="rect">
            <a:avLst/>
          </a:prstGeom>
        </p:spPr>
        <p:txBody>
          <a:bodyPr anchorCtr="0" anchor="t" bIns="91425" lIns="91425" rIns="91425" tIns="91425">
            <a:noAutofit/>
          </a:bodyPr>
          <a:lstStyle/>
          <a:p>
            <a:pPr lvl="0" rtl="0">
              <a:spcBef>
                <a:spcPts val="0"/>
              </a:spcBef>
              <a:buNone/>
            </a:pPr>
            <a:r>
              <a:rPr lang="en"/>
              <a:t>Anthonie Roux, Sean McClanahan, </a:t>
            </a:r>
          </a:p>
          <a:p>
            <a:pPr lvl="0">
              <a:spcBef>
                <a:spcPts val="0"/>
              </a:spcBef>
              <a:buNone/>
            </a:pPr>
            <a:r>
              <a:rPr lang="en"/>
              <a:t>Kwok ho Lo, Michael Haufe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Manage our own contact book</a:t>
            </a:r>
          </a:p>
        </p:txBody>
      </p:sp>
      <p:sp>
        <p:nvSpPr>
          <p:cNvPr id="86" name="Shape 86"/>
          <p:cNvSpPr txBox="1"/>
          <p:nvPr>
            <p:ph idx="1" type="body"/>
          </p:nvPr>
        </p:nvSpPr>
        <p:spPr>
          <a:xfrm>
            <a:off x="457200" y="1200150"/>
            <a:ext cx="3994500" cy="3725699"/>
          </a:xfrm>
          <a:prstGeom prst="rect">
            <a:avLst/>
          </a:prstGeom>
        </p:spPr>
        <p:txBody>
          <a:bodyPr anchorCtr="0" anchor="t" bIns="91425" lIns="91425" rIns="91425" tIns="91425">
            <a:noAutofit/>
          </a:bodyPr>
          <a:lstStyle/>
          <a:p>
            <a:pPr lvl="0" rtl="0">
              <a:spcBef>
                <a:spcPts val="0"/>
              </a:spcBef>
              <a:buNone/>
            </a:pPr>
            <a:r>
              <a:rPr lang="en"/>
              <a:t>Pros:</a:t>
            </a:r>
          </a:p>
          <a:p>
            <a:pPr indent="-381000" lvl="0" marL="457200" rtl="0">
              <a:spcBef>
                <a:spcPts val="0"/>
              </a:spcBef>
              <a:buSzPct val="100000"/>
            </a:pPr>
            <a:r>
              <a:rPr lang="en" sz="2400"/>
              <a:t>More control of the contact format</a:t>
            </a:r>
          </a:p>
          <a:p>
            <a:pPr indent="-381000" lvl="0" marL="457200" rtl="0">
              <a:spcBef>
                <a:spcPts val="0"/>
              </a:spcBef>
              <a:buSzPct val="100000"/>
            </a:pPr>
            <a:r>
              <a:rPr lang="en" sz="2400"/>
              <a:t>Consistent format across devices</a:t>
            </a:r>
          </a:p>
          <a:p>
            <a:pPr indent="-381000" lvl="0" marL="457200" rtl="0">
              <a:spcBef>
                <a:spcPts val="0"/>
              </a:spcBef>
              <a:buSzPct val="100000"/>
            </a:pPr>
            <a:r>
              <a:rPr lang="en" sz="2400"/>
              <a:t>Everything managed through one app</a:t>
            </a:r>
          </a:p>
          <a:p>
            <a:pPr lvl="0">
              <a:spcBef>
                <a:spcPts val="0"/>
              </a:spcBef>
              <a:buNone/>
            </a:pPr>
            <a:r>
              <a:t/>
            </a:r>
            <a:endParaRPr/>
          </a:p>
        </p:txBody>
      </p:sp>
      <p:sp>
        <p:nvSpPr>
          <p:cNvPr id="87" name="Shape 87"/>
          <p:cNvSpPr txBox="1"/>
          <p:nvPr>
            <p:ph idx="2" type="body"/>
          </p:nvPr>
        </p:nvSpPr>
        <p:spPr>
          <a:xfrm>
            <a:off x="4692273" y="1200150"/>
            <a:ext cx="3994500" cy="3725699"/>
          </a:xfrm>
          <a:prstGeom prst="rect">
            <a:avLst/>
          </a:prstGeom>
        </p:spPr>
        <p:txBody>
          <a:bodyPr anchorCtr="0" anchor="t" bIns="91425" lIns="91425" rIns="91425" tIns="91425">
            <a:noAutofit/>
          </a:bodyPr>
          <a:lstStyle/>
          <a:p>
            <a:pPr lvl="0" rtl="0">
              <a:spcBef>
                <a:spcPts val="0"/>
              </a:spcBef>
              <a:buNone/>
            </a:pPr>
            <a:r>
              <a:rPr lang="en"/>
              <a:t>Cons:</a:t>
            </a:r>
          </a:p>
          <a:p>
            <a:pPr indent="-381000" lvl="0" marL="457200" rtl="0">
              <a:spcBef>
                <a:spcPts val="0"/>
              </a:spcBef>
              <a:buSzPct val="100000"/>
            </a:pPr>
            <a:r>
              <a:rPr lang="en" sz="2400"/>
              <a:t>More development effort </a:t>
            </a:r>
          </a:p>
          <a:p>
            <a:pPr indent="-381000" lvl="0" marL="457200" rtl="0">
              <a:spcBef>
                <a:spcPts val="0"/>
              </a:spcBef>
              <a:buSzPct val="100000"/>
            </a:pPr>
            <a:r>
              <a:rPr lang="en" sz="2400"/>
              <a:t>Duplicate address books</a:t>
            </a:r>
          </a:p>
          <a:p>
            <a:pPr indent="-381000" lvl="0" marL="457200">
              <a:spcBef>
                <a:spcPts val="0"/>
              </a:spcBef>
              <a:buSzPct val="100000"/>
            </a:pPr>
            <a:r>
              <a:rPr lang="en" sz="2400"/>
              <a:t>Syncing issues involved</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Using Device’s built-in contacts</a:t>
            </a:r>
          </a:p>
        </p:txBody>
      </p:sp>
      <p:sp>
        <p:nvSpPr>
          <p:cNvPr id="93" name="Shape 93"/>
          <p:cNvSpPr txBox="1"/>
          <p:nvPr>
            <p:ph idx="1" type="body"/>
          </p:nvPr>
        </p:nvSpPr>
        <p:spPr>
          <a:xfrm>
            <a:off x="457200" y="1200150"/>
            <a:ext cx="3994500" cy="3725699"/>
          </a:xfrm>
          <a:prstGeom prst="rect">
            <a:avLst/>
          </a:prstGeom>
        </p:spPr>
        <p:txBody>
          <a:bodyPr anchorCtr="0" anchor="t" bIns="91425" lIns="91425" rIns="91425" tIns="91425">
            <a:noAutofit/>
          </a:bodyPr>
          <a:lstStyle/>
          <a:p>
            <a:pPr lvl="0" rtl="0">
              <a:spcBef>
                <a:spcPts val="0"/>
              </a:spcBef>
              <a:buNone/>
            </a:pPr>
            <a:r>
              <a:rPr lang="en"/>
              <a:t>Pros:</a:t>
            </a:r>
          </a:p>
          <a:p>
            <a:pPr indent="-381000" lvl="0" marL="457200" rtl="0">
              <a:spcBef>
                <a:spcPts val="0"/>
              </a:spcBef>
              <a:buSzPct val="100000"/>
            </a:pPr>
            <a:r>
              <a:rPr lang="en" sz="2400"/>
              <a:t>Ready-made API</a:t>
            </a:r>
          </a:p>
          <a:p>
            <a:pPr indent="-381000" lvl="0" marL="457200" rtl="0">
              <a:spcBef>
                <a:spcPts val="0"/>
              </a:spcBef>
              <a:buSzPct val="100000"/>
            </a:pPr>
            <a:r>
              <a:rPr lang="en" sz="2400"/>
              <a:t>Contacts are decoupled from the application</a:t>
            </a:r>
          </a:p>
          <a:p>
            <a:pPr indent="-381000" lvl="0" marL="457200" rtl="0">
              <a:spcBef>
                <a:spcPts val="0"/>
              </a:spcBef>
              <a:buSzPct val="100000"/>
            </a:pPr>
            <a:r>
              <a:rPr lang="en" sz="2400"/>
              <a:t>Native syncing feature</a:t>
            </a:r>
          </a:p>
          <a:p>
            <a:pPr indent="-381000" lvl="0" marL="457200" rtl="0">
              <a:spcBef>
                <a:spcPts val="0"/>
              </a:spcBef>
              <a:buSzPct val="100000"/>
            </a:pPr>
            <a:r>
              <a:rPr lang="en" sz="2400"/>
              <a:t>Meets user expectations</a:t>
            </a:r>
          </a:p>
          <a:p>
            <a:pPr lvl="0">
              <a:spcBef>
                <a:spcPts val="0"/>
              </a:spcBef>
              <a:buNone/>
            </a:pPr>
            <a:r>
              <a:t/>
            </a:r>
            <a:endParaRPr sz="2400"/>
          </a:p>
        </p:txBody>
      </p:sp>
      <p:sp>
        <p:nvSpPr>
          <p:cNvPr id="94" name="Shape 94"/>
          <p:cNvSpPr txBox="1"/>
          <p:nvPr>
            <p:ph idx="2" type="body"/>
          </p:nvPr>
        </p:nvSpPr>
        <p:spPr>
          <a:xfrm>
            <a:off x="4692273" y="1200150"/>
            <a:ext cx="3994500" cy="3725699"/>
          </a:xfrm>
          <a:prstGeom prst="rect">
            <a:avLst/>
          </a:prstGeom>
        </p:spPr>
        <p:txBody>
          <a:bodyPr anchorCtr="0" anchor="t" bIns="91425" lIns="91425" rIns="91425" tIns="91425">
            <a:noAutofit/>
          </a:bodyPr>
          <a:lstStyle/>
          <a:p>
            <a:pPr lvl="0" rtl="0">
              <a:spcBef>
                <a:spcPts val="0"/>
              </a:spcBef>
              <a:buNone/>
            </a:pPr>
            <a:r>
              <a:rPr lang="en"/>
              <a:t>Cons:</a:t>
            </a:r>
          </a:p>
          <a:p>
            <a:pPr indent="-381000" lvl="0" marL="457200" rtl="0">
              <a:spcBef>
                <a:spcPts val="0"/>
              </a:spcBef>
              <a:buSzPct val="100000"/>
            </a:pPr>
            <a:r>
              <a:rPr lang="en" sz="2400"/>
              <a:t>Less control of contact format</a:t>
            </a:r>
          </a:p>
          <a:p>
            <a:pPr indent="-381000" lvl="0" marL="457200" rtl="0">
              <a:spcBef>
                <a:spcPts val="0"/>
              </a:spcBef>
              <a:buSzPct val="100000"/>
            </a:pPr>
            <a:r>
              <a:rPr lang="en" sz="2400"/>
              <a:t>Metadata (privacy) is stored separately</a:t>
            </a:r>
          </a:p>
          <a:p>
            <a:pPr indent="-381000" lvl="0" marL="457200">
              <a:spcBef>
                <a:spcPts val="0"/>
              </a:spcBef>
              <a:buSzPct val="100000"/>
            </a:pPr>
            <a:r>
              <a:rPr lang="en" sz="2400"/>
              <a:t>Dependant on API versioning</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ctrTitle"/>
          </p:nvPr>
        </p:nvSpPr>
        <p:spPr>
          <a:xfrm>
            <a:off x="685800" y="1583342"/>
            <a:ext cx="7772400" cy="1159799"/>
          </a:xfrm>
          <a:prstGeom prst="rect">
            <a:avLst/>
          </a:prstGeom>
        </p:spPr>
        <p:txBody>
          <a:bodyPr anchorCtr="0" anchor="b" bIns="91425" lIns="91425" rIns="91425" tIns="91425">
            <a:noAutofit/>
          </a:bodyPr>
          <a:lstStyle/>
          <a:p>
            <a:pPr lvl="0" rtl="0">
              <a:spcBef>
                <a:spcPts val="0"/>
              </a:spcBef>
              <a:buNone/>
            </a:pPr>
            <a:r>
              <a:rPr lang="en"/>
              <a:t>Device’s contact book</a:t>
            </a:r>
          </a:p>
        </p:txBody>
      </p:sp>
      <p:sp>
        <p:nvSpPr>
          <p:cNvPr id="100" name="Shape 100"/>
          <p:cNvSpPr txBox="1"/>
          <p:nvPr>
            <p:ph idx="1" type="subTitle"/>
          </p:nvPr>
        </p:nvSpPr>
        <p:spPr>
          <a:xfrm>
            <a:off x="685800" y="2840053"/>
            <a:ext cx="7772400" cy="784799"/>
          </a:xfrm>
          <a:prstGeom prst="rect">
            <a:avLst/>
          </a:prstGeom>
        </p:spPr>
        <p:txBody>
          <a:bodyPr anchorCtr="0" anchor="t" bIns="91425" lIns="91425" rIns="91425" tIns="91425">
            <a:noAutofit/>
          </a:bodyPr>
          <a:lstStyle/>
          <a:p>
            <a:pPr lvl="0">
              <a:spcBef>
                <a:spcPts val="0"/>
              </a:spcBef>
              <a:buNone/>
            </a:pPr>
            <a:r>
              <a:rPr lang="en"/>
              <a:t>Less development, User expectations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User Identification: unique key</a:t>
            </a:r>
          </a:p>
        </p:txBody>
      </p:sp>
      <p:sp>
        <p:nvSpPr>
          <p:cNvPr id="106" name="Shape 106"/>
          <p:cNvSpPr txBox="1"/>
          <p:nvPr>
            <p:ph idx="1" type="body"/>
          </p:nvPr>
        </p:nvSpPr>
        <p:spPr>
          <a:xfrm>
            <a:off x="489450" y="1151775"/>
            <a:ext cx="3994500" cy="3725699"/>
          </a:xfrm>
          <a:prstGeom prst="rect">
            <a:avLst/>
          </a:prstGeom>
        </p:spPr>
        <p:txBody>
          <a:bodyPr anchorCtr="0" anchor="t" bIns="91425" lIns="91425" rIns="91425" tIns="91425">
            <a:noAutofit/>
          </a:bodyPr>
          <a:lstStyle/>
          <a:p>
            <a:pPr lvl="0" rtl="0">
              <a:spcBef>
                <a:spcPts val="0"/>
              </a:spcBef>
              <a:buNone/>
            </a:pPr>
            <a:r>
              <a:rPr lang="en"/>
              <a:t>Pros:</a:t>
            </a:r>
          </a:p>
          <a:p>
            <a:pPr indent="-381000" lvl="0" marL="457200" rtl="0">
              <a:spcBef>
                <a:spcPts val="0"/>
              </a:spcBef>
              <a:buSzPct val="100000"/>
            </a:pPr>
            <a:r>
              <a:rPr lang="en" sz="2400"/>
              <a:t>Independent of personal contact info</a:t>
            </a:r>
          </a:p>
          <a:p>
            <a:pPr indent="-381000" lvl="0" marL="457200" rtl="0">
              <a:spcBef>
                <a:spcPts val="0"/>
              </a:spcBef>
              <a:buSzPct val="100000"/>
            </a:pPr>
            <a:r>
              <a:rPr lang="en" sz="2400"/>
              <a:t>Prevent falsification</a:t>
            </a:r>
          </a:p>
          <a:p>
            <a:pPr indent="-381000" lvl="0" marL="457200">
              <a:spcBef>
                <a:spcPts val="0"/>
              </a:spcBef>
              <a:buSzPct val="100000"/>
            </a:pPr>
            <a:r>
              <a:rPr lang="en" sz="2400"/>
              <a:t>All fields can have privacy settings</a:t>
            </a:r>
          </a:p>
        </p:txBody>
      </p:sp>
      <p:sp>
        <p:nvSpPr>
          <p:cNvPr id="107" name="Shape 107"/>
          <p:cNvSpPr txBox="1"/>
          <p:nvPr>
            <p:ph idx="2" type="body"/>
          </p:nvPr>
        </p:nvSpPr>
        <p:spPr>
          <a:xfrm>
            <a:off x="4692273" y="1200150"/>
            <a:ext cx="3994500" cy="3725699"/>
          </a:xfrm>
          <a:prstGeom prst="rect">
            <a:avLst/>
          </a:prstGeom>
        </p:spPr>
        <p:txBody>
          <a:bodyPr anchorCtr="0" anchor="t" bIns="91425" lIns="91425" rIns="91425" tIns="91425">
            <a:noAutofit/>
          </a:bodyPr>
          <a:lstStyle/>
          <a:p>
            <a:pPr lvl="0" rtl="0">
              <a:spcBef>
                <a:spcPts val="0"/>
              </a:spcBef>
              <a:buNone/>
            </a:pPr>
            <a:r>
              <a:rPr lang="en"/>
              <a:t>Cons:</a:t>
            </a:r>
          </a:p>
          <a:p>
            <a:pPr indent="-381000" lvl="0" marL="457200" rtl="0">
              <a:spcBef>
                <a:spcPts val="0"/>
              </a:spcBef>
              <a:buSzPct val="100000"/>
            </a:pPr>
            <a:r>
              <a:rPr lang="en" sz="2400"/>
              <a:t>Need infrastructure to generate unique keys</a:t>
            </a:r>
          </a:p>
          <a:p>
            <a:pPr indent="-381000" lvl="0" marL="457200" rtl="0">
              <a:spcBef>
                <a:spcPts val="0"/>
              </a:spcBef>
              <a:buSzPct val="100000"/>
            </a:pPr>
            <a:r>
              <a:rPr lang="en" sz="2400"/>
              <a:t>Syncing and reinstalling issues</a:t>
            </a:r>
          </a:p>
          <a:p>
            <a:pPr lvl="0">
              <a:spcBef>
                <a:spcPts val="0"/>
              </a:spcBef>
              <a:buNone/>
            </a:pPr>
            <a:r>
              <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User Identification:  phone number</a:t>
            </a:r>
          </a:p>
        </p:txBody>
      </p:sp>
      <p:sp>
        <p:nvSpPr>
          <p:cNvPr id="113" name="Shape 113"/>
          <p:cNvSpPr txBox="1"/>
          <p:nvPr>
            <p:ph idx="1" type="body"/>
          </p:nvPr>
        </p:nvSpPr>
        <p:spPr>
          <a:xfrm>
            <a:off x="457200" y="1200150"/>
            <a:ext cx="3994500" cy="3725699"/>
          </a:xfrm>
          <a:prstGeom prst="rect">
            <a:avLst/>
          </a:prstGeom>
        </p:spPr>
        <p:txBody>
          <a:bodyPr anchorCtr="0" anchor="t" bIns="91425" lIns="91425" rIns="91425" tIns="91425">
            <a:noAutofit/>
          </a:bodyPr>
          <a:lstStyle/>
          <a:p>
            <a:pPr lvl="0" rtl="0">
              <a:spcBef>
                <a:spcPts val="0"/>
              </a:spcBef>
              <a:buNone/>
            </a:pPr>
            <a:r>
              <a:rPr lang="en"/>
              <a:t>Pros:</a:t>
            </a:r>
          </a:p>
          <a:p>
            <a:pPr indent="-381000" lvl="0" marL="457200" rtl="0">
              <a:spcBef>
                <a:spcPts val="0"/>
              </a:spcBef>
              <a:buSzPct val="100000"/>
            </a:pPr>
            <a:r>
              <a:rPr lang="en" sz="2400"/>
              <a:t>Works well as a personal identifier</a:t>
            </a:r>
          </a:p>
          <a:p>
            <a:pPr indent="-381000" lvl="0" marL="457200" rtl="0">
              <a:spcBef>
                <a:spcPts val="0"/>
              </a:spcBef>
              <a:buSzPct val="100000"/>
            </a:pPr>
            <a:r>
              <a:rPr lang="en" sz="2400"/>
              <a:t>No separate infrastructure required</a:t>
            </a:r>
          </a:p>
          <a:p>
            <a:pPr lvl="0">
              <a:spcBef>
                <a:spcPts val="0"/>
              </a:spcBef>
              <a:buNone/>
            </a:pPr>
            <a:r>
              <a:t/>
            </a:r>
            <a:endParaRPr sz="2400"/>
          </a:p>
        </p:txBody>
      </p:sp>
      <p:sp>
        <p:nvSpPr>
          <p:cNvPr id="114" name="Shape 114"/>
          <p:cNvSpPr txBox="1"/>
          <p:nvPr>
            <p:ph idx="2" type="body"/>
          </p:nvPr>
        </p:nvSpPr>
        <p:spPr>
          <a:xfrm>
            <a:off x="4692273" y="1200150"/>
            <a:ext cx="3994500" cy="3725699"/>
          </a:xfrm>
          <a:prstGeom prst="rect">
            <a:avLst/>
          </a:prstGeom>
        </p:spPr>
        <p:txBody>
          <a:bodyPr anchorCtr="0" anchor="t" bIns="91425" lIns="91425" rIns="91425" tIns="91425">
            <a:noAutofit/>
          </a:bodyPr>
          <a:lstStyle/>
          <a:p>
            <a:pPr lvl="0" rtl="0">
              <a:spcBef>
                <a:spcPts val="0"/>
              </a:spcBef>
              <a:buNone/>
            </a:pPr>
            <a:r>
              <a:rPr lang="en"/>
              <a:t>Cons:</a:t>
            </a:r>
          </a:p>
          <a:p>
            <a:pPr indent="-381000" lvl="0" marL="457200" rtl="0">
              <a:spcBef>
                <a:spcPts val="0"/>
              </a:spcBef>
              <a:buSzPct val="100000"/>
            </a:pPr>
            <a:r>
              <a:rPr lang="en" sz="2400"/>
              <a:t>Cannot modify phone number</a:t>
            </a:r>
          </a:p>
          <a:p>
            <a:pPr indent="-381000" lvl="0" marL="457200">
              <a:spcBef>
                <a:spcPts val="0"/>
              </a:spcBef>
              <a:buSzPct val="100000"/>
            </a:pPr>
            <a:r>
              <a:rPr lang="en" sz="2400"/>
              <a:t>Must share phone number</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ctrTitle"/>
          </p:nvPr>
        </p:nvSpPr>
        <p:spPr>
          <a:xfrm>
            <a:off x="685800" y="1583342"/>
            <a:ext cx="7772400" cy="1159799"/>
          </a:xfrm>
          <a:prstGeom prst="rect">
            <a:avLst/>
          </a:prstGeom>
        </p:spPr>
        <p:txBody>
          <a:bodyPr anchorCtr="0" anchor="b" bIns="91425" lIns="91425" rIns="91425" tIns="91425">
            <a:noAutofit/>
          </a:bodyPr>
          <a:lstStyle/>
          <a:p>
            <a:pPr lvl="0">
              <a:spcBef>
                <a:spcPts val="0"/>
              </a:spcBef>
              <a:buNone/>
            </a:pPr>
            <a:r>
              <a:rPr lang="en"/>
              <a:t>Phone number</a:t>
            </a:r>
          </a:p>
        </p:txBody>
      </p:sp>
      <p:sp>
        <p:nvSpPr>
          <p:cNvPr id="120" name="Shape 120"/>
          <p:cNvSpPr txBox="1"/>
          <p:nvPr>
            <p:ph idx="1" type="subTitle"/>
          </p:nvPr>
        </p:nvSpPr>
        <p:spPr>
          <a:xfrm>
            <a:off x="685800" y="2840053"/>
            <a:ext cx="7772400" cy="784799"/>
          </a:xfrm>
          <a:prstGeom prst="rect">
            <a:avLst/>
          </a:prstGeom>
        </p:spPr>
        <p:txBody>
          <a:bodyPr anchorCtr="0" anchor="t" bIns="91425" lIns="91425" rIns="91425" tIns="91425">
            <a:noAutofit/>
          </a:bodyPr>
          <a:lstStyle/>
          <a:p>
            <a:pPr lvl="0">
              <a:spcBef>
                <a:spcPts val="0"/>
              </a:spcBef>
              <a:buNone/>
            </a:pPr>
            <a:r>
              <a:rPr lang="en"/>
              <a:t>No separate Infrastructure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Runtime: Background process</a:t>
            </a:r>
          </a:p>
        </p:txBody>
      </p:sp>
      <p:sp>
        <p:nvSpPr>
          <p:cNvPr id="126" name="Shape 126"/>
          <p:cNvSpPr txBox="1"/>
          <p:nvPr>
            <p:ph idx="1" type="body"/>
          </p:nvPr>
        </p:nvSpPr>
        <p:spPr>
          <a:xfrm>
            <a:off x="457200" y="1200150"/>
            <a:ext cx="3994500" cy="3725699"/>
          </a:xfrm>
          <a:prstGeom prst="rect">
            <a:avLst/>
          </a:prstGeom>
        </p:spPr>
        <p:txBody>
          <a:bodyPr anchorCtr="0" anchor="t" bIns="91425" lIns="91425" rIns="91425" tIns="91425">
            <a:noAutofit/>
          </a:bodyPr>
          <a:lstStyle/>
          <a:p>
            <a:pPr lvl="0" rtl="0">
              <a:spcBef>
                <a:spcPts val="0"/>
              </a:spcBef>
              <a:buNone/>
            </a:pPr>
            <a:r>
              <a:rPr lang="en"/>
              <a:t>Pros:</a:t>
            </a:r>
          </a:p>
          <a:p>
            <a:pPr indent="-381000" lvl="0" marL="457200" rtl="0">
              <a:spcBef>
                <a:spcPts val="0"/>
              </a:spcBef>
              <a:buSzPct val="100000"/>
            </a:pPr>
            <a:r>
              <a:rPr lang="en" sz="2400"/>
              <a:t>Swap are automatically initiated</a:t>
            </a:r>
          </a:p>
          <a:p>
            <a:pPr indent="-381000" lvl="0" marL="457200" rtl="0">
              <a:spcBef>
                <a:spcPts val="0"/>
              </a:spcBef>
              <a:buSzPct val="100000"/>
            </a:pPr>
            <a:r>
              <a:rPr lang="en" sz="2400"/>
              <a:t>user will be less likely to forgot the app</a:t>
            </a:r>
          </a:p>
        </p:txBody>
      </p:sp>
      <p:sp>
        <p:nvSpPr>
          <p:cNvPr id="127" name="Shape 127"/>
          <p:cNvSpPr txBox="1"/>
          <p:nvPr>
            <p:ph idx="2" type="body"/>
          </p:nvPr>
        </p:nvSpPr>
        <p:spPr>
          <a:xfrm>
            <a:off x="4692273" y="1200150"/>
            <a:ext cx="3994500" cy="3725699"/>
          </a:xfrm>
          <a:prstGeom prst="rect">
            <a:avLst/>
          </a:prstGeom>
        </p:spPr>
        <p:txBody>
          <a:bodyPr anchorCtr="0" anchor="t" bIns="91425" lIns="91425" rIns="91425" tIns="91425">
            <a:noAutofit/>
          </a:bodyPr>
          <a:lstStyle/>
          <a:p>
            <a:pPr lvl="0" rtl="0">
              <a:spcBef>
                <a:spcPts val="0"/>
              </a:spcBef>
              <a:buNone/>
            </a:pPr>
            <a:r>
              <a:rPr lang="en"/>
              <a:t>Cons:</a:t>
            </a:r>
          </a:p>
          <a:p>
            <a:pPr indent="-381000" lvl="0" marL="457200" rtl="0">
              <a:spcBef>
                <a:spcPts val="0"/>
              </a:spcBef>
              <a:buSzPct val="100000"/>
            </a:pPr>
            <a:r>
              <a:rPr lang="en" sz="2400"/>
              <a:t>Performance impact</a:t>
            </a:r>
          </a:p>
          <a:p>
            <a:pPr indent="-381000" lvl="0" marL="457200">
              <a:spcBef>
                <a:spcPts val="0"/>
              </a:spcBef>
              <a:buSzPct val="100000"/>
            </a:pPr>
            <a:r>
              <a:rPr lang="en" sz="2400"/>
              <a:t>Accidental Initiation</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Runtime: User must initiate</a:t>
            </a:r>
          </a:p>
        </p:txBody>
      </p:sp>
      <p:sp>
        <p:nvSpPr>
          <p:cNvPr id="133" name="Shape 133"/>
          <p:cNvSpPr txBox="1"/>
          <p:nvPr>
            <p:ph idx="1" type="body"/>
          </p:nvPr>
        </p:nvSpPr>
        <p:spPr>
          <a:xfrm>
            <a:off x="457200" y="1200150"/>
            <a:ext cx="3994500" cy="3725699"/>
          </a:xfrm>
          <a:prstGeom prst="rect">
            <a:avLst/>
          </a:prstGeom>
        </p:spPr>
        <p:txBody>
          <a:bodyPr anchorCtr="0" anchor="t" bIns="91425" lIns="91425" rIns="91425" tIns="91425">
            <a:noAutofit/>
          </a:bodyPr>
          <a:lstStyle/>
          <a:p>
            <a:pPr lvl="0" rtl="0">
              <a:spcBef>
                <a:spcPts val="0"/>
              </a:spcBef>
              <a:buNone/>
            </a:pPr>
            <a:r>
              <a:rPr lang="en"/>
              <a:t>Pros:</a:t>
            </a:r>
          </a:p>
          <a:p>
            <a:pPr indent="-381000" lvl="0" marL="457200" rtl="0">
              <a:spcBef>
                <a:spcPts val="0"/>
              </a:spcBef>
              <a:buSzPct val="100000"/>
            </a:pPr>
            <a:r>
              <a:rPr lang="en" sz="2400"/>
              <a:t>Saves power</a:t>
            </a:r>
          </a:p>
          <a:p>
            <a:pPr indent="-381000" lvl="0" marL="457200" rtl="0">
              <a:spcBef>
                <a:spcPts val="0"/>
              </a:spcBef>
              <a:buSzPct val="100000"/>
            </a:pPr>
            <a:r>
              <a:rPr lang="en" sz="2400"/>
              <a:t>Less of a privacy concern</a:t>
            </a:r>
          </a:p>
          <a:p>
            <a:pPr indent="-381000" lvl="0" marL="457200" rtl="0">
              <a:spcBef>
                <a:spcPts val="0"/>
              </a:spcBef>
              <a:buSzPct val="100000"/>
            </a:pPr>
            <a:r>
              <a:rPr lang="en" sz="2400"/>
              <a:t>Saves on system performance</a:t>
            </a:r>
          </a:p>
          <a:p>
            <a:pPr lvl="0">
              <a:spcBef>
                <a:spcPts val="0"/>
              </a:spcBef>
              <a:buNone/>
            </a:pPr>
            <a:r>
              <a:t/>
            </a:r>
            <a:endParaRPr sz="2400"/>
          </a:p>
        </p:txBody>
      </p:sp>
      <p:sp>
        <p:nvSpPr>
          <p:cNvPr id="134" name="Shape 134"/>
          <p:cNvSpPr txBox="1"/>
          <p:nvPr>
            <p:ph idx="2" type="body"/>
          </p:nvPr>
        </p:nvSpPr>
        <p:spPr>
          <a:xfrm>
            <a:off x="4692273" y="1200150"/>
            <a:ext cx="3994500" cy="3725699"/>
          </a:xfrm>
          <a:prstGeom prst="rect">
            <a:avLst/>
          </a:prstGeom>
        </p:spPr>
        <p:txBody>
          <a:bodyPr anchorCtr="0" anchor="t" bIns="91425" lIns="91425" rIns="91425" tIns="91425">
            <a:noAutofit/>
          </a:bodyPr>
          <a:lstStyle/>
          <a:p>
            <a:pPr lvl="0" rtl="0">
              <a:spcBef>
                <a:spcPts val="0"/>
              </a:spcBef>
              <a:buNone/>
            </a:pPr>
            <a:r>
              <a:rPr lang="en"/>
              <a:t>Cons:</a:t>
            </a:r>
          </a:p>
          <a:p>
            <a:pPr indent="-381000" lvl="0" marL="457200" rtl="0">
              <a:spcBef>
                <a:spcPts val="0"/>
              </a:spcBef>
              <a:buSzPct val="100000"/>
            </a:pPr>
            <a:r>
              <a:rPr lang="en" sz="2400"/>
              <a:t>Slight user inconvenience </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idx="1" type="subTitle"/>
          </p:nvPr>
        </p:nvSpPr>
        <p:spPr>
          <a:xfrm>
            <a:off x="685800" y="2840053"/>
            <a:ext cx="7772400" cy="784799"/>
          </a:xfrm>
          <a:prstGeom prst="rect">
            <a:avLst/>
          </a:prstGeom>
        </p:spPr>
        <p:txBody>
          <a:bodyPr anchorCtr="0" anchor="t" bIns="91425" lIns="91425" rIns="91425" tIns="91425">
            <a:noAutofit/>
          </a:bodyPr>
          <a:lstStyle/>
          <a:p>
            <a:pPr lvl="0">
              <a:spcBef>
                <a:spcPts val="0"/>
              </a:spcBef>
              <a:buNone/>
            </a:pPr>
            <a:r>
              <a:rPr lang="en"/>
              <a:t>saves power, less privacy concern</a:t>
            </a:r>
          </a:p>
        </p:txBody>
      </p:sp>
      <p:sp>
        <p:nvSpPr>
          <p:cNvPr id="140" name="Shape 140"/>
          <p:cNvSpPr txBox="1"/>
          <p:nvPr>
            <p:ph type="ctrTitle"/>
          </p:nvPr>
        </p:nvSpPr>
        <p:spPr>
          <a:xfrm>
            <a:off x="685800" y="1583342"/>
            <a:ext cx="7772400" cy="1159799"/>
          </a:xfrm>
          <a:prstGeom prst="rect">
            <a:avLst/>
          </a:prstGeom>
        </p:spPr>
        <p:txBody>
          <a:bodyPr anchorCtr="0" anchor="b" bIns="91425" lIns="91425" rIns="91425" tIns="91425">
            <a:noAutofit/>
          </a:bodyPr>
          <a:lstStyle/>
          <a:p>
            <a:pPr lvl="0">
              <a:spcBef>
                <a:spcPts val="0"/>
              </a:spcBef>
              <a:buNone/>
            </a:pPr>
            <a:r>
              <a:rPr lang="en"/>
              <a:t>User must Initiate</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idx="1" type="subTitle"/>
          </p:nvPr>
        </p:nvSpPr>
        <p:spPr>
          <a:xfrm>
            <a:off x="433200" y="2840053"/>
            <a:ext cx="7772400" cy="784799"/>
          </a:xfrm>
          <a:prstGeom prst="rect">
            <a:avLst/>
          </a:prstGeom>
        </p:spPr>
        <p:txBody>
          <a:bodyPr anchorCtr="0" anchor="t" bIns="91425" lIns="91425" rIns="91425" tIns="91425">
            <a:noAutofit/>
          </a:bodyPr>
          <a:lstStyle/>
          <a:p>
            <a:pPr lvl="0" rtl="0" algn="l">
              <a:spcBef>
                <a:spcPts val="0"/>
              </a:spcBef>
              <a:buNone/>
            </a:pPr>
            <a:r>
              <a:t/>
            </a:r>
            <a:endParaRPr/>
          </a:p>
        </p:txBody>
      </p:sp>
      <p:sp>
        <p:nvSpPr>
          <p:cNvPr id="146" name="Shape 146"/>
          <p:cNvSpPr txBox="1"/>
          <p:nvPr>
            <p:ph type="ctrTitle"/>
          </p:nvPr>
        </p:nvSpPr>
        <p:spPr>
          <a:xfrm>
            <a:off x="685800" y="1583342"/>
            <a:ext cx="7772400" cy="1159799"/>
          </a:xfrm>
          <a:prstGeom prst="rect">
            <a:avLst/>
          </a:prstGeom>
        </p:spPr>
        <p:txBody>
          <a:bodyPr anchorCtr="0" anchor="b" bIns="91425" lIns="91425" rIns="91425" tIns="91425">
            <a:noAutofit/>
          </a:bodyPr>
          <a:lstStyle/>
          <a:p>
            <a:pPr lvl="0" rtl="0">
              <a:spcBef>
                <a:spcPts val="0"/>
              </a:spcBef>
              <a:buNone/>
            </a:pPr>
            <a:r>
              <a:t/>
            </a:r>
            <a:endParaRPr/>
          </a:p>
        </p:txBody>
      </p:sp>
      <p:pic>
        <p:nvPicPr>
          <p:cNvPr id="147" name="Shape 147"/>
          <p:cNvPicPr preferRelativeResize="0"/>
          <p:nvPr/>
        </p:nvPicPr>
        <p:blipFill>
          <a:blip r:embed="rId3">
            <a:alphaModFix/>
          </a:blip>
          <a:stretch>
            <a:fillRect/>
          </a:stretch>
        </p:blipFill>
        <p:spPr>
          <a:xfrm>
            <a:off x="64500" y="48425"/>
            <a:ext cx="9037324" cy="5054773"/>
          </a:xfrm>
          <a:prstGeom prst="rect">
            <a:avLst/>
          </a:prstGeom>
          <a:noFill/>
          <a:ln>
            <a:noFill/>
          </a:ln>
        </p:spPr>
      </p:pic>
      <p:sp>
        <p:nvSpPr>
          <p:cNvPr id="148" name="Shape 148"/>
          <p:cNvSpPr txBox="1"/>
          <p:nvPr/>
        </p:nvSpPr>
        <p:spPr>
          <a:xfrm>
            <a:off x="300975" y="4358800"/>
            <a:ext cx="2832300" cy="435299"/>
          </a:xfrm>
          <a:prstGeom prst="rect">
            <a:avLst/>
          </a:prstGeom>
          <a:noFill/>
          <a:ln>
            <a:noFill/>
          </a:ln>
        </p:spPr>
        <p:txBody>
          <a:bodyPr anchorCtr="0" anchor="t" bIns="91425" lIns="91425" rIns="91425" tIns="91425">
            <a:noAutofit/>
          </a:bodyPr>
          <a:lstStyle/>
          <a:p>
            <a:pPr lvl="0">
              <a:spcBef>
                <a:spcPts val="0"/>
              </a:spcBef>
              <a:buNone/>
            </a:pPr>
            <a:r>
              <a:rPr lang="en"/>
              <a:t>Architecture 1</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 name="Shape 32"/>
        <p:cNvGrpSpPr/>
        <p:nvPr/>
      </p:nvGrpSpPr>
      <p:grpSpPr>
        <a:xfrm>
          <a:off x="0" y="0"/>
          <a:ext cx="0" cy="0"/>
          <a:chOff x="0" y="0"/>
          <a:chExt cx="0" cy="0"/>
        </a:xfrm>
      </p:grpSpPr>
      <p:sp>
        <p:nvSpPr>
          <p:cNvPr id="33" name="Shape 33"/>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Project Overview</a:t>
            </a:r>
          </a:p>
        </p:txBody>
      </p:sp>
      <p:sp>
        <p:nvSpPr>
          <p:cNvPr id="34" name="Shape 34"/>
          <p:cNvSpPr txBox="1"/>
          <p:nvPr>
            <p:ph idx="1" type="body"/>
          </p:nvPr>
        </p:nvSpPr>
        <p:spPr>
          <a:xfrm>
            <a:off x="457200" y="1170800"/>
            <a:ext cx="8229600" cy="3725699"/>
          </a:xfrm>
          <a:prstGeom prst="rect">
            <a:avLst/>
          </a:prstGeom>
        </p:spPr>
        <p:txBody>
          <a:bodyPr anchorCtr="0" anchor="t" bIns="91425" lIns="91425" rIns="91425" tIns="91425">
            <a:noAutofit/>
          </a:bodyPr>
          <a:lstStyle/>
          <a:p>
            <a:pPr lvl="0" rtl="0" algn="just">
              <a:lnSpc>
                <a:spcPct val="107916"/>
              </a:lnSpc>
              <a:spcBef>
                <a:spcPts val="0"/>
              </a:spcBef>
              <a:spcAft>
                <a:spcPts val="800"/>
              </a:spcAft>
              <a:buNone/>
            </a:pPr>
            <a:r>
              <a:rPr lang="en" sz="2400">
                <a:solidFill>
                  <a:schemeClr val="dk1"/>
                </a:solidFill>
                <a:latin typeface="Calibri"/>
                <a:ea typeface="Calibri"/>
                <a:cs typeface="Calibri"/>
                <a:sym typeface="Calibri"/>
              </a:rPr>
              <a:t>Contact Swap is an android application that makes it quick and easy to exchange your contact information with anyone you meet. Just touch the phone of your nearest friend's phone and you're double plus friends! </a:t>
            </a:r>
          </a:p>
          <a:p>
            <a:pPr lvl="0" rtl="0" algn="just">
              <a:lnSpc>
                <a:spcPct val="107916"/>
              </a:lnSpc>
              <a:spcBef>
                <a:spcPts val="0"/>
              </a:spcBef>
              <a:spcAft>
                <a:spcPts val="800"/>
              </a:spcAft>
              <a:buClr>
                <a:schemeClr val="dk1"/>
              </a:buClr>
              <a:buSzPct val="45833"/>
              <a:buFont typeface="Arial"/>
              <a:buNone/>
            </a:pPr>
            <a:r>
              <a:rPr lang="en" sz="2400">
                <a:solidFill>
                  <a:schemeClr val="dk1"/>
                </a:solidFill>
                <a:latin typeface="Calibri"/>
                <a:ea typeface="Calibri"/>
                <a:cs typeface="Calibri"/>
                <a:sym typeface="Calibri"/>
              </a:rPr>
              <a:t>There are different ways to implements this application. In different field of technologies we are using( from communication mobile platform, we will cover two designs of each, pros and cons, and why we choose the final designs.</a:t>
            </a:r>
          </a:p>
          <a:p>
            <a:pPr lvl="0">
              <a:spcBef>
                <a:spcPts val="0"/>
              </a:spcBef>
              <a:buNone/>
            </a:pPr>
            <a:r>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idx="1" type="subTitle"/>
          </p:nvPr>
        </p:nvSpPr>
        <p:spPr>
          <a:xfrm>
            <a:off x="685800" y="2840053"/>
            <a:ext cx="7772400" cy="784799"/>
          </a:xfrm>
          <a:prstGeom prst="rect">
            <a:avLst/>
          </a:prstGeom>
        </p:spPr>
        <p:txBody>
          <a:bodyPr anchorCtr="0" anchor="t" bIns="91425" lIns="91425" rIns="91425" tIns="91425">
            <a:noAutofit/>
          </a:bodyPr>
          <a:lstStyle/>
          <a:p>
            <a:pPr lvl="0" rtl="0">
              <a:spcBef>
                <a:spcPts val="0"/>
              </a:spcBef>
              <a:buNone/>
            </a:pPr>
            <a:r>
              <a:t/>
            </a:r>
            <a:endParaRPr/>
          </a:p>
        </p:txBody>
      </p:sp>
      <p:sp>
        <p:nvSpPr>
          <p:cNvPr id="154" name="Shape 154"/>
          <p:cNvSpPr txBox="1"/>
          <p:nvPr>
            <p:ph type="ctrTitle"/>
          </p:nvPr>
        </p:nvSpPr>
        <p:spPr>
          <a:xfrm>
            <a:off x="685800" y="1583342"/>
            <a:ext cx="7772400" cy="1159799"/>
          </a:xfrm>
          <a:prstGeom prst="rect">
            <a:avLst/>
          </a:prstGeom>
        </p:spPr>
        <p:txBody>
          <a:bodyPr anchorCtr="0" anchor="b" bIns="91425" lIns="91425" rIns="91425" tIns="91425">
            <a:noAutofit/>
          </a:bodyPr>
          <a:lstStyle/>
          <a:p>
            <a:pPr lvl="0" rtl="0">
              <a:spcBef>
                <a:spcPts val="0"/>
              </a:spcBef>
              <a:buNone/>
            </a:pPr>
            <a:r>
              <a:t/>
            </a:r>
            <a:endParaRPr/>
          </a:p>
        </p:txBody>
      </p:sp>
      <p:pic>
        <p:nvPicPr>
          <p:cNvPr id="155" name="Shape 155"/>
          <p:cNvPicPr preferRelativeResize="0"/>
          <p:nvPr/>
        </p:nvPicPr>
        <p:blipFill>
          <a:blip r:embed="rId3">
            <a:alphaModFix/>
          </a:blip>
          <a:stretch>
            <a:fillRect/>
          </a:stretch>
        </p:blipFill>
        <p:spPr>
          <a:xfrm>
            <a:off x="112874" y="0"/>
            <a:ext cx="8959472" cy="5143498"/>
          </a:xfrm>
          <a:prstGeom prst="rect">
            <a:avLst/>
          </a:prstGeom>
          <a:noFill/>
          <a:ln>
            <a:noFill/>
          </a:ln>
        </p:spPr>
      </p:pic>
      <p:sp>
        <p:nvSpPr>
          <p:cNvPr id="156" name="Shape 156"/>
          <p:cNvSpPr txBox="1"/>
          <p:nvPr/>
        </p:nvSpPr>
        <p:spPr>
          <a:xfrm>
            <a:off x="526700" y="4219075"/>
            <a:ext cx="3348299" cy="521400"/>
          </a:xfrm>
          <a:prstGeom prst="rect">
            <a:avLst/>
          </a:prstGeom>
          <a:noFill/>
          <a:ln>
            <a:noFill/>
          </a:ln>
        </p:spPr>
        <p:txBody>
          <a:bodyPr anchorCtr="0" anchor="t" bIns="91425" lIns="91425" rIns="91425" tIns="91425">
            <a:noAutofit/>
          </a:bodyPr>
          <a:lstStyle/>
          <a:p>
            <a:pPr lvl="0">
              <a:spcBef>
                <a:spcPts val="0"/>
              </a:spcBef>
              <a:buNone/>
            </a:pPr>
            <a:r>
              <a:rPr lang="en"/>
              <a:t>Architecture 2</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idx="1" type="subTitle"/>
          </p:nvPr>
        </p:nvSpPr>
        <p:spPr>
          <a:xfrm>
            <a:off x="685800" y="2840053"/>
            <a:ext cx="7772400" cy="784799"/>
          </a:xfrm>
          <a:prstGeom prst="rect">
            <a:avLst/>
          </a:prstGeom>
        </p:spPr>
        <p:txBody>
          <a:bodyPr anchorCtr="0" anchor="t" bIns="91425" lIns="91425" rIns="91425" tIns="91425">
            <a:noAutofit/>
          </a:bodyPr>
          <a:lstStyle/>
          <a:p>
            <a:pPr lvl="0" rtl="0">
              <a:spcBef>
                <a:spcPts val="0"/>
              </a:spcBef>
              <a:buNone/>
            </a:pPr>
            <a:r>
              <a:rPr lang="en"/>
              <a:t>Meets expectations of the end user, and provides the best security</a:t>
            </a:r>
          </a:p>
        </p:txBody>
      </p:sp>
      <p:sp>
        <p:nvSpPr>
          <p:cNvPr id="162" name="Shape 162"/>
          <p:cNvSpPr txBox="1"/>
          <p:nvPr>
            <p:ph type="ctrTitle"/>
          </p:nvPr>
        </p:nvSpPr>
        <p:spPr>
          <a:xfrm>
            <a:off x="685800" y="1583342"/>
            <a:ext cx="7772400" cy="1159799"/>
          </a:xfrm>
          <a:prstGeom prst="rect">
            <a:avLst/>
          </a:prstGeom>
        </p:spPr>
        <p:txBody>
          <a:bodyPr anchorCtr="0" anchor="b" bIns="91425" lIns="91425" rIns="91425" tIns="91425">
            <a:noAutofit/>
          </a:bodyPr>
          <a:lstStyle/>
          <a:p>
            <a:pPr lvl="0" rtl="0">
              <a:spcBef>
                <a:spcPts val="0"/>
              </a:spcBef>
              <a:buNone/>
            </a:pPr>
            <a:r>
              <a:rPr lang="en"/>
              <a:t>We chose Architecture 1</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pic>
        <p:nvPicPr>
          <p:cNvPr descr="ContactSwapActivityDiagram.png" id="167" name="Shape 167"/>
          <p:cNvPicPr preferRelativeResize="0"/>
          <p:nvPr/>
        </p:nvPicPr>
        <p:blipFill>
          <a:blip r:embed="rId3">
            <a:alphaModFix/>
          </a:blip>
          <a:stretch>
            <a:fillRect/>
          </a:stretch>
        </p:blipFill>
        <p:spPr>
          <a:xfrm>
            <a:off x="1508408" y="0"/>
            <a:ext cx="6127184" cy="514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Sprint 1</a:t>
            </a:r>
          </a:p>
        </p:txBody>
      </p:sp>
      <p:sp>
        <p:nvSpPr>
          <p:cNvPr id="173" name="Shape 17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n"/>
              <a:t>NFC Development</a:t>
            </a:r>
          </a:p>
          <a:p>
            <a:pPr indent="-228600" lvl="0" marL="457200" rtl="0">
              <a:spcBef>
                <a:spcPts val="0"/>
              </a:spcBef>
            </a:pPr>
            <a:r>
              <a:rPr lang="en"/>
              <a:t>Sharing Basic Info</a:t>
            </a:r>
          </a:p>
          <a:p>
            <a:pPr indent="-228600" lvl="1" marL="914400" rtl="0">
              <a:spcBef>
                <a:spcPts val="0"/>
              </a:spcBef>
            </a:pPr>
            <a:r>
              <a:rPr lang="en"/>
              <a:t>Phone number, name, profile picture</a:t>
            </a:r>
          </a:p>
          <a:p>
            <a:pPr indent="-228600" lvl="0" marL="457200" rtl="0">
              <a:spcBef>
                <a:spcPts val="0"/>
              </a:spcBef>
            </a:pPr>
            <a:r>
              <a:rPr lang="en"/>
              <a:t>Basic User Interface </a:t>
            </a:r>
          </a:p>
          <a:p>
            <a:pPr indent="-228600" lvl="0" marL="457200" rtl="0">
              <a:spcBef>
                <a:spcPts val="0"/>
              </a:spcBef>
            </a:pPr>
            <a:r>
              <a:rPr lang="en"/>
              <a:t>Privacy Toggle</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Sprint 2</a:t>
            </a:r>
          </a:p>
        </p:txBody>
      </p:sp>
      <p:sp>
        <p:nvSpPr>
          <p:cNvPr id="179" name="Shape 179"/>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n"/>
              <a:t>Runtime</a:t>
            </a:r>
          </a:p>
          <a:p>
            <a:pPr indent="-228600" lvl="0" marL="457200" rtl="0">
              <a:spcBef>
                <a:spcPts val="0"/>
              </a:spcBef>
            </a:pPr>
            <a:r>
              <a:rPr lang="en"/>
              <a:t>Blocklist</a:t>
            </a:r>
          </a:p>
          <a:p>
            <a:pPr indent="-228600" lvl="0" marL="457200" rtl="0">
              <a:spcBef>
                <a:spcPts val="0"/>
              </a:spcBef>
            </a:pPr>
            <a:r>
              <a:rPr lang="en"/>
              <a:t>Logs</a:t>
            </a:r>
          </a:p>
          <a:p>
            <a:pPr indent="-228600" lvl="0" marL="457200" rtl="0">
              <a:spcBef>
                <a:spcPts val="0"/>
              </a:spcBef>
            </a:pPr>
            <a:r>
              <a:rPr lang="en"/>
              <a:t>Profile Photo capture Activity</a:t>
            </a:r>
          </a:p>
          <a:p>
            <a:pPr indent="-228600" lvl="0" marL="457200">
              <a:spcBef>
                <a:spcPts val="0"/>
              </a:spcBef>
            </a:pPr>
            <a:r>
              <a:rPr lang="en"/>
              <a:t>Contacts</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Sprint 3</a:t>
            </a:r>
          </a:p>
        </p:txBody>
      </p:sp>
      <p:sp>
        <p:nvSpPr>
          <p:cNvPr id="185" name="Shape 185"/>
          <p:cNvSpPr txBox="1"/>
          <p:nvPr>
            <p:ph idx="1" type="body"/>
          </p:nvPr>
        </p:nvSpPr>
        <p:spPr>
          <a:xfrm>
            <a:off x="457200" y="1150200"/>
            <a:ext cx="8229600" cy="3725699"/>
          </a:xfrm>
          <a:prstGeom prst="rect">
            <a:avLst/>
          </a:prstGeom>
        </p:spPr>
        <p:txBody>
          <a:bodyPr anchorCtr="0" anchor="t" bIns="91425" lIns="91425" rIns="91425" tIns="91425">
            <a:noAutofit/>
          </a:bodyPr>
          <a:lstStyle/>
          <a:p>
            <a:pPr indent="-228600" lvl="0" marL="457200" rtl="0">
              <a:spcBef>
                <a:spcPts val="0"/>
              </a:spcBef>
            </a:pPr>
            <a:r>
              <a:rPr lang="en"/>
              <a:t>Social Media API’s</a:t>
            </a:r>
          </a:p>
          <a:p>
            <a:pPr indent="-228600" lvl="0" marL="457200">
              <a:spcBef>
                <a:spcPts val="0"/>
              </a:spcBef>
            </a:pPr>
            <a:r>
              <a:rPr lang="en"/>
              <a:t>Theme</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457200" y="226128"/>
            <a:ext cx="8229600" cy="857400"/>
          </a:xfrm>
          <a:prstGeom prst="rect">
            <a:avLst/>
          </a:prstGeom>
        </p:spPr>
        <p:txBody>
          <a:bodyPr anchorCtr="0" anchor="b" bIns="91425" lIns="91425" rIns="91425" tIns="91425">
            <a:noAutofit/>
          </a:bodyPr>
          <a:lstStyle/>
          <a:p>
            <a:pPr lvl="0" algn="ctr">
              <a:spcBef>
                <a:spcPts val="0"/>
              </a:spcBef>
              <a:buNone/>
            </a:pPr>
            <a:r>
              <a:rPr lang="en"/>
              <a:t>Member Roles</a:t>
            </a:r>
          </a:p>
        </p:txBody>
      </p:sp>
      <p:sp>
        <p:nvSpPr>
          <p:cNvPr id="191" name="Shape 19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rPr lang="en"/>
              <a:t> </a:t>
            </a:r>
          </a:p>
        </p:txBody>
      </p:sp>
      <p:graphicFrame>
        <p:nvGraphicFramePr>
          <p:cNvPr id="192" name="Shape 192"/>
          <p:cNvGraphicFramePr/>
          <p:nvPr/>
        </p:nvGraphicFramePr>
        <p:xfrm>
          <a:off x="71725" y="1468275"/>
          <a:ext cx="3000000" cy="3000000"/>
        </p:xfrm>
        <a:graphic>
          <a:graphicData uri="http://schemas.openxmlformats.org/drawingml/2006/table">
            <a:tbl>
              <a:tblPr>
                <a:noFill/>
                <a:tableStyleId>{B81F7F72-C2BE-4F0C-B0BB-B2A50AC6EFF0}</a:tableStyleId>
              </a:tblPr>
              <a:tblGrid>
                <a:gridCol w="1567550"/>
                <a:gridCol w="1379325"/>
                <a:gridCol w="1360150"/>
                <a:gridCol w="606325"/>
                <a:gridCol w="1612175"/>
                <a:gridCol w="1401075"/>
                <a:gridCol w="1139350"/>
              </a:tblGrid>
              <a:tr h="396200">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rPr lang="en"/>
                        <a:t>Development</a:t>
                      </a:r>
                    </a:p>
                  </a:txBody>
                  <a:tcPr marT="91425" marB="91425" marR="91425" marL="91425"/>
                </a:tc>
                <a:tc>
                  <a:txBody>
                    <a:bodyPr>
                      <a:noAutofit/>
                    </a:bodyPr>
                    <a:lstStyle/>
                    <a:p>
                      <a:pPr lvl="0">
                        <a:spcBef>
                          <a:spcPts val="0"/>
                        </a:spcBef>
                        <a:buNone/>
                      </a:pPr>
                      <a:r>
                        <a:rPr lang="en"/>
                        <a:t>User Interface</a:t>
                      </a:r>
                    </a:p>
                  </a:txBody>
                  <a:tcPr marT="91425" marB="91425" marR="91425" marL="91425"/>
                </a:tc>
                <a:tc>
                  <a:txBody>
                    <a:bodyPr>
                      <a:noAutofit/>
                    </a:bodyPr>
                    <a:lstStyle/>
                    <a:p>
                      <a:pPr lvl="0">
                        <a:spcBef>
                          <a:spcPts val="0"/>
                        </a:spcBef>
                        <a:buNone/>
                      </a:pPr>
                      <a:r>
                        <a:rPr lang="en"/>
                        <a:t>NFC</a:t>
                      </a:r>
                    </a:p>
                  </a:txBody>
                  <a:tcPr marT="91425" marB="91425" marR="91425" marL="91425"/>
                </a:tc>
                <a:tc>
                  <a:txBody>
                    <a:bodyPr>
                      <a:noAutofit/>
                    </a:bodyPr>
                    <a:lstStyle/>
                    <a:p>
                      <a:pPr lvl="0">
                        <a:spcBef>
                          <a:spcPts val="0"/>
                        </a:spcBef>
                        <a:buNone/>
                      </a:pPr>
                      <a:r>
                        <a:rPr lang="en"/>
                        <a:t>Documentation</a:t>
                      </a:r>
                    </a:p>
                  </a:txBody>
                  <a:tcPr marT="91425" marB="91425" marR="91425" marL="91425"/>
                </a:tc>
                <a:tc>
                  <a:txBody>
                    <a:bodyPr>
                      <a:noAutofit/>
                    </a:bodyPr>
                    <a:lstStyle/>
                    <a:p>
                      <a:pPr lvl="0">
                        <a:spcBef>
                          <a:spcPts val="0"/>
                        </a:spcBef>
                        <a:buNone/>
                      </a:pPr>
                      <a:r>
                        <a:rPr lang="en"/>
                        <a:t>Testing and Integration</a:t>
                      </a:r>
                    </a:p>
                  </a:txBody>
                  <a:tcPr marT="91425" marB="91425" marR="91425" marL="91425"/>
                </a:tc>
                <a:tc>
                  <a:txBody>
                    <a:bodyPr>
                      <a:noAutofit/>
                    </a:bodyPr>
                    <a:lstStyle/>
                    <a:p>
                      <a:pPr lvl="0" rtl="0">
                        <a:spcBef>
                          <a:spcPts val="0"/>
                        </a:spcBef>
                        <a:buNone/>
                      </a:pPr>
                      <a:r>
                        <a:rPr lang="en"/>
                        <a:t>Donuts</a:t>
                      </a:r>
                    </a:p>
                  </a:txBody>
                  <a:tcPr marT="91425" marB="91425" marR="91425" marL="91425"/>
                </a:tc>
              </a:tr>
              <a:tr h="396200">
                <a:tc>
                  <a:txBody>
                    <a:bodyPr>
                      <a:noAutofit/>
                    </a:bodyPr>
                    <a:lstStyle/>
                    <a:p>
                      <a:pPr lvl="0">
                        <a:spcBef>
                          <a:spcPts val="0"/>
                        </a:spcBef>
                        <a:buNone/>
                      </a:pPr>
                      <a:r>
                        <a:rPr lang="en"/>
                        <a:t>Anthonie Roux</a:t>
                      </a:r>
                    </a:p>
                  </a:txBody>
                  <a:tcPr marT="91425" marB="91425" marR="91425" marL="91425"/>
                </a:tc>
                <a:tc>
                  <a:txBody>
                    <a:bodyPr>
                      <a:noAutofit/>
                    </a:bodyPr>
                    <a:lstStyle/>
                    <a:p>
                      <a:pPr lvl="0" algn="ctr">
                        <a:spcBef>
                          <a:spcPts val="0"/>
                        </a:spcBef>
                        <a:buNone/>
                      </a:pPr>
                      <a:r>
                        <a:rPr lang="en"/>
                        <a:t>x</a:t>
                      </a:r>
                    </a:p>
                  </a:txBody>
                  <a:tcPr marT="91425" marB="91425" marR="91425" marL="91425"/>
                </a:tc>
                <a:tc>
                  <a:txBody>
                    <a:bodyPr>
                      <a:noAutofit/>
                    </a:bodyPr>
                    <a:lstStyle/>
                    <a:p>
                      <a:pPr lvl="0" algn="ctr">
                        <a:spcBef>
                          <a:spcPts val="0"/>
                        </a:spcBef>
                        <a:buNone/>
                      </a:pPr>
                      <a:r>
                        <a:t/>
                      </a:r>
                      <a:endParaRPr/>
                    </a:p>
                  </a:txBody>
                  <a:tcPr marT="91425" marB="91425" marR="91425" marL="91425"/>
                </a:tc>
                <a:tc>
                  <a:txBody>
                    <a:bodyPr>
                      <a:noAutofit/>
                    </a:bodyPr>
                    <a:lstStyle/>
                    <a:p>
                      <a:pPr lvl="0" algn="ctr">
                        <a:spcBef>
                          <a:spcPts val="0"/>
                        </a:spcBef>
                        <a:buNone/>
                      </a:pPr>
                      <a:r>
                        <a:t/>
                      </a:r>
                      <a:endParaRPr/>
                    </a:p>
                  </a:txBody>
                  <a:tcPr marT="91425" marB="91425" marR="91425" marL="91425"/>
                </a:tc>
                <a:tc>
                  <a:txBody>
                    <a:bodyPr>
                      <a:noAutofit/>
                    </a:bodyPr>
                    <a:lstStyle/>
                    <a:p>
                      <a:pPr lvl="0" algn="ctr">
                        <a:spcBef>
                          <a:spcPts val="0"/>
                        </a:spcBef>
                        <a:buNone/>
                      </a:pPr>
                      <a:r>
                        <a:rPr lang="en"/>
                        <a:t>x</a:t>
                      </a:r>
                    </a:p>
                  </a:txBody>
                  <a:tcPr marT="91425" marB="91425" marR="91425" marL="91425"/>
                </a:tc>
                <a:tc>
                  <a:txBody>
                    <a:bodyPr>
                      <a:noAutofit/>
                    </a:bodyPr>
                    <a:lstStyle/>
                    <a:p>
                      <a:pPr lvl="0" algn="ctr">
                        <a:spcBef>
                          <a:spcPts val="0"/>
                        </a:spcBef>
                        <a:buNone/>
                      </a:pPr>
                      <a:r>
                        <a:rPr lang="en"/>
                        <a:t>x</a:t>
                      </a:r>
                    </a:p>
                  </a:txBody>
                  <a:tcPr marT="91425" marB="91425" marR="91425" marL="91425"/>
                </a:tc>
                <a:tc>
                  <a:txBody>
                    <a:bodyPr>
                      <a:noAutofit/>
                    </a:bodyPr>
                    <a:lstStyle/>
                    <a:p>
                      <a:pPr lvl="0" rtl="0" algn="ctr">
                        <a:spcBef>
                          <a:spcPts val="0"/>
                        </a:spcBef>
                        <a:buNone/>
                      </a:pPr>
                      <a:r>
                        <a:t/>
                      </a:r>
                      <a:endParaRPr/>
                    </a:p>
                  </a:txBody>
                  <a:tcPr marT="91425" marB="91425" marR="91425" marL="91425"/>
                </a:tc>
              </a:tr>
              <a:tr h="381000">
                <a:tc>
                  <a:txBody>
                    <a:bodyPr>
                      <a:noAutofit/>
                    </a:bodyPr>
                    <a:lstStyle/>
                    <a:p>
                      <a:pPr lvl="0">
                        <a:spcBef>
                          <a:spcPts val="0"/>
                        </a:spcBef>
                        <a:buNone/>
                      </a:pPr>
                      <a:r>
                        <a:rPr lang="en"/>
                        <a:t>Sean Mcclanahan</a:t>
                      </a:r>
                    </a:p>
                  </a:txBody>
                  <a:tcPr marT="91425" marB="91425" marR="91425" marL="91425"/>
                </a:tc>
                <a:tc>
                  <a:txBody>
                    <a:bodyPr>
                      <a:noAutofit/>
                    </a:bodyPr>
                    <a:lstStyle/>
                    <a:p>
                      <a:pPr lvl="0" algn="ctr">
                        <a:spcBef>
                          <a:spcPts val="0"/>
                        </a:spcBef>
                        <a:buNone/>
                      </a:pPr>
                      <a:r>
                        <a:rPr lang="en"/>
                        <a:t>x</a:t>
                      </a:r>
                    </a:p>
                  </a:txBody>
                  <a:tcPr marT="91425" marB="91425" marR="91425" marL="91425"/>
                </a:tc>
                <a:tc>
                  <a:txBody>
                    <a:bodyPr>
                      <a:noAutofit/>
                    </a:bodyPr>
                    <a:lstStyle/>
                    <a:p>
                      <a:pPr lvl="0" algn="ctr">
                        <a:spcBef>
                          <a:spcPts val="0"/>
                        </a:spcBef>
                        <a:buNone/>
                      </a:pPr>
                      <a:r>
                        <a:rPr lang="en"/>
                        <a:t>x</a:t>
                      </a:r>
                    </a:p>
                  </a:txBody>
                  <a:tcPr marT="91425" marB="91425" marR="91425" marL="91425"/>
                </a:tc>
                <a:tc>
                  <a:txBody>
                    <a:bodyPr>
                      <a:noAutofit/>
                    </a:bodyPr>
                    <a:lstStyle/>
                    <a:p>
                      <a:pPr lvl="0" algn="ctr">
                        <a:spcBef>
                          <a:spcPts val="0"/>
                        </a:spcBef>
                        <a:buNone/>
                      </a:pPr>
                      <a:r>
                        <a:t/>
                      </a:r>
                      <a:endParaRPr/>
                    </a:p>
                  </a:txBody>
                  <a:tcPr marT="91425" marB="91425" marR="91425" marL="91425"/>
                </a:tc>
                <a:tc>
                  <a:txBody>
                    <a:bodyPr>
                      <a:noAutofit/>
                    </a:bodyPr>
                    <a:lstStyle/>
                    <a:p>
                      <a:pPr lvl="0" algn="ctr">
                        <a:spcBef>
                          <a:spcPts val="0"/>
                        </a:spcBef>
                        <a:buNone/>
                      </a:pPr>
                      <a:r>
                        <a:t/>
                      </a:r>
                      <a:endParaRPr/>
                    </a:p>
                  </a:txBody>
                  <a:tcPr marT="91425" marB="91425" marR="91425" marL="91425"/>
                </a:tc>
                <a:tc>
                  <a:txBody>
                    <a:bodyPr>
                      <a:noAutofit/>
                    </a:bodyPr>
                    <a:lstStyle/>
                    <a:p>
                      <a:pPr lvl="0" algn="ctr">
                        <a:spcBef>
                          <a:spcPts val="0"/>
                        </a:spcBef>
                        <a:buNone/>
                      </a:pPr>
                      <a:r>
                        <a:rPr lang="en"/>
                        <a:t>x</a:t>
                      </a:r>
                    </a:p>
                  </a:txBody>
                  <a:tcPr marT="91425" marB="91425" marR="91425" marL="91425"/>
                </a:tc>
                <a:tc>
                  <a:txBody>
                    <a:bodyPr>
                      <a:noAutofit/>
                    </a:bodyPr>
                    <a:lstStyle/>
                    <a:p>
                      <a:pPr lvl="0" rtl="0" algn="ctr">
                        <a:spcBef>
                          <a:spcPts val="0"/>
                        </a:spcBef>
                        <a:buNone/>
                      </a:pPr>
                      <a:r>
                        <a:t/>
                      </a:r>
                      <a:endParaRPr/>
                    </a:p>
                  </a:txBody>
                  <a:tcPr marT="91425" marB="91425" marR="91425" marL="91425"/>
                </a:tc>
              </a:tr>
              <a:tr h="381000">
                <a:tc>
                  <a:txBody>
                    <a:bodyPr>
                      <a:noAutofit/>
                    </a:bodyPr>
                    <a:lstStyle/>
                    <a:p>
                      <a:pPr lvl="0">
                        <a:spcBef>
                          <a:spcPts val="0"/>
                        </a:spcBef>
                        <a:buNone/>
                      </a:pPr>
                      <a:r>
                        <a:rPr lang="en"/>
                        <a:t>Kwok ho Lo</a:t>
                      </a:r>
                    </a:p>
                  </a:txBody>
                  <a:tcPr marT="91425" marB="91425" marR="91425" marL="91425"/>
                </a:tc>
                <a:tc>
                  <a:txBody>
                    <a:bodyPr>
                      <a:noAutofit/>
                    </a:bodyPr>
                    <a:lstStyle/>
                    <a:p>
                      <a:pPr lvl="0" algn="ctr">
                        <a:spcBef>
                          <a:spcPts val="0"/>
                        </a:spcBef>
                        <a:buNone/>
                      </a:pPr>
                      <a:r>
                        <a:rPr lang="en"/>
                        <a:t>x</a:t>
                      </a:r>
                    </a:p>
                  </a:txBody>
                  <a:tcPr marT="91425" marB="91425" marR="91425" marL="91425"/>
                </a:tc>
                <a:tc>
                  <a:txBody>
                    <a:bodyPr>
                      <a:noAutofit/>
                    </a:bodyPr>
                    <a:lstStyle/>
                    <a:p>
                      <a:pPr lvl="0" algn="ctr">
                        <a:spcBef>
                          <a:spcPts val="0"/>
                        </a:spcBef>
                        <a:buNone/>
                      </a:pPr>
                      <a:r>
                        <a:t/>
                      </a:r>
                      <a:endParaRPr/>
                    </a:p>
                  </a:txBody>
                  <a:tcPr marT="91425" marB="91425" marR="91425" marL="91425"/>
                </a:tc>
                <a:tc>
                  <a:txBody>
                    <a:bodyPr>
                      <a:noAutofit/>
                    </a:bodyPr>
                    <a:lstStyle/>
                    <a:p>
                      <a:pPr lvl="0" algn="ctr">
                        <a:spcBef>
                          <a:spcPts val="0"/>
                        </a:spcBef>
                        <a:buNone/>
                      </a:pPr>
                      <a:r>
                        <a:rPr lang="en"/>
                        <a:t>x</a:t>
                      </a:r>
                    </a:p>
                  </a:txBody>
                  <a:tcPr marT="91425" marB="91425" marR="91425" marL="91425"/>
                </a:tc>
                <a:tc>
                  <a:txBody>
                    <a:bodyPr>
                      <a:noAutofit/>
                    </a:bodyPr>
                    <a:lstStyle/>
                    <a:p>
                      <a:pPr lvl="0" algn="ctr">
                        <a:spcBef>
                          <a:spcPts val="0"/>
                        </a:spcBef>
                        <a:buNone/>
                      </a:pPr>
                      <a:r>
                        <a:t/>
                      </a:r>
                      <a:endParaRPr/>
                    </a:p>
                  </a:txBody>
                  <a:tcPr marT="91425" marB="91425" marR="91425" marL="91425"/>
                </a:tc>
                <a:tc>
                  <a:txBody>
                    <a:bodyPr>
                      <a:noAutofit/>
                    </a:bodyPr>
                    <a:lstStyle/>
                    <a:p>
                      <a:pPr lvl="0" algn="ctr">
                        <a:spcBef>
                          <a:spcPts val="0"/>
                        </a:spcBef>
                        <a:buNone/>
                      </a:pPr>
                      <a:r>
                        <a:t/>
                      </a:r>
                      <a:endParaRPr/>
                    </a:p>
                  </a:txBody>
                  <a:tcPr marT="91425" marB="91425" marR="91425" marL="91425"/>
                </a:tc>
                <a:tc>
                  <a:txBody>
                    <a:bodyPr>
                      <a:noAutofit/>
                    </a:bodyPr>
                    <a:lstStyle/>
                    <a:p>
                      <a:pPr lvl="0" rtl="0" algn="ctr">
                        <a:spcBef>
                          <a:spcPts val="0"/>
                        </a:spcBef>
                        <a:buNone/>
                      </a:pPr>
                      <a:r>
                        <a:t/>
                      </a:r>
                      <a:endParaRPr/>
                    </a:p>
                  </a:txBody>
                  <a:tcPr marT="91425" marB="91425" marR="91425" marL="91425"/>
                </a:tc>
              </a:tr>
              <a:tr h="381000">
                <a:tc>
                  <a:txBody>
                    <a:bodyPr>
                      <a:noAutofit/>
                    </a:bodyPr>
                    <a:lstStyle/>
                    <a:p>
                      <a:pPr lvl="0">
                        <a:spcBef>
                          <a:spcPts val="0"/>
                        </a:spcBef>
                        <a:buNone/>
                      </a:pPr>
                      <a:r>
                        <a:rPr lang="en"/>
                        <a:t>Michael Haufe</a:t>
                      </a:r>
                    </a:p>
                  </a:txBody>
                  <a:tcPr marT="91425" marB="91425" marR="91425" marL="91425"/>
                </a:tc>
                <a:tc>
                  <a:txBody>
                    <a:bodyPr>
                      <a:noAutofit/>
                    </a:bodyPr>
                    <a:lstStyle/>
                    <a:p>
                      <a:pPr lvl="0" algn="ctr">
                        <a:spcBef>
                          <a:spcPts val="0"/>
                        </a:spcBef>
                        <a:buNone/>
                      </a:pPr>
                      <a:r>
                        <a:rPr lang="en"/>
                        <a:t>x</a:t>
                      </a:r>
                    </a:p>
                  </a:txBody>
                  <a:tcPr marT="91425" marB="91425" marR="91425" marL="91425"/>
                </a:tc>
                <a:tc>
                  <a:txBody>
                    <a:bodyPr>
                      <a:noAutofit/>
                    </a:bodyPr>
                    <a:lstStyle/>
                    <a:p>
                      <a:pPr lvl="0" algn="ctr">
                        <a:spcBef>
                          <a:spcPts val="0"/>
                        </a:spcBef>
                        <a:buNone/>
                      </a:pPr>
                      <a:r>
                        <a:rPr lang="en"/>
                        <a:t>x</a:t>
                      </a:r>
                    </a:p>
                  </a:txBody>
                  <a:tcPr marT="91425" marB="91425" marR="91425" marL="91425"/>
                </a:tc>
                <a:tc>
                  <a:txBody>
                    <a:bodyPr>
                      <a:noAutofit/>
                    </a:bodyPr>
                    <a:lstStyle/>
                    <a:p>
                      <a:pPr lvl="0" algn="ctr">
                        <a:spcBef>
                          <a:spcPts val="0"/>
                        </a:spcBef>
                        <a:buNone/>
                      </a:pPr>
                      <a:r>
                        <a:t/>
                      </a:r>
                      <a:endParaRPr/>
                    </a:p>
                  </a:txBody>
                  <a:tcPr marT="91425" marB="91425" marR="91425" marL="91425"/>
                </a:tc>
                <a:tc>
                  <a:txBody>
                    <a:bodyPr>
                      <a:noAutofit/>
                    </a:bodyPr>
                    <a:lstStyle/>
                    <a:p>
                      <a:pPr lvl="0" algn="ctr">
                        <a:spcBef>
                          <a:spcPts val="0"/>
                        </a:spcBef>
                        <a:buNone/>
                      </a:pPr>
                      <a:r>
                        <a:rPr lang="en"/>
                        <a:t>x</a:t>
                      </a:r>
                    </a:p>
                  </a:txBody>
                  <a:tcPr marT="91425" marB="91425" marR="91425" marL="91425"/>
                </a:tc>
                <a:tc>
                  <a:txBody>
                    <a:bodyPr>
                      <a:noAutofit/>
                    </a:bodyPr>
                    <a:lstStyle/>
                    <a:p>
                      <a:pPr lvl="0" algn="ctr">
                        <a:spcBef>
                          <a:spcPts val="0"/>
                        </a:spcBef>
                        <a:buNone/>
                      </a:pPr>
                      <a:r>
                        <a:t/>
                      </a:r>
                      <a:endParaRPr/>
                    </a:p>
                  </a:txBody>
                  <a:tcPr marT="91425" marB="91425" marR="91425" marL="91425"/>
                </a:tc>
                <a:tc>
                  <a:txBody>
                    <a:bodyPr>
                      <a:noAutofit/>
                    </a:bodyPr>
                    <a:lstStyle/>
                    <a:p>
                      <a:pPr lvl="0" rtl="0" algn="ctr">
                        <a:spcBef>
                          <a:spcPts val="0"/>
                        </a:spcBef>
                        <a:buNone/>
                      </a:pPr>
                      <a:r>
                        <a:rPr lang="en"/>
                        <a:t>x</a:t>
                      </a: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 name="Shape 38"/>
        <p:cNvGrpSpPr/>
        <p:nvPr/>
      </p:nvGrpSpPr>
      <p:grpSpPr>
        <a:xfrm>
          <a:off x="0" y="0"/>
          <a:ext cx="0" cy="0"/>
          <a:chOff x="0" y="0"/>
          <a:chExt cx="0" cy="0"/>
        </a:xfrm>
      </p:grpSpPr>
      <p:sp>
        <p:nvSpPr>
          <p:cNvPr id="39" name="Shape 39"/>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Design Decisions</a:t>
            </a:r>
          </a:p>
        </p:txBody>
      </p:sp>
      <p:sp>
        <p:nvSpPr>
          <p:cNvPr id="40" name="Shape 4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SzPct val="100000"/>
            </a:pPr>
            <a:r>
              <a:rPr lang="en" sz="2400"/>
              <a:t>Communication Technology</a:t>
            </a:r>
          </a:p>
          <a:p>
            <a:pPr indent="-381000" lvl="0" marL="457200" rtl="0">
              <a:spcBef>
                <a:spcPts val="0"/>
              </a:spcBef>
              <a:buSzPct val="100000"/>
            </a:pPr>
            <a:r>
              <a:rPr lang="en" sz="2400"/>
              <a:t>Mobile Platform</a:t>
            </a:r>
          </a:p>
          <a:p>
            <a:pPr indent="-381000" lvl="0" marL="457200" rtl="0">
              <a:spcBef>
                <a:spcPts val="0"/>
              </a:spcBef>
              <a:buSzPct val="100000"/>
            </a:pPr>
            <a:r>
              <a:rPr lang="en" sz="2400"/>
              <a:t>Contact book management</a:t>
            </a:r>
          </a:p>
          <a:p>
            <a:pPr indent="-381000" lvl="0" marL="457200" rtl="0">
              <a:spcBef>
                <a:spcPts val="0"/>
              </a:spcBef>
              <a:buSzPct val="100000"/>
            </a:pPr>
            <a:r>
              <a:rPr lang="en" sz="2400"/>
              <a:t>User Identification</a:t>
            </a:r>
          </a:p>
          <a:p>
            <a:pPr indent="-381000" lvl="0" marL="457200" rtl="0">
              <a:spcBef>
                <a:spcPts val="0"/>
              </a:spcBef>
              <a:buSzPct val="100000"/>
            </a:pPr>
            <a:r>
              <a:rPr lang="en" sz="2400"/>
              <a:t>Runtime design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 name="Shape 44"/>
        <p:cNvGrpSpPr/>
        <p:nvPr/>
      </p:nvGrpSpPr>
      <p:grpSpPr>
        <a:xfrm>
          <a:off x="0" y="0"/>
          <a:ext cx="0" cy="0"/>
          <a:chOff x="0" y="0"/>
          <a:chExt cx="0" cy="0"/>
        </a:xfrm>
      </p:grpSpPr>
      <p:sp>
        <p:nvSpPr>
          <p:cNvPr id="45" name="Shape 45"/>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Communication Technology: NFC</a:t>
            </a:r>
          </a:p>
        </p:txBody>
      </p:sp>
      <p:sp>
        <p:nvSpPr>
          <p:cNvPr id="46" name="Shape 46"/>
          <p:cNvSpPr txBox="1"/>
          <p:nvPr>
            <p:ph idx="1" type="body"/>
          </p:nvPr>
        </p:nvSpPr>
        <p:spPr>
          <a:xfrm>
            <a:off x="457200" y="1200150"/>
            <a:ext cx="3994500" cy="3725699"/>
          </a:xfrm>
          <a:prstGeom prst="rect">
            <a:avLst/>
          </a:prstGeom>
        </p:spPr>
        <p:txBody>
          <a:bodyPr anchorCtr="0" anchor="t" bIns="91425" lIns="91425" rIns="91425" tIns="91425">
            <a:noAutofit/>
          </a:bodyPr>
          <a:lstStyle/>
          <a:p>
            <a:pPr lvl="0" rtl="0">
              <a:spcBef>
                <a:spcPts val="0"/>
              </a:spcBef>
              <a:buNone/>
            </a:pPr>
            <a:r>
              <a:rPr lang="en"/>
              <a:t>Pros:</a:t>
            </a:r>
          </a:p>
          <a:p>
            <a:pPr indent="-381000" lvl="0" marL="457200" rtl="0">
              <a:spcBef>
                <a:spcPts val="0"/>
              </a:spcBef>
              <a:buSzPct val="100000"/>
            </a:pPr>
            <a:r>
              <a:rPr lang="en" sz="2400"/>
              <a:t>Flows with social interaction</a:t>
            </a:r>
          </a:p>
          <a:p>
            <a:pPr indent="-381000" lvl="0" marL="457200" rtl="0">
              <a:spcBef>
                <a:spcPts val="0"/>
              </a:spcBef>
              <a:buSzPct val="100000"/>
            </a:pPr>
            <a:r>
              <a:rPr lang="en" sz="2400"/>
              <a:t>Low power consumption</a:t>
            </a:r>
          </a:p>
          <a:p>
            <a:pPr indent="-381000" lvl="0" marL="457200" rtl="0">
              <a:spcBef>
                <a:spcPts val="0"/>
              </a:spcBef>
              <a:buSzPct val="100000"/>
            </a:pPr>
            <a:r>
              <a:rPr lang="en" sz="2400"/>
              <a:t>Simple interface, no device filtering</a:t>
            </a:r>
          </a:p>
          <a:p>
            <a:pPr indent="-381000" lvl="0" marL="457200">
              <a:spcBef>
                <a:spcPts val="0"/>
              </a:spcBef>
              <a:buSzPct val="100000"/>
            </a:pPr>
            <a:r>
              <a:rPr lang="en" sz="2400"/>
              <a:t>No network requirement</a:t>
            </a:r>
          </a:p>
        </p:txBody>
      </p:sp>
      <p:sp>
        <p:nvSpPr>
          <p:cNvPr id="47" name="Shape 47"/>
          <p:cNvSpPr txBox="1"/>
          <p:nvPr>
            <p:ph idx="2" type="body"/>
          </p:nvPr>
        </p:nvSpPr>
        <p:spPr>
          <a:xfrm>
            <a:off x="4692273" y="1200150"/>
            <a:ext cx="3994500" cy="3725699"/>
          </a:xfrm>
          <a:prstGeom prst="rect">
            <a:avLst/>
          </a:prstGeom>
        </p:spPr>
        <p:txBody>
          <a:bodyPr anchorCtr="0" anchor="t" bIns="91425" lIns="91425" rIns="91425" tIns="91425">
            <a:noAutofit/>
          </a:bodyPr>
          <a:lstStyle/>
          <a:p>
            <a:pPr lvl="0" rtl="0">
              <a:spcBef>
                <a:spcPts val="0"/>
              </a:spcBef>
              <a:buNone/>
            </a:pPr>
            <a:r>
              <a:rPr lang="en"/>
              <a:t>Cons:</a:t>
            </a:r>
          </a:p>
          <a:p>
            <a:pPr indent="-381000" lvl="0" marL="457200" rtl="0">
              <a:spcBef>
                <a:spcPts val="0"/>
              </a:spcBef>
              <a:buSzPct val="100000"/>
            </a:pPr>
            <a:r>
              <a:rPr lang="en" sz="2400"/>
              <a:t>Lower data transfer rate</a:t>
            </a:r>
          </a:p>
          <a:p>
            <a:pPr indent="-381000" lvl="0" marL="457200" rtl="0">
              <a:spcBef>
                <a:spcPts val="0"/>
              </a:spcBef>
              <a:buSzPct val="100000"/>
            </a:pPr>
            <a:r>
              <a:rPr lang="en" sz="2400"/>
              <a:t>Two devices must be in NFC range</a:t>
            </a:r>
          </a:p>
          <a:p>
            <a:pPr indent="-381000" lvl="0" marL="457200">
              <a:spcBef>
                <a:spcPts val="0"/>
              </a:spcBef>
              <a:buSzPct val="100000"/>
            </a:pPr>
            <a:r>
              <a:rPr lang="en" sz="2400"/>
              <a:t>Device restrictions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Communication Technology: WiFi</a:t>
            </a:r>
          </a:p>
        </p:txBody>
      </p:sp>
      <p:sp>
        <p:nvSpPr>
          <p:cNvPr id="53" name="Shape 53"/>
          <p:cNvSpPr txBox="1"/>
          <p:nvPr>
            <p:ph idx="1" type="body"/>
          </p:nvPr>
        </p:nvSpPr>
        <p:spPr>
          <a:xfrm>
            <a:off x="457200" y="1200150"/>
            <a:ext cx="3994500" cy="3725699"/>
          </a:xfrm>
          <a:prstGeom prst="rect">
            <a:avLst/>
          </a:prstGeom>
        </p:spPr>
        <p:txBody>
          <a:bodyPr anchorCtr="0" anchor="t" bIns="91425" lIns="91425" rIns="91425" tIns="91425">
            <a:noAutofit/>
          </a:bodyPr>
          <a:lstStyle/>
          <a:p>
            <a:pPr lvl="0" rtl="0">
              <a:spcBef>
                <a:spcPts val="0"/>
              </a:spcBef>
              <a:buNone/>
            </a:pPr>
            <a:r>
              <a:rPr lang="en"/>
              <a:t>Pros:	</a:t>
            </a:r>
          </a:p>
          <a:p>
            <a:pPr indent="-381000" lvl="0" marL="457200" rtl="0">
              <a:spcBef>
                <a:spcPts val="0"/>
              </a:spcBef>
              <a:buSzPct val="100000"/>
            </a:pPr>
            <a:r>
              <a:rPr lang="en" sz="2400"/>
              <a:t>No hardware restrictions</a:t>
            </a:r>
          </a:p>
          <a:p>
            <a:pPr indent="-381000" lvl="0" marL="457200" rtl="0">
              <a:spcBef>
                <a:spcPts val="0"/>
              </a:spcBef>
              <a:buSzPct val="100000"/>
            </a:pPr>
            <a:r>
              <a:rPr lang="en" sz="2400"/>
              <a:t>Long distance transfer</a:t>
            </a:r>
          </a:p>
          <a:p>
            <a:pPr indent="-381000" lvl="0" marL="457200" rtl="0">
              <a:spcBef>
                <a:spcPts val="0"/>
              </a:spcBef>
              <a:buSzPct val="100000"/>
            </a:pPr>
            <a:r>
              <a:rPr lang="en" sz="2400"/>
              <a:t>Higher transfer rate</a:t>
            </a:r>
          </a:p>
        </p:txBody>
      </p:sp>
      <p:sp>
        <p:nvSpPr>
          <p:cNvPr id="54" name="Shape 54"/>
          <p:cNvSpPr txBox="1"/>
          <p:nvPr>
            <p:ph idx="2" type="body"/>
          </p:nvPr>
        </p:nvSpPr>
        <p:spPr>
          <a:xfrm>
            <a:off x="4692273" y="1200150"/>
            <a:ext cx="3994500" cy="3725699"/>
          </a:xfrm>
          <a:prstGeom prst="rect">
            <a:avLst/>
          </a:prstGeom>
        </p:spPr>
        <p:txBody>
          <a:bodyPr anchorCtr="0" anchor="t" bIns="91425" lIns="91425" rIns="91425" tIns="91425">
            <a:noAutofit/>
          </a:bodyPr>
          <a:lstStyle/>
          <a:p>
            <a:pPr lvl="0" rtl="0">
              <a:spcBef>
                <a:spcPts val="0"/>
              </a:spcBef>
              <a:buNone/>
            </a:pPr>
            <a:r>
              <a:rPr lang="en"/>
              <a:t>Cons:</a:t>
            </a:r>
          </a:p>
          <a:p>
            <a:pPr indent="-381000" lvl="0" marL="457200" rtl="0">
              <a:spcBef>
                <a:spcPts val="0"/>
              </a:spcBef>
              <a:buSzPct val="100000"/>
            </a:pPr>
            <a:r>
              <a:rPr lang="en" sz="2400"/>
              <a:t>WiFi connection required</a:t>
            </a:r>
          </a:p>
          <a:p>
            <a:pPr indent="-381000" lvl="0" marL="457200" rtl="0">
              <a:spcBef>
                <a:spcPts val="0"/>
              </a:spcBef>
              <a:buSzPct val="100000"/>
            </a:pPr>
            <a:r>
              <a:rPr lang="en" sz="2400"/>
              <a:t>Must search for contact target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685800" y="1583342"/>
            <a:ext cx="7772400" cy="1159799"/>
          </a:xfrm>
          <a:prstGeom prst="rect">
            <a:avLst/>
          </a:prstGeom>
        </p:spPr>
        <p:txBody>
          <a:bodyPr anchorCtr="0" anchor="b" bIns="91425" lIns="91425" rIns="91425" tIns="91425">
            <a:noAutofit/>
          </a:bodyPr>
          <a:lstStyle/>
          <a:p>
            <a:pPr lvl="0">
              <a:spcBef>
                <a:spcPts val="0"/>
              </a:spcBef>
              <a:buNone/>
            </a:pPr>
            <a:r>
              <a:rPr lang="en"/>
              <a:t>NFC</a:t>
            </a:r>
          </a:p>
        </p:txBody>
      </p:sp>
      <p:sp>
        <p:nvSpPr>
          <p:cNvPr id="60" name="Shape 60"/>
          <p:cNvSpPr txBox="1"/>
          <p:nvPr>
            <p:ph idx="1" type="subTitle"/>
          </p:nvPr>
        </p:nvSpPr>
        <p:spPr>
          <a:xfrm>
            <a:off x="685800" y="2840047"/>
            <a:ext cx="7772400" cy="1416600"/>
          </a:xfrm>
          <a:prstGeom prst="rect">
            <a:avLst/>
          </a:prstGeom>
        </p:spPr>
        <p:txBody>
          <a:bodyPr anchorCtr="0" anchor="t" bIns="91425" lIns="91425" rIns="91425" tIns="91425">
            <a:noAutofit/>
          </a:bodyPr>
          <a:lstStyle/>
          <a:p>
            <a:pPr lvl="0">
              <a:spcBef>
                <a:spcPts val="0"/>
              </a:spcBef>
              <a:buNone/>
            </a:pPr>
            <a:r>
              <a:rPr lang="en"/>
              <a:t>NFC works better with our vision of face-to-face interactive contact exchange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Mobile Platform: IOS</a:t>
            </a:r>
          </a:p>
        </p:txBody>
      </p:sp>
      <p:sp>
        <p:nvSpPr>
          <p:cNvPr id="66" name="Shape 66"/>
          <p:cNvSpPr txBox="1"/>
          <p:nvPr>
            <p:ph idx="1" type="body"/>
          </p:nvPr>
        </p:nvSpPr>
        <p:spPr>
          <a:xfrm>
            <a:off x="457200" y="1200150"/>
            <a:ext cx="3994500" cy="3725699"/>
          </a:xfrm>
          <a:prstGeom prst="rect">
            <a:avLst/>
          </a:prstGeom>
        </p:spPr>
        <p:txBody>
          <a:bodyPr anchorCtr="0" anchor="t" bIns="91425" lIns="91425" rIns="91425" tIns="91425">
            <a:noAutofit/>
          </a:bodyPr>
          <a:lstStyle/>
          <a:p>
            <a:pPr lvl="0" rtl="0">
              <a:spcBef>
                <a:spcPts val="0"/>
              </a:spcBef>
              <a:buNone/>
            </a:pPr>
            <a:r>
              <a:rPr lang="en"/>
              <a:t>Pros:</a:t>
            </a:r>
          </a:p>
          <a:p>
            <a:pPr indent="-381000" lvl="0" marL="457200" rtl="0">
              <a:spcBef>
                <a:spcPts val="0"/>
              </a:spcBef>
              <a:buSzPct val="100000"/>
            </a:pPr>
            <a:r>
              <a:rPr lang="en" sz="2400"/>
              <a:t>Nicer programming IDE (Xcode)</a:t>
            </a:r>
          </a:p>
          <a:p>
            <a:pPr indent="-381000" lvl="0" marL="457200" rtl="0">
              <a:spcBef>
                <a:spcPts val="0"/>
              </a:spcBef>
              <a:buSzPct val="100000"/>
            </a:pPr>
            <a:r>
              <a:rPr lang="en" sz="2400"/>
              <a:t>iPhone 6 now supports NFC</a:t>
            </a:r>
          </a:p>
          <a:p>
            <a:pPr indent="-381000" lvl="0" marL="457200" rtl="0">
              <a:spcBef>
                <a:spcPts val="0"/>
              </a:spcBef>
              <a:buSzPct val="100000"/>
            </a:pPr>
            <a:r>
              <a:rPr lang="en" sz="2400"/>
              <a:t>consistent platform, easy to use</a:t>
            </a:r>
          </a:p>
          <a:p>
            <a:pPr lvl="0" rtl="0">
              <a:spcBef>
                <a:spcPts val="0"/>
              </a:spcBef>
              <a:buNone/>
            </a:pPr>
            <a:r>
              <a:t/>
            </a:r>
            <a:endParaRPr/>
          </a:p>
          <a:p>
            <a:pPr lvl="0">
              <a:spcBef>
                <a:spcPts val="0"/>
              </a:spcBef>
              <a:buNone/>
            </a:pPr>
            <a:r>
              <a:t/>
            </a:r>
            <a:endParaRPr/>
          </a:p>
        </p:txBody>
      </p:sp>
      <p:sp>
        <p:nvSpPr>
          <p:cNvPr id="67" name="Shape 67"/>
          <p:cNvSpPr txBox="1"/>
          <p:nvPr>
            <p:ph idx="2" type="body"/>
          </p:nvPr>
        </p:nvSpPr>
        <p:spPr>
          <a:xfrm>
            <a:off x="4692273" y="1200150"/>
            <a:ext cx="3994500" cy="3725699"/>
          </a:xfrm>
          <a:prstGeom prst="rect">
            <a:avLst/>
          </a:prstGeom>
        </p:spPr>
        <p:txBody>
          <a:bodyPr anchorCtr="0" anchor="t" bIns="91425" lIns="91425" rIns="91425" tIns="91425">
            <a:noAutofit/>
          </a:bodyPr>
          <a:lstStyle/>
          <a:p>
            <a:pPr lvl="0" rtl="0">
              <a:spcBef>
                <a:spcPts val="0"/>
              </a:spcBef>
              <a:buNone/>
            </a:pPr>
            <a:r>
              <a:rPr lang="en"/>
              <a:t>Cons:</a:t>
            </a:r>
          </a:p>
          <a:p>
            <a:pPr indent="-381000" lvl="0" marL="457200" rtl="0">
              <a:spcBef>
                <a:spcPts val="0"/>
              </a:spcBef>
              <a:buSzPct val="100000"/>
            </a:pPr>
            <a:r>
              <a:rPr lang="en" sz="2400"/>
              <a:t>group owns no ios devices</a:t>
            </a:r>
          </a:p>
          <a:p>
            <a:pPr indent="-381000" lvl="0" marL="457200" rtl="0">
              <a:spcBef>
                <a:spcPts val="0"/>
              </a:spcBef>
              <a:buSzPct val="100000"/>
            </a:pPr>
            <a:r>
              <a:rPr lang="en" sz="2400"/>
              <a:t>only iphone 6 has NFC</a:t>
            </a:r>
          </a:p>
          <a:p>
            <a:pPr indent="-381000" lvl="0" marL="457200">
              <a:spcBef>
                <a:spcPts val="0"/>
              </a:spcBef>
              <a:buSzPct val="100000"/>
            </a:pPr>
            <a:r>
              <a:rPr lang="en" sz="2400"/>
              <a:t>expensive and complicated to publish to app store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Mobile Platform: Android</a:t>
            </a:r>
          </a:p>
        </p:txBody>
      </p:sp>
      <p:sp>
        <p:nvSpPr>
          <p:cNvPr id="73" name="Shape 73"/>
          <p:cNvSpPr txBox="1"/>
          <p:nvPr>
            <p:ph idx="1" type="body"/>
          </p:nvPr>
        </p:nvSpPr>
        <p:spPr>
          <a:xfrm>
            <a:off x="457200" y="1200150"/>
            <a:ext cx="3994500" cy="3725699"/>
          </a:xfrm>
          <a:prstGeom prst="rect">
            <a:avLst/>
          </a:prstGeom>
        </p:spPr>
        <p:txBody>
          <a:bodyPr anchorCtr="0" anchor="t" bIns="91425" lIns="91425" rIns="91425" tIns="91425">
            <a:noAutofit/>
          </a:bodyPr>
          <a:lstStyle/>
          <a:p>
            <a:pPr lvl="0" rtl="0">
              <a:spcBef>
                <a:spcPts val="0"/>
              </a:spcBef>
              <a:buNone/>
            </a:pPr>
            <a:r>
              <a:rPr lang="en"/>
              <a:t>Pros:</a:t>
            </a:r>
          </a:p>
          <a:p>
            <a:pPr indent="-381000" lvl="0" marL="457200" rtl="0">
              <a:spcBef>
                <a:spcPts val="0"/>
              </a:spcBef>
              <a:buSzPct val="100000"/>
            </a:pPr>
            <a:r>
              <a:rPr lang="en" sz="2400"/>
              <a:t>group already familiar with Java and XML</a:t>
            </a:r>
          </a:p>
          <a:p>
            <a:pPr indent="-381000" lvl="0" marL="457200" rtl="0">
              <a:spcBef>
                <a:spcPts val="0"/>
              </a:spcBef>
              <a:buSzPct val="100000"/>
            </a:pPr>
            <a:r>
              <a:rPr lang="en" sz="2400"/>
              <a:t>Many devices supporting NFC</a:t>
            </a:r>
          </a:p>
          <a:p>
            <a:pPr indent="-381000" lvl="0" marL="457200" rtl="0">
              <a:spcBef>
                <a:spcPts val="0"/>
              </a:spcBef>
              <a:buSzPct val="100000"/>
            </a:pPr>
            <a:r>
              <a:rPr lang="en" sz="2400"/>
              <a:t>Much easier to publish app</a:t>
            </a:r>
          </a:p>
          <a:p>
            <a:pPr lvl="0" rtl="0">
              <a:spcBef>
                <a:spcPts val="0"/>
              </a:spcBef>
              <a:buNone/>
            </a:pPr>
            <a:r>
              <a:t/>
            </a:r>
            <a:endParaRPr/>
          </a:p>
          <a:p>
            <a:pPr lvl="0" rtl="0">
              <a:spcBef>
                <a:spcPts val="0"/>
              </a:spcBef>
              <a:buNone/>
            </a:pPr>
            <a:r>
              <a:t/>
            </a:r>
            <a:endParaRPr/>
          </a:p>
        </p:txBody>
      </p:sp>
      <p:sp>
        <p:nvSpPr>
          <p:cNvPr id="74" name="Shape 74"/>
          <p:cNvSpPr txBox="1"/>
          <p:nvPr>
            <p:ph idx="2" type="body"/>
          </p:nvPr>
        </p:nvSpPr>
        <p:spPr>
          <a:xfrm>
            <a:off x="4692273" y="1200150"/>
            <a:ext cx="3994500" cy="3725699"/>
          </a:xfrm>
          <a:prstGeom prst="rect">
            <a:avLst/>
          </a:prstGeom>
        </p:spPr>
        <p:txBody>
          <a:bodyPr anchorCtr="0" anchor="t" bIns="91425" lIns="91425" rIns="91425" tIns="91425">
            <a:noAutofit/>
          </a:bodyPr>
          <a:lstStyle/>
          <a:p>
            <a:pPr lvl="0" rtl="0">
              <a:spcBef>
                <a:spcPts val="0"/>
              </a:spcBef>
              <a:buNone/>
            </a:pPr>
            <a:r>
              <a:rPr lang="en"/>
              <a:t>Cons:</a:t>
            </a:r>
          </a:p>
          <a:p>
            <a:pPr indent="-381000" lvl="0" marL="457200" rtl="0">
              <a:spcBef>
                <a:spcPts val="0"/>
              </a:spcBef>
              <a:buSzPct val="100000"/>
            </a:pPr>
            <a:r>
              <a:rPr lang="en" sz="2400"/>
              <a:t>non-Consistent, many more possible devices has to test on</a:t>
            </a:r>
          </a:p>
          <a:p>
            <a:pPr lvl="0" rt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idx="1" type="subTitle"/>
          </p:nvPr>
        </p:nvSpPr>
        <p:spPr>
          <a:xfrm>
            <a:off x="685800" y="2840053"/>
            <a:ext cx="7772400" cy="784799"/>
          </a:xfrm>
          <a:prstGeom prst="rect">
            <a:avLst/>
          </a:prstGeom>
        </p:spPr>
        <p:txBody>
          <a:bodyPr anchorCtr="0" anchor="t" bIns="91425" lIns="91425" rIns="91425" tIns="91425">
            <a:noAutofit/>
          </a:bodyPr>
          <a:lstStyle/>
          <a:p>
            <a:pPr lvl="0">
              <a:spcBef>
                <a:spcPts val="0"/>
              </a:spcBef>
              <a:buNone/>
            </a:pPr>
            <a:r>
              <a:rPr lang="en"/>
              <a:t>programming language knowledge, no ios devices to test with</a:t>
            </a:r>
          </a:p>
        </p:txBody>
      </p:sp>
      <p:sp>
        <p:nvSpPr>
          <p:cNvPr id="80" name="Shape 80"/>
          <p:cNvSpPr txBox="1"/>
          <p:nvPr>
            <p:ph type="ctrTitle"/>
          </p:nvPr>
        </p:nvSpPr>
        <p:spPr>
          <a:xfrm>
            <a:off x="685800" y="1583342"/>
            <a:ext cx="7772400" cy="1159799"/>
          </a:xfrm>
          <a:prstGeom prst="rect">
            <a:avLst/>
          </a:prstGeom>
        </p:spPr>
        <p:txBody>
          <a:bodyPr anchorCtr="0" anchor="b" bIns="91425" lIns="91425" rIns="91425" tIns="91425">
            <a:noAutofit/>
          </a:bodyPr>
          <a:lstStyle/>
          <a:p>
            <a:pPr lvl="0">
              <a:spcBef>
                <a:spcPts val="0"/>
              </a:spcBef>
              <a:buNone/>
            </a:pPr>
            <a:r>
              <a:rPr lang="en"/>
              <a:t>Android</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