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 name="Shape 13"/>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ph idx="1" type="subTitle"/>
          </p:nvPr>
        </p:nvSpPr>
        <p:spPr>
          <a:xfrm>
            <a:off x="685800" y="2535244"/>
            <a:ext cx="7772400" cy="2113500"/>
          </a:xfrm>
          <a:prstGeom prst="rect">
            <a:avLst/>
          </a:prstGeom>
        </p:spPr>
        <p:txBody>
          <a:bodyPr anchorCtr="0" anchor="t" bIns="91425" lIns="91425" rIns="91425" tIns="91425">
            <a:noAutofit/>
          </a:bodyPr>
          <a:lstStyle/>
          <a:p>
            <a:pPr lvl="0" rtl="0">
              <a:spcBef>
                <a:spcPts val="0"/>
              </a:spcBef>
              <a:buNone/>
            </a:pPr>
            <a:r>
              <a:rPr lang="en"/>
              <a:t>Anthonie Roux</a:t>
            </a:r>
          </a:p>
          <a:p>
            <a:pPr lvl="0" rtl="0">
              <a:spcBef>
                <a:spcPts val="0"/>
              </a:spcBef>
              <a:buNone/>
            </a:pPr>
            <a:r>
              <a:rPr lang="en"/>
              <a:t>Sean McClanahan</a:t>
            </a:r>
          </a:p>
          <a:p>
            <a:pPr lvl="0" rtl="0">
              <a:spcBef>
                <a:spcPts val="0"/>
              </a:spcBef>
              <a:buNone/>
            </a:pPr>
            <a:r>
              <a:rPr lang="en"/>
              <a:t>Michael Haufe</a:t>
            </a:r>
          </a:p>
          <a:p>
            <a:pPr lvl="0" rtl="0">
              <a:spcBef>
                <a:spcPts val="0"/>
              </a:spcBef>
              <a:buNone/>
            </a:pPr>
            <a:r>
              <a:rPr lang="en"/>
              <a:t>Kwok-ho Lo</a:t>
            </a:r>
          </a:p>
        </p:txBody>
      </p:sp>
      <p:sp>
        <p:nvSpPr>
          <p:cNvPr id="28" name="Shape 28"/>
          <p:cNvSpPr txBox="1"/>
          <p:nvPr>
            <p:ph type="ctrTitle"/>
          </p:nvPr>
        </p:nvSpPr>
        <p:spPr>
          <a:xfrm>
            <a:off x="685800" y="1049942"/>
            <a:ext cx="7772400" cy="1159799"/>
          </a:xfrm>
          <a:prstGeom prst="rect">
            <a:avLst/>
          </a:prstGeom>
        </p:spPr>
        <p:txBody>
          <a:bodyPr anchorCtr="0" anchor="b" bIns="91425" lIns="91425" rIns="91425" tIns="91425">
            <a:noAutofit/>
          </a:bodyPr>
          <a:lstStyle/>
          <a:p>
            <a:pPr lvl="0">
              <a:spcBef>
                <a:spcPts val="0"/>
              </a:spcBef>
              <a:buNone/>
            </a:pPr>
            <a:r>
              <a:rPr lang="en"/>
              <a:t>Contact Swap</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2621"/>
            <a:ext cx="8229600" cy="857400"/>
          </a:xfrm>
          <a:prstGeom prst="rect">
            <a:avLst/>
          </a:prstGeom>
        </p:spPr>
        <p:txBody>
          <a:bodyPr anchorCtr="0" anchor="b" bIns="91425" lIns="91425" rIns="91425" tIns="91425">
            <a:noAutofit/>
          </a:bodyPr>
          <a:lstStyle/>
          <a:p>
            <a:pPr lvl="0" rtl="0">
              <a:spcBef>
                <a:spcPts val="0"/>
              </a:spcBef>
              <a:buNone/>
            </a:pPr>
            <a:r>
              <a:rPr lang="en" sz="2400"/>
              <a:t>Details of Approach: User ID and Management</a:t>
            </a:r>
          </a:p>
        </p:txBody>
      </p:sp>
      <p:sp>
        <p:nvSpPr>
          <p:cNvPr id="82" name="Shape 82"/>
          <p:cNvSpPr txBox="1"/>
          <p:nvPr>
            <p:ph idx="1" type="body"/>
          </p:nvPr>
        </p:nvSpPr>
        <p:spPr>
          <a:xfrm>
            <a:off x="457200" y="804725"/>
            <a:ext cx="8229600" cy="43389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Clr>
                <a:schemeClr val="dk1"/>
              </a:buClr>
              <a:buSzPct val="100000"/>
            </a:pPr>
            <a:r>
              <a:rPr lang="en" sz="1800">
                <a:solidFill>
                  <a:schemeClr val="dk1"/>
                </a:solidFill>
              </a:rPr>
              <a:t>Privacy and Identity: What must I share? Who are you?</a:t>
            </a:r>
          </a:p>
          <a:p>
            <a:pPr indent="-342900" lvl="1" marL="914400" marR="0" rtl="0" algn="l">
              <a:lnSpc>
                <a:spcPct val="100000"/>
              </a:lnSpc>
              <a:spcBef>
                <a:spcPts val="600"/>
              </a:spcBef>
              <a:spcAft>
                <a:spcPts val="0"/>
              </a:spcAft>
              <a:buClr>
                <a:schemeClr val="dk1"/>
              </a:buClr>
              <a:buSzPct val="100000"/>
            </a:pPr>
            <a:r>
              <a:rPr lang="en" sz="1800">
                <a:solidFill>
                  <a:schemeClr val="dk1"/>
                </a:solidFill>
              </a:rPr>
              <a:t>Identity: Phone Number</a:t>
            </a:r>
          </a:p>
          <a:p>
            <a:pPr indent="-342900" lvl="2" marL="1371600" marR="0" rtl="0" algn="l">
              <a:lnSpc>
                <a:spcPct val="100000"/>
              </a:lnSpc>
              <a:spcBef>
                <a:spcPts val="600"/>
              </a:spcBef>
              <a:spcAft>
                <a:spcPts val="0"/>
              </a:spcAft>
              <a:buClr>
                <a:schemeClr val="dk1"/>
              </a:buClr>
              <a:buSzPct val="100000"/>
            </a:pPr>
            <a:r>
              <a:rPr lang="en" sz="1800">
                <a:solidFill>
                  <a:schemeClr val="dk1"/>
                </a:solidFill>
              </a:rPr>
              <a:t>Unique identifier</a:t>
            </a:r>
          </a:p>
          <a:p>
            <a:pPr indent="-342900" lvl="2" marL="1371600" marR="0" rtl="0" algn="l">
              <a:lnSpc>
                <a:spcPct val="100000"/>
              </a:lnSpc>
              <a:spcBef>
                <a:spcPts val="600"/>
              </a:spcBef>
              <a:spcAft>
                <a:spcPts val="0"/>
              </a:spcAft>
              <a:buClr>
                <a:schemeClr val="dk1"/>
              </a:buClr>
              <a:buSzPct val="100000"/>
            </a:pPr>
            <a:r>
              <a:rPr lang="en" sz="1800">
                <a:solidFill>
                  <a:schemeClr val="dk1"/>
                </a:solidFill>
              </a:rPr>
              <a:t>MD5 Hashed for Contact Swap and verifying Block Status</a:t>
            </a:r>
          </a:p>
          <a:p>
            <a:pPr indent="-342900" lvl="1" marL="914400" marR="0" rtl="0" algn="l">
              <a:lnSpc>
                <a:spcPct val="100000"/>
              </a:lnSpc>
              <a:spcBef>
                <a:spcPts val="600"/>
              </a:spcBef>
              <a:spcAft>
                <a:spcPts val="0"/>
              </a:spcAft>
              <a:buClr>
                <a:schemeClr val="dk1"/>
              </a:buClr>
              <a:buSzPct val="100000"/>
            </a:pPr>
            <a:r>
              <a:rPr lang="en" sz="1800">
                <a:solidFill>
                  <a:schemeClr val="dk1"/>
                </a:solidFill>
              </a:rPr>
              <a:t>Privacy</a:t>
            </a:r>
          </a:p>
          <a:p>
            <a:pPr indent="-342900" lvl="2" marL="1371600" marR="0" rtl="0" algn="l">
              <a:lnSpc>
                <a:spcPct val="100000"/>
              </a:lnSpc>
              <a:spcBef>
                <a:spcPts val="600"/>
              </a:spcBef>
              <a:spcAft>
                <a:spcPts val="0"/>
              </a:spcAft>
              <a:buClr>
                <a:schemeClr val="dk1"/>
              </a:buClr>
              <a:buSzPct val="100000"/>
            </a:pPr>
            <a:r>
              <a:rPr lang="en" sz="1800">
                <a:solidFill>
                  <a:schemeClr val="dk1"/>
                </a:solidFill>
              </a:rPr>
              <a:t>Personal Info fields associated with privacy toggle</a:t>
            </a:r>
          </a:p>
          <a:p>
            <a:pPr indent="-342900" lvl="2" marL="1371600" marR="0" rtl="0" algn="l">
              <a:lnSpc>
                <a:spcPct val="100000"/>
              </a:lnSpc>
              <a:spcBef>
                <a:spcPts val="600"/>
              </a:spcBef>
              <a:spcAft>
                <a:spcPts val="0"/>
              </a:spcAft>
              <a:buClr>
                <a:schemeClr val="dk1"/>
              </a:buClr>
              <a:buSzPct val="100000"/>
            </a:pPr>
            <a:r>
              <a:rPr lang="en" sz="1800">
                <a:solidFill>
                  <a:schemeClr val="dk1"/>
                </a:solidFill>
              </a:rPr>
              <a:t>Field not toggled → Field not shared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Evaluation of the Outcome</a:t>
            </a:r>
          </a:p>
        </p:txBody>
      </p:sp>
      <p:sp>
        <p:nvSpPr>
          <p:cNvPr id="88" name="Shape 88"/>
          <p:cNvSpPr txBox="1"/>
          <p:nvPr/>
        </p:nvSpPr>
        <p:spPr>
          <a:xfrm>
            <a:off x="243675" y="1264475"/>
            <a:ext cx="2581499" cy="3786900"/>
          </a:xfrm>
          <a:prstGeom prst="rect">
            <a:avLst/>
          </a:prstGeom>
          <a:noFill/>
          <a:ln>
            <a:noFill/>
          </a:ln>
        </p:spPr>
        <p:txBody>
          <a:bodyPr anchorCtr="0" anchor="t" bIns="91425" lIns="91425" rIns="91425" tIns="91425">
            <a:noAutofit/>
          </a:bodyPr>
          <a:lstStyle/>
          <a:p>
            <a:pPr lvl="0" rtl="0">
              <a:spcBef>
                <a:spcPts val="0"/>
              </a:spcBef>
              <a:buNone/>
            </a:pPr>
            <a:r>
              <a:rPr lang="en"/>
              <a:t>Sprint 1</a:t>
            </a:r>
          </a:p>
          <a:p>
            <a:pPr lvl="0" rtl="0">
              <a:spcBef>
                <a:spcPts val="0"/>
              </a:spcBef>
              <a:buNone/>
            </a:pPr>
            <a:r>
              <a:t/>
            </a:r>
            <a:endParaRPr/>
          </a:p>
          <a:p>
            <a:pPr indent="-228600" lvl="0" marL="457200" rtl="0">
              <a:spcBef>
                <a:spcPts val="0"/>
              </a:spcBef>
              <a:buChar char="●"/>
            </a:pPr>
            <a:r>
              <a:rPr lang="en"/>
              <a:t>NFC Development</a:t>
            </a:r>
          </a:p>
          <a:p>
            <a:pPr indent="-228600" lvl="0" marL="457200" rtl="0">
              <a:spcBef>
                <a:spcPts val="0"/>
              </a:spcBef>
              <a:buChar char="●"/>
            </a:pPr>
            <a:r>
              <a:rPr lang="en"/>
              <a:t>Swapping Basic Info</a:t>
            </a:r>
          </a:p>
          <a:p>
            <a:pPr indent="-228600" lvl="0" marL="457200" rtl="0">
              <a:spcBef>
                <a:spcPts val="0"/>
              </a:spcBef>
              <a:buChar char="●"/>
            </a:pPr>
            <a:r>
              <a:rPr lang="en"/>
              <a:t>Basic User Interface</a:t>
            </a:r>
          </a:p>
          <a:p>
            <a:pPr indent="-228600" lvl="0" marL="457200">
              <a:spcBef>
                <a:spcPts val="0"/>
              </a:spcBef>
              <a:buChar char="●"/>
            </a:pPr>
            <a:r>
              <a:rPr lang="en"/>
              <a:t>Privacy Toggle</a:t>
            </a:r>
          </a:p>
        </p:txBody>
      </p:sp>
      <p:sp>
        <p:nvSpPr>
          <p:cNvPr id="89" name="Shape 89"/>
          <p:cNvSpPr txBox="1"/>
          <p:nvPr/>
        </p:nvSpPr>
        <p:spPr>
          <a:xfrm>
            <a:off x="2940537" y="1264475"/>
            <a:ext cx="2694599" cy="3786900"/>
          </a:xfrm>
          <a:prstGeom prst="rect">
            <a:avLst/>
          </a:prstGeom>
          <a:noFill/>
          <a:ln>
            <a:noFill/>
          </a:ln>
        </p:spPr>
        <p:txBody>
          <a:bodyPr anchorCtr="0" anchor="t" bIns="91425" lIns="91425" rIns="91425" tIns="91425">
            <a:noAutofit/>
          </a:bodyPr>
          <a:lstStyle/>
          <a:p>
            <a:pPr lvl="0" rtl="0">
              <a:spcBef>
                <a:spcPts val="0"/>
              </a:spcBef>
              <a:buNone/>
            </a:pPr>
            <a:r>
              <a:rPr lang="en"/>
              <a:t>Sprint 2</a:t>
            </a:r>
          </a:p>
          <a:p>
            <a:pPr lvl="0" rtl="0">
              <a:spcBef>
                <a:spcPts val="0"/>
              </a:spcBef>
              <a:buNone/>
            </a:pPr>
            <a:r>
              <a:t/>
            </a:r>
            <a:endParaRPr/>
          </a:p>
          <a:p>
            <a:pPr indent="-228600" lvl="0" marL="457200" rtl="0">
              <a:spcBef>
                <a:spcPts val="0"/>
              </a:spcBef>
              <a:buChar char="●"/>
            </a:pPr>
            <a:r>
              <a:rPr lang="en"/>
              <a:t>Blocklist</a:t>
            </a:r>
          </a:p>
          <a:p>
            <a:pPr indent="-228600" lvl="0" marL="457200" rtl="0">
              <a:spcBef>
                <a:spcPts val="0"/>
              </a:spcBef>
              <a:buChar char="●"/>
            </a:pPr>
            <a:r>
              <a:rPr lang="en"/>
              <a:t>Logs</a:t>
            </a:r>
          </a:p>
          <a:p>
            <a:pPr indent="-228600" lvl="0" marL="457200" rtl="0">
              <a:spcBef>
                <a:spcPts val="0"/>
              </a:spcBef>
              <a:buChar char="●"/>
            </a:pPr>
            <a:r>
              <a:rPr lang="en"/>
              <a:t>Profile Photo Capture Activity</a:t>
            </a:r>
          </a:p>
          <a:p>
            <a:pPr indent="-228600" lvl="0" marL="457200" rtl="0">
              <a:spcBef>
                <a:spcPts val="0"/>
              </a:spcBef>
              <a:buChar char="●"/>
            </a:pPr>
            <a:r>
              <a:rPr lang="en"/>
              <a:t>Contacts</a:t>
            </a:r>
          </a:p>
        </p:txBody>
      </p:sp>
      <p:sp>
        <p:nvSpPr>
          <p:cNvPr id="90" name="Shape 90"/>
          <p:cNvSpPr txBox="1"/>
          <p:nvPr/>
        </p:nvSpPr>
        <p:spPr>
          <a:xfrm>
            <a:off x="5796400" y="1264475"/>
            <a:ext cx="2694599" cy="3786900"/>
          </a:xfrm>
          <a:prstGeom prst="rect">
            <a:avLst/>
          </a:prstGeom>
          <a:noFill/>
          <a:ln>
            <a:noFill/>
          </a:ln>
        </p:spPr>
        <p:txBody>
          <a:bodyPr anchorCtr="0" anchor="t" bIns="91425" lIns="91425" rIns="91425" tIns="91425">
            <a:noAutofit/>
          </a:bodyPr>
          <a:lstStyle/>
          <a:p>
            <a:pPr lvl="0" rtl="0">
              <a:spcBef>
                <a:spcPts val="0"/>
              </a:spcBef>
              <a:buNone/>
            </a:pPr>
            <a:r>
              <a:rPr lang="en"/>
              <a:t>Sprint 3</a:t>
            </a:r>
          </a:p>
          <a:p>
            <a:pPr lvl="0" rtl="0">
              <a:spcBef>
                <a:spcPts val="0"/>
              </a:spcBef>
              <a:buNone/>
            </a:pPr>
            <a:r>
              <a:t/>
            </a:r>
            <a:endParaRPr/>
          </a:p>
          <a:p>
            <a:pPr indent="-228600" lvl="0" marL="457200" rtl="0">
              <a:spcBef>
                <a:spcPts val="0"/>
              </a:spcBef>
              <a:buChar char="●"/>
            </a:pPr>
            <a:r>
              <a:rPr lang="en"/>
              <a:t>Social Media Integration</a:t>
            </a:r>
          </a:p>
          <a:p>
            <a:pPr indent="-228600" lvl="0" marL="457200" rtl="0">
              <a:spcBef>
                <a:spcPts val="0"/>
              </a:spcBef>
              <a:buChar char="●"/>
            </a:pPr>
            <a:r>
              <a:rPr lang="en"/>
              <a:t>Theming</a:t>
            </a:r>
          </a:p>
          <a:p>
            <a:pPr indent="-228600" lvl="0" marL="457200" rtl="0">
              <a:spcBef>
                <a:spcPts val="0"/>
              </a:spcBef>
              <a:buChar char="●"/>
            </a:pPr>
            <a:r>
              <a:rPr lang="en"/>
              <a:t>Open Contacts After Swap (Change Request)</a:t>
            </a:r>
          </a:p>
        </p:txBody>
      </p:sp>
      <p:pic>
        <p:nvPicPr>
          <p:cNvPr descr="de verificación corregir mark" id="91" name="Shape 91"/>
          <p:cNvPicPr preferRelativeResize="0"/>
          <p:nvPr/>
        </p:nvPicPr>
        <p:blipFill>
          <a:blip r:embed="rId3">
            <a:alphaModFix/>
          </a:blip>
          <a:stretch>
            <a:fillRect/>
          </a:stretch>
        </p:blipFill>
        <p:spPr>
          <a:xfrm>
            <a:off x="377300" y="1775300"/>
            <a:ext cx="225750" cy="225750"/>
          </a:xfrm>
          <a:prstGeom prst="rect">
            <a:avLst/>
          </a:prstGeom>
          <a:noFill/>
          <a:ln>
            <a:noFill/>
          </a:ln>
        </p:spPr>
      </p:pic>
      <p:pic>
        <p:nvPicPr>
          <p:cNvPr descr="de verificación corregir mark" id="92" name="Shape 92"/>
          <p:cNvPicPr preferRelativeResize="0"/>
          <p:nvPr/>
        </p:nvPicPr>
        <p:blipFill>
          <a:blip r:embed="rId3">
            <a:alphaModFix/>
          </a:blip>
          <a:stretch>
            <a:fillRect/>
          </a:stretch>
        </p:blipFill>
        <p:spPr>
          <a:xfrm>
            <a:off x="377300" y="2001050"/>
            <a:ext cx="225750" cy="225750"/>
          </a:xfrm>
          <a:prstGeom prst="rect">
            <a:avLst/>
          </a:prstGeom>
          <a:noFill/>
          <a:ln>
            <a:noFill/>
          </a:ln>
        </p:spPr>
      </p:pic>
      <p:pic>
        <p:nvPicPr>
          <p:cNvPr descr="de verificación corregir mark" id="93" name="Shape 93"/>
          <p:cNvPicPr preferRelativeResize="0"/>
          <p:nvPr/>
        </p:nvPicPr>
        <p:blipFill>
          <a:blip r:embed="rId3">
            <a:alphaModFix/>
          </a:blip>
          <a:stretch>
            <a:fillRect/>
          </a:stretch>
        </p:blipFill>
        <p:spPr>
          <a:xfrm>
            <a:off x="377300" y="2226800"/>
            <a:ext cx="225750" cy="225750"/>
          </a:xfrm>
          <a:prstGeom prst="rect">
            <a:avLst/>
          </a:prstGeom>
          <a:noFill/>
          <a:ln>
            <a:noFill/>
          </a:ln>
        </p:spPr>
      </p:pic>
      <p:pic>
        <p:nvPicPr>
          <p:cNvPr descr="de verificación corregir mark" id="94" name="Shape 94"/>
          <p:cNvPicPr preferRelativeResize="0"/>
          <p:nvPr/>
        </p:nvPicPr>
        <p:blipFill>
          <a:blip r:embed="rId3">
            <a:alphaModFix/>
          </a:blip>
          <a:stretch>
            <a:fillRect/>
          </a:stretch>
        </p:blipFill>
        <p:spPr>
          <a:xfrm>
            <a:off x="377300" y="2452550"/>
            <a:ext cx="225750" cy="225750"/>
          </a:xfrm>
          <a:prstGeom prst="rect">
            <a:avLst/>
          </a:prstGeom>
          <a:noFill/>
          <a:ln>
            <a:noFill/>
          </a:ln>
        </p:spPr>
      </p:pic>
      <p:pic>
        <p:nvPicPr>
          <p:cNvPr descr="de verificación corregir mark" id="95" name="Shape 95"/>
          <p:cNvPicPr preferRelativeResize="0"/>
          <p:nvPr/>
        </p:nvPicPr>
        <p:blipFill>
          <a:blip r:embed="rId3">
            <a:alphaModFix/>
          </a:blip>
          <a:stretch>
            <a:fillRect/>
          </a:stretch>
        </p:blipFill>
        <p:spPr>
          <a:xfrm>
            <a:off x="3086850" y="2622000"/>
            <a:ext cx="225750" cy="225750"/>
          </a:xfrm>
          <a:prstGeom prst="rect">
            <a:avLst/>
          </a:prstGeom>
          <a:noFill/>
          <a:ln>
            <a:noFill/>
          </a:ln>
        </p:spPr>
      </p:pic>
      <p:pic>
        <p:nvPicPr>
          <p:cNvPr descr="de verificación corregir mark" id="96" name="Shape 96"/>
          <p:cNvPicPr preferRelativeResize="0"/>
          <p:nvPr/>
        </p:nvPicPr>
        <p:blipFill>
          <a:blip r:embed="rId3">
            <a:alphaModFix/>
          </a:blip>
          <a:stretch>
            <a:fillRect/>
          </a:stretch>
        </p:blipFill>
        <p:spPr>
          <a:xfrm>
            <a:off x="3086850" y="2226800"/>
            <a:ext cx="225750" cy="225750"/>
          </a:xfrm>
          <a:prstGeom prst="rect">
            <a:avLst/>
          </a:prstGeom>
          <a:noFill/>
          <a:ln>
            <a:noFill/>
          </a:ln>
        </p:spPr>
      </p:pic>
      <p:pic>
        <p:nvPicPr>
          <p:cNvPr descr="de verificación corregir mark" id="97" name="Shape 97"/>
          <p:cNvPicPr preferRelativeResize="0"/>
          <p:nvPr/>
        </p:nvPicPr>
        <p:blipFill>
          <a:blip r:embed="rId3">
            <a:alphaModFix/>
          </a:blip>
          <a:stretch>
            <a:fillRect/>
          </a:stretch>
        </p:blipFill>
        <p:spPr>
          <a:xfrm>
            <a:off x="3086850" y="2001050"/>
            <a:ext cx="225750" cy="225750"/>
          </a:xfrm>
          <a:prstGeom prst="rect">
            <a:avLst/>
          </a:prstGeom>
          <a:noFill/>
          <a:ln>
            <a:noFill/>
          </a:ln>
        </p:spPr>
      </p:pic>
      <p:pic>
        <p:nvPicPr>
          <p:cNvPr descr="de verificación corregir mark" id="98" name="Shape 98"/>
          <p:cNvPicPr preferRelativeResize="0"/>
          <p:nvPr/>
        </p:nvPicPr>
        <p:blipFill>
          <a:blip r:embed="rId3">
            <a:alphaModFix/>
          </a:blip>
          <a:stretch>
            <a:fillRect/>
          </a:stretch>
        </p:blipFill>
        <p:spPr>
          <a:xfrm>
            <a:off x="3086850" y="1775300"/>
            <a:ext cx="225750" cy="225750"/>
          </a:xfrm>
          <a:prstGeom prst="rect">
            <a:avLst/>
          </a:prstGeom>
          <a:noFill/>
          <a:ln>
            <a:noFill/>
          </a:ln>
        </p:spPr>
      </p:pic>
      <p:pic>
        <p:nvPicPr>
          <p:cNvPr descr="de verificación corregir mark" id="99" name="Shape 99"/>
          <p:cNvPicPr preferRelativeResize="0"/>
          <p:nvPr/>
        </p:nvPicPr>
        <p:blipFill>
          <a:blip r:embed="rId3">
            <a:alphaModFix/>
          </a:blip>
          <a:stretch>
            <a:fillRect/>
          </a:stretch>
        </p:blipFill>
        <p:spPr>
          <a:xfrm>
            <a:off x="5956300" y="2197625"/>
            <a:ext cx="225750" cy="225750"/>
          </a:xfrm>
          <a:prstGeom prst="rect">
            <a:avLst/>
          </a:prstGeom>
          <a:noFill/>
          <a:ln>
            <a:noFill/>
          </a:ln>
        </p:spPr>
      </p:pic>
      <p:pic>
        <p:nvPicPr>
          <p:cNvPr descr="de verificación corregir mark" id="100" name="Shape 100"/>
          <p:cNvPicPr preferRelativeResize="0"/>
          <p:nvPr/>
        </p:nvPicPr>
        <p:blipFill>
          <a:blip r:embed="rId3">
            <a:alphaModFix/>
          </a:blip>
          <a:stretch>
            <a:fillRect/>
          </a:stretch>
        </p:blipFill>
        <p:spPr>
          <a:xfrm>
            <a:off x="5956300" y="1971875"/>
            <a:ext cx="225750" cy="225750"/>
          </a:xfrm>
          <a:prstGeom prst="rect">
            <a:avLst/>
          </a:prstGeom>
          <a:noFill/>
          <a:ln>
            <a:noFill/>
          </a:ln>
        </p:spPr>
      </p:pic>
      <p:pic>
        <p:nvPicPr>
          <p:cNvPr descr="de verificación corregir mark" id="101" name="Shape 101"/>
          <p:cNvPicPr preferRelativeResize="0"/>
          <p:nvPr/>
        </p:nvPicPr>
        <p:blipFill>
          <a:blip r:embed="rId3">
            <a:alphaModFix/>
          </a:blip>
          <a:stretch>
            <a:fillRect/>
          </a:stretch>
        </p:blipFill>
        <p:spPr>
          <a:xfrm>
            <a:off x="5956300" y="1775300"/>
            <a:ext cx="225750" cy="22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Lessons Learned</a:t>
            </a:r>
          </a:p>
        </p:txBody>
      </p:sp>
      <p:sp>
        <p:nvSpPr>
          <p:cNvPr id="107" name="Shape 10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Social Media Providers cripple their APIs</a:t>
            </a:r>
          </a:p>
          <a:p>
            <a:pPr indent="-228600" lvl="1" marL="914400" rtl="0">
              <a:spcBef>
                <a:spcPts val="0"/>
              </a:spcBef>
            </a:pPr>
            <a:r>
              <a:rPr lang="en"/>
              <a:t>Paywalls</a:t>
            </a:r>
          </a:p>
          <a:p>
            <a:pPr indent="-228600" lvl="1" marL="914400" rtl="0">
              <a:spcBef>
                <a:spcPts val="0"/>
              </a:spcBef>
            </a:pPr>
            <a:r>
              <a:rPr lang="en"/>
              <a:t>Read Only</a:t>
            </a:r>
          </a:p>
          <a:p>
            <a:pPr indent="-228600" lvl="1" marL="914400" rtl="0">
              <a:spcBef>
                <a:spcPts val="0"/>
              </a:spcBef>
            </a:pPr>
            <a:r>
              <a:rPr lang="en"/>
              <a:t>etc.</a:t>
            </a:r>
          </a:p>
          <a:p>
            <a:pPr indent="-228600" lvl="0" marL="457200" rtl="0">
              <a:spcBef>
                <a:spcPts val="0"/>
              </a:spcBef>
            </a:pPr>
            <a:r>
              <a:rPr lang="en"/>
              <a:t>Android Limitations irt. Theming</a:t>
            </a:r>
          </a:p>
          <a:p>
            <a:pPr indent="-228600" lvl="0" marL="457200" rtl="0">
              <a:spcBef>
                <a:spcPts val="0"/>
              </a:spcBef>
            </a:pPr>
            <a:r>
              <a:rPr lang="en"/>
              <a:t>Android IDE was more of a hindrance</a:t>
            </a:r>
          </a:p>
          <a:p>
            <a:pPr indent="-228600" lvl="1" marL="914400" rtl="0">
              <a:spcBef>
                <a:spcPts val="0"/>
              </a:spcBef>
            </a:pPr>
            <a:r>
              <a:rPr lang="en"/>
              <a:t>Easier to hand code GUI items</a:t>
            </a:r>
          </a:p>
          <a:p>
            <a:pPr indent="-228600" lvl="0" marL="457200" rtl="0">
              <a:spcBef>
                <a:spcPts val="0"/>
              </a:spcBef>
            </a:pPr>
            <a:r>
              <a:rPr lang="en"/>
              <a:t>Android Beam was required</a:t>
            </a:r>
          </a:p>
          <a:p>
            <a:pPr indent="-228600" lvl="1" marL="914400">
              <a:spcBef>
                <a:spcPts val="0"/>
              </a:spcBef>
            </a:pPr>
            <a:r>
              <a:rPr lang="en"/>
              <a:t> no raw NFC between devices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Possible improvements</a:t>
            </a:r>
          </a:p>
        </p:txBody>
      </p:sp>
      <p:sp>
        <p:nvSpPr>
          <p:cNvPr id="113" name="Shape 11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User Manageable Themes</a:t>
            </a:r>
          </a:p>
          <a:p>
            <a:pPr indent="-228600" lvl="0" marL="457200" rtl="0">
              <a:spcBef>
                <a:spcPts val="0"/>
              </a:spcBef>
            </a:pPr>
            <a:r>
              <a:rPr lang="en"/>
              <a:t>Faster swap (image scaling or web url)</a:t>
            </a:r>
          </a:p>
          <a:p>
            <a:pPr indent="-228600" lvl="0" marL="457200" rtl="0">
              <a:spcBef>
                <a:spcPts val="0"/>
              </a:spcBef>
            </a:pPr>
            <a:r>
              <a:rPr lang="en"/>
              <a:t>Social Network specific swap requests</a:t>
            </a:r>
          </a:p>
          <a:p>
            <a:pPr indent="-228600" lvl="1" marL="914400" rtl="0">
              <a:spcBef>
                <a:spcPts val="0"/>
              </a:spcBef>
            </a:pPr>
            <a:r>
              <a:rPr lang="en"/>
              <a:t>Currently limited by capabilities of Social Media APIs </a:t>
            </a:r>
          </a:p>
          <a:p>
            <a:pPr indent="-228600" lvl="0" marL="457200" rtl="0">
              <a:spcBef>
                <a:spcPts val="0"/>
              </a:spcBef>
            </a:pPr>
            <a:r>
              <a:rPr lang="en"/>
              <a:t>Passive NFC tag that can be scanned</a:t>
            </a:r>
          </a:p>
          <a:p>
            <a:pPr indent="-228600" lvl="1" marL="914400">
              <a:spcBef>
                <a:spcPts val="0"/>
              </a:spcBef>
            </a:pPr>
            <a:r>
              <a:rPr lang="en"/>
              <a:t>example: business card &lt;-&gt; Phone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ctrTitle"/>
          </p:nvPr>
        </p:nvSpPr>
        <p:spPr>
          <a:xfrm>
            <a:off x="685800" y="1991817"/>
            <a:ext cx="7772400" cy="1159799"/>
          </a:xfrm>
          <a:prstGeom prst="rect">
            <a:avLst/>
          </a:prstGeom>
        </p:spPr>
        <p:txBody>
          <a:bodyPr anchorCtr="0" anchor="b" bIns="91425" lIns="91425" rIns="91425" tIns="91425">
            <a:noAutofit/>
          </a:bodyPr>
          <a:lstStyle/>
          <a:p>
            <a:pPr lvl="0">
              <a:spcBef>
                <a:spcPts val="0"/>
              </a:spcBef>
              <a:buNone/>
            </a:pPr>
            <a:r>
              <a:rPr lang="en"/>
              <a:t>Sprint 3 Demo</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Our Sprint 3 Goals</a:t>
            </a:r>
          </a:p>
        </p:txBody>
      </p:sp>
      <p:sp>
        <p:nvSpPr>
          <p:cNvPr id="124" name="Shape 124"/>
          <p:cNvSpPr txBox="1"/>
          <p:nvPr/>
        </p:nvSpPr>
        <p:spPr>
          <a:xfrm>
            <a:off x="457200" y="1150200"/>
            <a:ext cx="8229600" cy="3725699"/>
          </a:xfrm>
          <a:prstGeom prst="rect">
            <a:avLst/>
          </a:prstGeom>
          <a:noFill/>
          <a:ln>
            <a:noFill/>
          </a:ln>
        </p:spPr>
        <p:txBody>
          <a:bodyPr anchorCtr="0" anchor="t" bIns="91425" lIns="91425" rIns="91425" tIns="91425">
            <a:noAutofit/>
          </a:bodyPr>
          <a:lstStyle/>
          <a:p>
            <a:pPr indent="-419100" lvl="0" marL="457200" rtl="0">
              <a:spcBef>
                <a:spcPts val="600"/>
              </a:spcBef>
              <a:buSzPct val="100000"/>
            </a:pPr>
            <a:r>
              <a:rPr lang="en" sz="3000"/>
              <a:t>Social Media API’s</a:t>
            </a:r>
          </a:p>
          <a:p>
            <a:pPr indent="-419100" lvl="0" marL="457200" rtl="0">
              <a:spcBef>
                <a:spcPts val="600"/>
              </a:spcBef>
              <a:buSzPct val="100000"/>
            </a:pPr>
            <a:r>
              <a:rPr lang="en" sz="3000"/>
              <a:t>Theme</a:t>
            </a:r>
          </a:p>
          <a:p>
            <a:pPr indent="-419100" lvl="0" marL="457200" rtl="0">
              <a:spcBef>
                <a:spcPts val="600"/>
              </a:spcBef>
              <a:buSzPct val="100000"/>
            </a:pPr>
            <a:r>
              <a:rPr lang="en" sz="3000"/>
              <a:t>Refactoring and Cleanup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spcBef>
                <a:spcPts val="0"/>
              </a:spcBef>
              <a:buNone/>
            </a:pPr>
            <a:r>
              <a:rPr lang="en"/>
              <a:t>Demo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Problem Statement / Scope</a:t>
            </a:r>
          </a:p>
        </p:txBody>
      </p:sp>
      <p:sp>
        <p:nvSpPr>
          <p:cNvPr id="34" name="Shape 3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Contact Swap is an android application that makes it quick and easy to exchange your contact information with anyone you meet. Just touch the phone of your nearest friend's phone and you're double plus friends! How about that?</a:t>
            </a:r>
          </a:p>
          <a:p>
            <a:pPr lvl="0" rtl="0">
              <a:spcBef>
                <a:spcPts val="0"/>
              </a:spcBef>
              <a:buClr>
                <a:schemeClr val="dk1"/>
              </a:buClr>
              <a:buSzPct val="36666"/>
              <a:buFont typeface="Arial"/>
              <a:buNone/>
            </a:pPr>
            <a:r>
              <a:t/>
            </a:r>
            <a:endParaRPr/>
          </a:p>
          <a:p>
            <a:pPr lvl="0" rtl="0">
              <a:spcBef>
                <a:spcPts val="0"/>
              </a:spcBef>
              <a:buClr>
                <a:schemeClr val="dk1"/>
              </a:buClr>
              <a:buSzPct val="61111"/>
              <a:buFont typeface="Arial"/>
              <a:buNone/>
            </a:pPr>
            <a:r>
              <a:rPr lang="en" sz="1800"/>
              <a:t>Using NFC technology, the user will be able to exchange contact information wirelessly with another user's phone by tapping the phones together. User should be able to select what information to share (phone number, name, picture, social media account, etc.). Each person's individual contact information will be exchanged and stored in the other user's contacts app.</a:t>
            </a:r>
          </a:p>
          <a:p>
            <a:pPr lvl="0">
              <a:spcBef>
                <a:spcPts val="0"/>
              </a:spcBef>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Motivation</a:t>
            </a:r>
          </a:p>
        </p:txBody>
      </p:sp>
      <p:sp>
        <p:nvSpPr>
          <p:cNvPr id="40" name="Shape 4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Swapping information was too much of a manual process</a:t>
            </a:r>
          </a:p>
          <a:p>
            <a:pPr indent="-228600" lvl="1" marL="914400" rtl="0">
              <a:spcBef>
                <a:spcPts val="0"/>
              </a:spcBef>
              <a:buAutoNum type="alphaLcPeriod"/>
            </a:pPr>
            <a:r>
              <a:rPr lang="en"/>
              <a:t>excessive typing</a:t>
            </a:r>
          </a:p>
          <a:p>
            <a:pPr indent="-228600" lvl="1" marL="914400" rtl="0">
              <a:spcBef>
                <a:spcPts val="0"/>
              </a:spcBef>
              <a:buAutoNum type="alphaLcPeriod"/>
            </a:pPr>
            <a:r>
              <a:rPr lang="en"/>
              <a:t>"Call me, or text me so I have your number"</a:t>
            </a:r>
          </a:p>
          <a:p>
            <a:pPr indent="-228600" lvl="0" marL="457200" rtl="0">
              <a:spcBef>
                <a:spcPts val="0"/>
              </a:spcBef>
            </a:pPr>
            <a:r>
              <a:rPr lang="en"/>
              <a:t>I can has Android experience?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Impact (Locally/Globally)</a:t>
            </a:r>
          </a:p>
        </p:txBody>
      </p:sp>
      <p:sp>
        <p:nvSpPr>
          <p:cNvPr id="46" name="Shape 4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Individuals</a:t>
            </a:r>
          </a:p>
          <a:p>
            <a:pPr indent="-228600" lvl="1" marL="914400" rtl="0">
              <a:spcBef>
                <a:spcPts val="0"/>
              </a:spcBef>
            </a:pPr>
            <a:r>
              <a:rPr lang="en" sz="2400">
                <a:solidFill>
                  <a:schemeClr val="dk1"/>
                </a:solidFill>
              </a:rPr>
              <a:t>Saves time by reducing manual entry labor</a:t>
            </a:r>
          </a:p>
          <a:p>
            <a:pPr indent="-228600" lvl="0" marL="457200" rtl="0">
              <a:spcBef>
                <a:spcPts val="0"/>
              </a:spcBef>
            </a:pPr>
            <a:r>
              <a:rPr lang="en"/>
              <a:t>Organizations</a:t>
            </a:r>
          </a:p>
          <a:p>
            <a:pPr indent="-228600" lvl="1" marL="914400" rtl="0">
              <a:spcBef>
                <a:spcPts val="0"/>
              </a:spcBef>
            </a:pPr>
            <a:r>
              <a:rPr lang="en"/>
              <a:t>Can reduce/eliminate need for Business cards</a:t>
            </a:r>
          </a:p>
          <a:p>
            <a:pPr indent="-228600" lvl="0" marL="457200" rtl="0">
              <a:spcBef>
                <a:spcPts val="0"/>
              </a:spcBef>
            </a:pPr>
            <a:r>
              <a:rPr lang="en"/>
              <a:t>Society</a:t>
            </a:r>
          </a:p>
          <a:p>
            <a:pPr indent="-228600" lvl="1" marL="914400" rtl="0">
              <a:spcBef>
                <a:spcPts val="0"/>
              </a:spcBef>
            </a:pPr>
            <a:r>
              <a:rPr lang="en" sz="2400">
                <a:solidFill>
                  <a:schemeClr val="dk1"/>
                </a:solidFill>
              </a:rPr>
              <a:t>Reduces cognitive burden by complementing traditional social behavior (face to face social exchange)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Literature Review</a:t>
            </a:r>
          </a:p>
        </p:txBody>
      </p:sp>
      <p:sp>
        <p:nvSpPr>
          <p:cNvPr id="52" name="Shape 5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Char char="●"/>
            </a:pPr>
            <a:r>
              <a:rPr lang="en"/>
              <a:t>Bump: WiFi based swapping</a:t>
            </a:r>
          </a:p>
          <a:p>
            <a:pPr indent="-228600" lvl="1" marL="914400" rtl="0">
              <a:spcBef>
                <a:spcPts val="0"/>
              </a:spcBef>
              <a:buChar char="○"/>
            </a:pPr>
            <a:r>
              <a:rPr lang="en"/>
              <a:t>Required physical jerk to register a "bump"</a:t>
            </a:r>
          </a:p>
          <a:p>
            <a:pPr indent="-228600" lvl="1" marL="914400" rtl="0">
              <a:spcBef>
                <a:spcPts val="0"/>
              </a:spcBef>
              <a:buChar char="○"/>
            </a:pPr>
            <a:r>
              <a:rPr lang="en"/>
              <a:t>Bought by Google and then discontinued</a:t>
            </a:r>
          </a:p>
          <a:p>
            <a:pPr indent="-228600" lvl="0" marL="457200" rtl="0">
              <a:spcBef>
                <a:spcPts val="0"/>
              </a:spcBef>
              <a:buChar char="●"/>
            </a:pPr>
            <a:r>
              <a:rPr lang="en"/>
              <a:t>S-Beam: NFC identify broadcaster, receiver</a:t>
            </a:r>
          </a:p>
          <a:p>
            <a:pPr indent="-228600" lvl="0" marL="914400" rtl="0">
              <a:spcBef>
                <a:spcPts val="0"/>
              </a:spcBef>
              <a:buChar char="●"/>
            </a:pPr>
            <a:r>
              <a:rPr lang="en"/>
              <a:t>use NFC to identify user, then use Wifi</a:t>
            </a:r>
          </a:p>
          <a:p>
            <a:pPr indent="-228600" lvl="0" marL="914400">
              <a:spcBef>
                <a:spcPts val="0"/>
              </a:spcBef>
              <a:buChar char="●"/>
            </a:pPr>
            <a:r>
              <a:rPr lang="en"/>
              <a:t>Samsung phones only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53578"/>
            <a:ext cx="8229600" cy="857400"/>
          </a:xfrm>
          <a:prstGeom prst="rect">
            <a:avLst/>
          </a:prstGeom>
        </p:spPr>
        <p:txBody>
          <a:bodyPr anchorCtr="0" anchor="b" bIns="91425" lIns="91425" rIns="91425" tIns="91425">
            <a:noAutofit/>
          </a:bodyPr>
          <a:lstStyle/>
          <a:p>
            <a:pPr lvl="0">
              <a:spcBef>
                <a:spcPts val="0"/>
              </a:spcBef>
              <a:buNone/>
            </a:pPr>
            <a:r>
              <a:rPr lang="en"/>
              <a:t>Outline</a:t>
            </a:r>
          </a:p>
        </p:txBody>
      </p:sp>
      <p:sp>
        <p:nvSpPr>
          <p:cNvPr id="58" name="Shape 58"/>
          <p:cNvSpPr txBox="1"/>
          <p:nvPr>
            <p:ph idx="1" type="body"/>
          </p:nvPr>
        </p:nvSpPr>
        <p:spPr>
          <a:xfrm>
            <a:off x="457200" y="910975"/>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pPr>
            <a:r>
              <a:rPr lang="en" sz="2400">
                <a:solidFill>
                  <a:schemeClr val="dk1"/>
                </a:solidFill>
              </a:rPr>
              <a:t>Communication Technology (NFC/Beam)</a:t>
            </a:r>
          </a:p>
          <a:p>
            <a:pPr indent="-381000" lvl="0" marL="457200" rtl="0">
              <a:spcBef>
                <a:spcPts val="0"/>
              </a:spcBef>
              <a:buClr>
                <a:schemeClr val="dk1"/>
              </a:buClr>
              <a:buSzPct val="100000"/>
            </a:pPr>
            <a:r>
              <a:rPr lang="en" sz="2400">
                <a:solidFill>
                  <a:schemeClr val="dk1"/>
                </a:solidFill>
              </a:rPr>
              <a:t>Mobile Platform (Android)</a:t>
            </a:r>
          </a:p>
          <a:p>
            <a:pPr indent="-381000" lvl="0" marL="457200" rtl="0">
              <a:spcBef>
                <a:spcPts val="0"/>
              </a:spcBef>
              <a:buClr>
                <a:schemeClr val="dk1"/>
              </a:buClr>
              <a:buSzPct val="100000"/>
            </a:pPr>
            <a:r>
              <a:rPr lang="en" sz="2400">
                <a:solidFill>
                  <a:schemeClr val="dk1"/>
                </a:solidFill>
              </a:rPr>
              <a:t>Contact book management: Native Contact Book</a:t>
            </a:r>
          </a:p>
          <a:p>
            <a:pPr indent="-381000" lvl="0" marL="457200">
              <a:spcBef>
                <a:spcPts val="0"/>
              </a:spcBef>
              <a:buClr>
                <a:schemeClr val="dk1"/>
              </a:buClr>
              <a:buSzPct val="100000"/>
            </a:pPr>
            <a:r>
              <a:rPr lang="en" sz="2400">
                <a:solidFill>
                  <a:schemeClr val="dk1"/>
                </a:solidFill>
              </a:rPr>
              <a:t>User Identification: Phone Hash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2621"/>
            <a:ext cx="8229600" cy="857400"/>
          </a:xfrm>
          <a:prstGeom prst="rect">
            <a:avLst/>
          </a:prstGeom>
        </p:spPr>
        <p:txBody>
          <a:bodyPr anchorCtr="0" anchor="b" bIns="91425" lIns="91425" rIns="91425" tIns="91425">
            <a:noAutofit/>
          </a:bodyPr>
          <a:lstStyle/>
          <a:p>
            <a:pPr lvl="0">
              <a:spcBef>
                <a:spcPts val="0"/>
              </a:spcBef>
              <a:buNone/>
            </a:pPr>
            <a:r>
              <a:rPr lang="en" sz="2400"/>
              <a:t>Details of Approach: Communication Technology </a:t>
            </a:r>
          </a:p>
        </p:txBody>
      </p:sp>
      <p:sp>
        <p:nvSpPr>
          <p:cNvPr id="64" name="Shape 64"/>
          <p:cNvSpPr txBox="1"/>
          <p:nvPr>
            <p:ph idx="1" type="body"/>
          </p:nvPr>
        </p:nvSpPr>
        <p:spPr>
          <a:xfrm>
            <a:off x="457200" y="804725"/>
            <a:ext cx="8229600" cy="43389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Clr>
                <a:schemeClr val="dk1"/>
              </a:buClr>
              <a:buSzPct val="100000"/>
            </a:pPr>
            <a:r>
              <a:rPr lang="en" sz="1800">
                <a:solidFill>
                  <a:schemeClr val="dk1"/>
                </a:solidFill>
              </a:rPr>
              <a:t>NFC: Near Field Communication</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Flows with social interaction</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Low power consumption</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Simple interface, no device filtering</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No network requirement</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Fits with our vision of face-to-face interactive contact exchange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2621"/>
            <a:ext cx="8229600" cy="857400"/>
          </a:xfrm>
          <a:prstGeom prst="rect">
            <a:avLst/>
          </a:prstGeom>
        </p:spPr>
        <p:txBody>
          <a:bodyPr anchorCtr="0" anchor="b" bIns="91425" lIns="91425" rIns="91425" tIns="91425">
            <a:noAutofit/>
          </a:bodyPr>
          <a:lstStyle/>
          <a:p>
            <a:pPr lvl="0" rtl="0">
              <a:spcBef>
                <a:spcPts val="0"/>
              </a:spcBef>
              <a:buNone/>
            </a:pPr>
            <a:r>
              <a:rPr lang="en"/>
              <a:t>Details of Approach: Platform</a:t>
            </a:r>
          </a:p>
        </p:txBody>
      </p:sp>
      <p:sp>
        <p:nvSpPr>
          <p:cNvPr id="70" name="Shape 70"/>
          <p:cNvSpPr txBox="1"/>
          <p:nvPr>
            <p:ph idx="1" type="body"/>
          </p:nvPr>
        </p:nvSpPr>
        <p:spPr>
          <a:xfrm>
            <a:off x="457200" y="804725"/>
            <a:ext cx="8229600" cy="43389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Clr>
                <a:schemeClr val="dk1"/>
              </a:buClr>
              <a:buSzPct val="100000"/>
            </a:pPr>
            <a:r>
              <a:rPr lang="en" sz="1800">
                <a:solidFill>
                  <a:schemeClr val="dk1"/>
                </a:solidFill>
              </a:rPr>
              <a:t>Google Android</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Group already familiar with Java and XML (Mindshare!)</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The group did not possess an alternative device (iOS) </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Many devices supporting NFC</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Much easier to publish application (No walled garden)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2621"/>
            <a:ext cx="8229600" cy="857400"/>
          </a:xfrm>
          <a:prstGeom prst="rect">
            <a:avLst/>
          </a:prstGeom>
        </p:spPr>
        <p:txBody>
          <a:bodyPr anchorCtr="0" anchor="b" bIns="91425" lIns="91425" rIns="91425" tIns="91425">
            <a:noAutofit/>
          </a:bodyPr>
          <a:lstStyle/>
          <a:p>
            <a:pPr lvl="0" rtl="0">
              <a:spcBef>
                <a:spcPts val="0"/>
              </a:spcBef>
              <a:buNone/>
            </a:pPr>
            <a:r>
              <a:rPr lang="en" sz="3000"/>
              <a:t>Details of Approach: Contact Management</a:t>
            </a:r>
          </a:p>
        </p:txBody>
      </p:sp>
      <p:sp>
        <p:nvSpPr>
          <p:cNvPr id="76" name="Shape 76"/>
          <p:cNvSpPr txBox="1"/>
          <p:nvPr>
            <p:ph idx="1" type="body"/>
          </p:nvPr>
        </p:nvSpPr>
        <p:spPr>
          <a:xfrm>
            <a:off x="457200" y="804725"/>
            <a:ext cx="8229600" cy="43389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Clr>
                <a:schemeClr val="dk1"/>
              </a:buClr>
              <a:buSzPct val="100000"/>
            </a:pPr>
            <a:r>
              <a:rPr lang="en" sz="1800">
                <a:solidFill>
                  <a:schemeClr val="dk1"/>
                </a:solidFill>
              </a:rPr>
              <a:t>Utilize Device's Native Contacts Application</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Store User Metadata in Contact Swap App (Privacy Settings, block status)</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The Native Contact App provides a Ready-made API</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Contact management is decoupled from the application</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Native syncing feature</a:t>
            </a:r>
          </a:p>
          <a:p>
            <a:pPr indent="-342900" lvl="0" marL="457200" marR="0" rtl="0" algn="l">
              <a:lnSpc>
                <a:spcPct val="100000"/>
              </a:lnSpc>
              <a:spcBef>
                <a:spcPts val="600"/>
              </a:spcBef>
              <a:spcAft>
                <a:spcPts val="0"/>
              </a:spcAft>
              <a:buClr>
                <a:schemeClr val="dk1"/>
              </a:buClr>
              <a:buSzPct val="100000"/>
            </a:pPr>
            <a:r>
              <a:rPr lang="en" sz="1800">
                <a:solidFill>
                  <a:schemeClr val="dk1"/>
                </a:solidFill>
              </a:rPr>
              <a:t>Meets user expectation (No extra training or learning curve)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