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 name="Shape 23"/>
        <p:cNvGrpSpPr/>
        <p:nvPr/>
      </p:nvGrpSpPr>
      <p:grpSpPr>
        <a:xfrm>
          <a:off x="0" y="0"/>
          <a:ext cx="0" cy="0"/>
          <a:chOff x="0" y="0"/>
          <a:chExt cx="0" cy="0"/>
        </a:xfrm>
      </p:grpSpPr>
      <p:sp>
        <p:nvSpPr>
          <p:cNvPr id="24" name="Shape 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
        <p:nvSpPr>
          <p:cNvPr id="25" name="Shape 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Clr>
                <a:srgbClr val="000000"/>
              </a:buClr>
              <a:buSzPct val="1000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rgbClr val="000000"/>
              </a:buClr>
              <a:buSzPct val="100000"/>
              <a:buFont typeface="Arial"/>
              <a:buNone/>
            </a:pPr>
            <a:r>
              <a:rPr lang="en"/>
              <a:t>GPL: a standard problem for evaluating product line technologies</a:t>
            </a:r>
          </a:p>
          <a:p>
            <a:pPr lvl="0">
              <a:spcBef>
                <a:spcPts val="0"/>
              </a:spcBef>
              <a:buClr>
                <a:srgbClr val="000000"/>
              </a:buClr>
              <a:buSzPct val="1000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rgbClr val="000000"/>
              </a:buClr>
              <a:buSzPct val="100000"/>
              <a:buFont typeface="Arial"/>
              <a:buNone/>
            </a:pPr>
            <a:r>
              <a:rPr lang="en"/>
              <a:t>GPL: a standard problem for evaluating product line technologies</a:t>
            </a:r>
          </a:p>
          <a:p>
            <a:pPr lvl="0">
              <a:spcBef>
                <a:spcPts val="0"/>
              </a:spcBef>
              <a:buClr>
                <a:srgbClr val="000000"/>
              </a:buClr>
              <a:buSzPct val="1000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Clr>
                <a:srgbClr val="000000"/>
              </a:buClr>
              <a:buSzPct val="1000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Clr>
                <a:srgbClr val="000000"/>
              </a:buClr>
              <a:buSzPct val="1000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Clr>
                <a:srgbClr val="000000"/>
              </a:buClr>
              <a:buSzPct val="1000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 name="Shape 29"/>
        <p:cNvGrpSpPr/>
        <p:nvPr/>
      </p:nvGrpSpPr>
      <p:grpSpPr>
        <a:xfrm>
          <a:off x="0" y="0"/>
          <a:ext cx="0" cy="0"/>
          <a:chOff x="0" y="0"/>
          <a:chExt cx="0" cy="0"/>
        </a:xfrm>
      </p:grpSpPr>
      <p:sp>
        <p:nvSpPr>
          <p:cNvPr id="30" name="Shape 3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 name="Shape 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Clr>
                <a:srgbClr val="000000"/>
              </a:buClr>
              <a:buSzPct val="1000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Clr>
                <a:srgbClr val="000000"/>
              </a:buClr>
              <a:buSzPct val="1000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Clr>
                <a:srgbClr val="000000"/>
              </a:buClr>
              <a:buSzPct val="1000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Clr>
                <a:srgbClr val="000000"/>
              </a:buClr>
              <a:buSzPct val="1000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Clr>
                <a:srgbClr val="000000"/>
              </a:buClr>
              <a:buSzPct val="1000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Clr>
                <a:srgbClr val="000000"/>
              </a:buClr>
              <a:buSzPct val="1000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Clr>
                <a:srgbClr val="000000"/>
              </a:buClr>
              <a:buSzPct val="1000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Clr>
                <a:srgbClr val="000000"/>
              </a:buClr>
              <a:buSzPct val="1000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2111123"/>
            <a:ext cx="7772400" cy="1546474"/>
          </a:xfrm>
          <a:prstGeom prst="rect">
            <a:avLst/>
          </a:prstGeom>
          <a:noFill/>
          <a:ln>
            <a:noFill/>
          </a:ln>
        </p:spPr>
        <p:txBody>
          <a:bodyPr anchorCtr="0" anchor="b" bIns="91425" lIns="91425" rIns="91425" tIns="91425"/>
          <a:lstStyle>
            <a:lvl1pPr lvl="0"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1pPr>
            <a:lvl2pPr lvl="1"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2pPr>
            <a:lvl3pPr lvl="2"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3pPr>
            <a:lvl4pPr lvl="3"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4pPr>
            <a:lvl5pPr lvl="4"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5pPr>
            <a:lvl6pPr lvl="5"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6pPr>
            <a:lvl7pPr lvl="6"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7pPr>
            <a:lvl8pPr lvl="7"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8pPr>
            <a:lvl9pPr lvl="8" rtl="0" algn="ctr">
              <a:spcBef>
                <a:spcPts val="0"/>
              </a:spcBef>
              <a:buClr>
                <a:schemeClr val="dk1"/>
              </a:buClr>
              <a:buSzPct val="100000"/>
              <a:buFont typeface="Arial"/>
              <a:buNone/>
              <a:defRPr b="1" i="0" sz="4800" u="none" cap="none" strike="noStrike">
                <a:solidFill>
                  <a:schemeClr val="dk1"/>
                </a:solidFill>
                <a:latin typeface="Arial"/>
                <a:ea typeface="Arial"/>
                <a:cs typeface="Arial"/>
                <a:sym typeface="Arial"/>
              </a:defRPr>
            </a:lvl9pPr>
          </a:lstStyle>
          <a:p/>
        </p:txBody>
      </p:sp>
      <p:sp>
        <p:nvSpPr>
          <p:cNvPr id="10" name="Shape 10"/>
          <p:cNvSpPr txBox="1"/>
          <p:nvPr>
            <p:ph idx="1" type="subTitle"/>
          </p:nvPr>
        </p:nvSpPr>
        <p:spPr>
          <a:xfrm>
            <a:off x="685800" y="3786737"/>
            <a:ext cx="7772400" cy="1046317"/>
          </a:xfrm>
          <a:prstGeom prst="rect">
            <a:avLst/>
          </a:prstGeom>
          <a:noFill/>
          <a:ln>
            <a:noFill/>
          </a:ln>
        </p:spPr>
        <p:txBody>
          <a:bodyPr anchorCtr="0" anchor="t" bIns="91425" lIns="91425" rIns="91425" tIns="91425"/>
          <a:lstStyle>
            <a:lvl1pPr lvl="0"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ct val="100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1" name="Shape 11"/>
        <p:cNvGrpSpPr/>
        <p:nvPr/>
      </p:nvGrpSpPr>
      <p:grpSpPr>
        <a:xfrm>
          <a:off x="0" y="0"/>
          <a:ext cx="0" cy="0"/>
          <a:chOff x="0" y="0"/>
          <a:chExt cx="0" cy="0"/>
        </a:xfrm>
      </p:grpSpPr>
      <p:sp>
        <p:nvSpPr>
          <p:cNvPr id="12" name="Shape 12"/>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SzPct val="100000"/>
              <a:buFont typeface="Arial"/>
              <a:buNone/>
              <a:defRPr b="1" sz="3600">
                <a:solidFill>
                  <a:schemeClr val="dk1"/>
                </a:solidFill>
                <a:latin typeface="Arial"/>
                <a:ea typeface="Arial"/>
                <a:cs typeface="Arial"/>
                <a:sym typeface="Arial"/>
              </a:defRPr>
            </a:lvl1pPr>
            <a:lvl2pPr lvl="1" rtl="0" algn="l">
              <a:spcBef>
                <a:spcPts val="0"/>
              </a:spcBef>
              <a:buSzPct val="100000"/>
              <a:buFont typeface="Arial"/>
              <a:buNone/>
              <a:defRPr b="1" sz="3600">
                <a:solidFill>
                  <a:schemeClr val="dk1"/>
                </a:solidFill>
                <a:latin typeface="Arial"/>
                <a:ea typeface="Arial"/>
                <a:cs typeface="Arial"/>
                <a:sym typeface="Arial"/>
              </a:defRPr>
            </a:lvl2pPr>
            <a:lvl3pPr lvl="2" rtl="0" algn="l">
              <a:spcBef>
                <a:spcPts val="0"/>
              </a:spcBef>
              <a:buSzPct val="100000"/>
              <a:buFont typeface="Arial"/>
              <a:buNone/>
              <a:defRPr b="1" sz="3600">
                <a:solidFill>
                  <a:schemeClr val="dk1"/>
                </a:solidFill>
                <a:latin typeface="Arial"/>
                <a:ea typeface="Arial"/>
                <a:cs typeface="Arial"/>
                <a:sym typeface="Arial"/>
              </a:defRPr>
            </a:lvl3pPr>
            <a:lvl4pPr lvl="3" rtl="0" algn="l">
              <a:spcBef>
                <a:spcPts val="0"/>
              </a:spcBef>
              <a:buSzPct val="100000"/>
              <a:buFont typeface="Arial"/>
              <a:buNone/>
              <a:defRPr b="1" sz="3600">
                <a:solidFill>
                  <a:schemeClr val="dk1"/>
                </a:solidFill>
                <a:latin typeface="Arial"/>
                <a:ea typeface="Arial"/>
                <a:cs typeface="Arial"/>
                <a:sym typeface="Arial"/>
              </a:defRPr>
            </a:lvl4pPr>
            <a:lvl5pPr lvl="4" rtl="0" algn="l">
              <a:spcBef>
                <a:spcPts val="0"/>
              </a:spcBef>
              <a:buSzPct val="100000"/>
              <a:buFont typeface="Arial"/>
              <a:buNone/>
              <a:defRPr b="1" sz="3600">
                <a:solidFill>
                  <a:schemeClr val="dk1"/>
                </a:solidFill>
                <a:latin typeface="Arial"/>
                <a:ea typeface="Arial"/>
                <a:cs typeface="Arial"/>
                <a:sym typeface="Arial"/>
              </a:defRPr>
            </a:lvl5pPr>
            <a:lvl6pPr lvl="5" rtl="0" algn="l">
              <a:spcBef>
                <a:spcPts val="0"/>
              </a:spcBef>
              <a:buSzPct val="100000"/>
              <a:buFont typeface="Arial"/>
              <a:buNone/>
              <a:defRPr b="1" sz="3600">
                <a:solidFill>
                  <a:schemeClr val="dk1"/>
                </a:solidFill>
                <a:latin typeface="Arial"/>
                <a:ea typeface="Arial"/>
                <a:cs typeface="Arial"/>
                <a:sym typeface="Arial"/>
              </a:defRPr>
            </a:lvl6pPr>
            <a:lvl7pPr lvl="6" rtl="0" algn="l">
              <a:spcBef>
                <a:spcPts val="0"/>
              </a:spcBef>
              <a:buSzPct val="100000"/>
              <a:buFont typeface="Arial"/>
              <a:buNone/>
              <a:defRPr b="1" sz="3600">
                <a:solidFill>
                  <a:schemeClr val="dk1"/>
                </a:solidFill>
                <a:latin typeface="Arial"/>
                <a:ea typeface="Arial"/>
                <a:cs typeface="Arial"/>
                <a:sym typeface="Arial"/>
              </a:defRPr>
            </a:lvl7pPr>
            <a:lvl8pPr lvl="7" rtl="0" algn="l">
              <a:spcBef>
                <a:spcPts val="0"/>
              </a:spcBef>
              <a:buSzPct val="100000"/>
              <a:buFont typeface="Arial"/>
              <a:buNone/>
              <a:defRPr b="1" sz="3600">
                <a:solidFill>
                  <a:schemeClr val="dk1"/>
                </a:solidFill>
                <a:latin typeface="Arial"/>
                <a:ea typeface="Arial"/>
                <a:cs typeface="Arial"/>
                <a:sym typeface="Arial"/>
              </a:defRPr>
            </a:lvl8pPr>
            <a:lvl9pPr lvl="8" rtl="0" algn="l">
              <a:spcBef>
                <a:spcPts val="0"/>
              </a:spcBef>
              <a:buSzPct val="100000"/>
              <a:buFont typeface="Arial"/>
              <a:buNone/>
              <a:defRPr b="1" sz="3600">
                <a:solidFill>
                  <a:schemeClr val="dk1"/>
                </a:solidFill>
                <a:latin typeface="Arial"/>
                <a:ea typeface="Arial"/>
                <a:cs typeface="Arial"/>
                <a:sym typeface="Arial"/>
              </a:defRPr>
            </a:lvl9pPr>
          </a:lstStyle>
          <a:p/>
        </p:txBody>
      </p:sp>
      <p:sp>
        <p:nvSpPr>
          <p:cNvPr id="13" name="Shape 13"/>
          <p:cNvSpPr txBox="1"/>
          <p:nvPr>
            <p:ph idx="1" type="body"/>
          </p:nvPr>
        </p:nvSpPr>
        <p:spPr>
          <a:xfrm>
            <a:off x="457200" y="1600200"/>
            <a:ext cx="8229600" cy="496757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4" name="Shape 14"/>
        <p:cNvGrpSpPr/>
        <p:nvPr/>
      </p:nvGrpSpPr>
      <p:grpSpPr>
        <a:xfrm>
          <a:off x="0" y="0"/>
          <a:ext cx="0" cy="0"/>
          <a:chOff x="0" y="0"/>
          <a:chExt cx="0" cy="0"/>
        </a:xfrm>
      </p:grpSpPr>
      <p:sp>
        <p:nvSpPr>
          <p:cNvPr id="15" name="Shape 15"/>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SzPct val="100000"/>
              <a:buFont typeface="Arial"/>
              <a:buNone/>
              <a:defRPr b="1" sz="3600">
                <a:solidFill>
                  <a:schemeClr val="dk1"/>
                </a:solidFill>
                <a:latin typeface="Arial"/>
                <a:ea typeface="Arial"/>
                <a:cs typeface="Arial"/>
                <a:sym typeface="Arial"/>
              </a:defRPr>
            </a:lvl1pPr>
            <a:lvl2pPr lvl="1" rtl="0" algn="l">
              <a:spcBef>
                <a:spcPts val="0"/>
              </a:spcBef>
              <a:buSzPct val="100000"/>
              <a:buFont typeface="Arial"/>
              <a:buNone/>
              <a:defRPr b="1" sz="3600">
                <a:solidFill>
                  <a:schemeClr val="dk1"/>
                </a:solidFill>
                <a:latin typeface="Arial"/>
                <a:ea typeface="Arial"/>
                <a:cs typeface="Arial"/>
                <a:sym typeface="Arial"/>
              </a:defRPr>
            </a:lvl2pPr>
            <a:lvl3pPr lvl="2" rtl="0" algn="l">
              <a:spcBef>
                <a:spcPts val="0"/>
              </a:spcBef>
              <a:buSzPct val="100000"/>
              <a:buFont typeface="Arial"/>
              <a:buNone/>
              <a:defRPr b="1" sz="3600">
                <a:solidFill>
                  <a:schemeClr val="dk1"/>
                </a:solidFill>
                <a:latin typeface="Arial"/>
                <a:ea typeface="Arial"/>
                <a:cs typeface="Arial"/>
                <a:sym typeface="Arial"/>
              </a:defRPr>
            </a:lvl3pPr>
            <a:lvl4pPr lvl="3" rtl="0" algn="l">
              <a:spcBef>
                <a:spcPts val="0"/>
              </a:spcBef>
              <a:buSzPct val="100000"/>
              <a:buFont typeface="Arial"/>
              <a:buNone/>
              <a:defRPr b="1" sz="3600">
                <a:solidFill>
                  <a:schemeClr val="dk1"/>
                </a:solidFill>
                <a:latin typeface="Arial"/>
                <a:ea typeface="Arial"/>
                <a:cs typeface="Arial"/>
                <a:sym typeface="Arial"/>
              </a:defRPr>
            </a:lvl4pPr>
            <a:lvl5pPr lvl="4" rtl="0" algn="l">
              <a:spcBef>
                <a:spcPts val="0"/>
              </a:spcBef>
              <a:buSzPct val="100000"/>
              <a:buFont typeface="Arial"/>
              <a:buNone/>
              <a:defRPr b="1" sz="3600">
                <a:solidFill>
                  <a:schemeClr val="dk1"/>
                </a:solidFill>
                <a:latin typeface="Arial"/>
                <a:ea typeface="Arial"/>
                <a:cs typeface="Arial"/>
                <a:sym typeface="Arial"/>
              </a:defRPr>
            </a:lvl5pPr>
            <a:lvl6pPr lvl="5" rtl="0" algn="l">
              <a:spcBef>
                <a:spcPts val="0"/>
              </a:spcBef>
              <a:buSzPct val="100000"/>
              <a:buFont typeface="Arial"/>
              <a:buNone/>
              <a:defRPr b="1" sz="3600">
                <a:solidFill>
                  <a:schemeClr val="dk1"/>
                </a:solidFill>
                <a:latin typeface="Arial"/>
                <a:ea typeface="Arial"/>
                <a:cs typeface="Arial"/>
                <a:sym typeface="Arial"/>
              </a:defRPr>
            </a:lvl6pPr>
            <a:lvl7pPr lvl="6" rtl="0" algn="l">
              <a:spcBef>
                <a:spcPts val="0"/>
              </a:spcBef>
              <a:buSzPct val="100000"/>
              <a:buFont typeface="Arial"/>
              <a:buNone/>
              <a:defRPr b="1" sz="3600">
                <a:solidFill>
                  <a:schemeClr val="dk1"/>
                </a:solidFill>
                <a:latin typeface="Arial"/>
                <a:ea typeface="Arial"/>
                <a:cs typeface="Arial"/>
                <a:sym typeface="Arial"/>
              </a:defRPr>
            </a:lvl7pPr>
            <a:lvl8pPr lvl="7" rtl="0" algn="l">
              <a:spcBef>
                <a:spcPts val="0"/>
              </a:spcBef>
              <a:buSzPct val="100000"/>
              <a:buFont typeface="Arial"/>
              <a:buNone/>
              <a:defRPr b="1" sz="3600">
                <a:solidFill>
                  <a:schemeClr val="dk1"/>
                </a:solidFill>
                <a:latin typeface="Arial"/>
                <a:ea typeface="Arial"/>
                <a:cs typeface="Arial"/>
                <a:sym typeface="Arial"/>
              </a:defRPr>
            </a:lvl8pPr>
            <a:lvl9pPr lvl="8" rtl="0" algn="l">
              <a:spcBef>
                <a:spcPts val="0"/>
              </a:spcBef>
              <a:buSzPct val="100000"/>
              <a:buFont typeface="Arial"/>
              <a:buNone/>
              <a:defRPr b="1" sz="3600">
                <a:solidFill>
                  <a:schemeClr val="dk1"/>
                </a:solidFill>
                <a:latin typeface="Arial"/>
                <a:ea typeface="Arial"/>
                <a:cs typeface="Arial"/>
                <a:sym typeface="Arial"/>
              </a:defRPr>
            </a:lvl9pPr>
          </a:lstStyle>
          <a:p/>
        </p:txBody>
      </p:sp>
      <p:sp>
        <p:nvSpPr>
          <p:cNvPr id="16" name="Shape 16"/>
          <p:cNvSpPr txBox="1"/>
          <p:nvPr>
            <p:ph idx="1" type="body"/>
          </p:nvPr>
        </p:nvSpPr>
        <p:spPr>
          <a:xfrm>
            <a:off x="457200" y="1600200"/>
            <a:ext cx="3994525" cy="496757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
        <p:nvSpPr>
          <p:cNvPr id="17" name="Shape 17"/>
          <p:cNvSpPr txBox="1"/>
          <p:nvPr>
            <p:ph idx="2" type="body"/>
          </p:nvPr>
        </p:nvSpPr>
        <p:spPr>
          <a:xfrm>
            <a:off x="4692273" y="1600200"/>
            <a:ext cx="3994525" cy="4967574"/>
          </a:xfrm>
          <a:prstGeom prst="rect">
            <a:avLst/>
          </a:prstGeom>
          <a:noFill/>
          <a:ln>
            <a:noFill/>
          </a:ln>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sz="1800"/>
            </a:lvl5pPr>
            <a:lvl6pPr lvl="5" rtl="0">
              <a:spcBef>
                <a:spcPts val="0"/>
              </a:spcBef>
              <a:defRPr sz="1800"/>
            </a:lvl6pPr>
            <a:lvl7pPr lvl="6" rtl="0">
              <a:spcBef>
                <a:spcPts val="0"/>
              </a:spcBef>
              <a:defRPr sz="1800"/>
            </a:lvl7pPr>
            <a:lvl8pPr lvl="7" rtl="0">
              <a:spcBef>
                <a:spcPts val="0"/>
              </a:spcBef>
              <a:defRPr sz="1800"/>
            </a:lvl8pPr>
            <a:lvl9pPr lvl="8" rtl="0">
              <a:spcBef>
                <a:spcPts val="0"/>
              </a:spcBef>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8" name="Shape 18"/>
        <p:cNvGrpSpPr/>
        <p:nvPr/>
      </p:nvGrpSpPr>
      <p:grpSpPr>
        <a:xfrm>
          <a:off x="0" y="0"/>
          <a:ext cx="0" cy="0"/>
          <a:chOff x="0" y="0"/>
          <a:chExt cx="0" cy="0"/>
        </a:xfrm>
      </p:grpSpPr>
      <p:sp>
        <p:nvSpPr>
          <p:cNvPr id="19" name="Shape 19"/>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SzPct val="100000"/>
              <a:buFont typeface="Arial"/>
              <a:buNone/>
              <a:defRPr b="1" sz="3600">
                <a:solidFill>
                  <a:schemeClr val="dk1"/>
                </a:solidFill>
                <a:latin typeface="Arial"/>
                <a:ea typeface="Arial"/>
                <a:cs typeface="Arial"/>
                <a:sym typeface="Arial"/>
              </a:defRPr>
            </a:lvl1pPr>
            <a:lvl2pPr lvl="1" rtl="0" algn="l">
              <a:spcBef>
                <a:spcPts val="0"/>
              </a:spcBef>
              <a:buSzPct val="100000"/>
              <a:buFont typeface="Arial"/>
              <a:buNone/>
              <a:defRPr b="1" sz="3600">
                <a:solidFill>
                  <a:schemeClr val="dk1"/>
                </a:solidFill>
                <a:latin typeface="Arial"/>
                <a:ea typeface="Arial"/>
                <a:cs typeface="Arial"/>
                <a:sym typeface="Arial"/>
              </a:defRPr>
            </a:lvl2pPr>
            <a:lvl3pPr lvl="2" rtl="0" algn="l">
              <a:spcBef>
                <a:spcPts val="0"/>
              </a:spcBef>
              <a:buSzPct val="100000"/>
              <a:buFont typeface="Arial"/>
              <a:buNone/>
              <a:defRPr b="1" sz="3600">
                <a:solidFill>
                  <a:schemeClr val="dk1"/>
                </a:solidFill>
                <a:latin typeface="Arial"/>
                <a:ea typeface="Arial"/>
                <a:cs typeface="Arial"/>
                <a:sym typeface="Arial"/>
              </a:defRPr>
            </a:lvl3pPr>
            <a:lvl4pPr lvl="3" rtl="0" algn="l">
              <a:spcBef>
                <a:spcPts val="0"/>
              </a:spcBef>
              <a:buSzPct val="100000"/>
              <a:buFont typeface="Arial"/>
              <a:buNone/>
              <a:defRPr b="1" sz="3600">
                <a:solidFill>
                  <a:schemeClr val="dk1"/>
                </a:solidFill>
                <a:latin typeface="Arial"/>
                <a:ea typeface="Arial"/>
                <a:cs typeface="Arial"/>
                <a:sym typeface="Arial"/>
              </a:defRPr>
            </a:lvl4pPr>
            <a:lvl5pPr lvl="4" rtl="0" algn="l">
              <a:spcBef>
                <a:spcPts val="0"/>
              </a:spcBef>
              <a:buSzPct val="100000"/>
              <a:buFont typeface="Arial"/>
              <a:buNone/>
              <a:defRPr b="1" sz="3600">
                <a:solidFill>
                  <a:schemeClr val="dk1"/>
                </a:solidFill>
                <a:latin typeface="Arial"/>
                <a:ea typeface="Arial"/>
                <a:cs typeface="Arial"/>
                <a:sym typeface="Arial"/>
              </a:defRPr>
            </a:lvl5pPr>
            <a:lvl6pPr lvl="5" rtl="0" algn="l">
              <a:spcBef>
                <a:spcPts val="0"/>
              </a:spcBef>
              <a:buSzPct val="100000"/>
              <a:buFont typeface="Arial"/>
              <a:buNone/>
              <a:defRPr b="1" sz="3600">
                <a:solidFill>
                  <a:schemeClr val="dk1"/>
                </a:solidFill>
                <a:latin typeface="Arial"/>
                <a:ea typeface="Arial"/>
                <a:cs typeface="Arial"/>
                <a:sym typeface="Arial"/>
              </a:defRPr>
            </a:lvl6pPr>
            <a:lvl7pPr lvl="6" rtl="0" algn="l">
              <a:spcBef>
                <a:spcPts val="0"/>
              </a:spcBef>
              <a:buSzPct val="100000"/>
              <a:buFont typeface="Arial"/>
              <a:buNone/>
              <a:defRPr b="1" sz="3600">
                <a:solidFill>
                  <a:schemeClr val="dk1"/>
                </a:solidFill>
                <a:latin typeface="Arial"/>
                <a:ea typeface="Arial"/>
                <a:cs typeface="Arial"/>
                <a:sym typeface="Arial"/>
              </a:defRPr>
            </a:lvl7pPr>
            <a:lvl8pPr lvl="7" rtl="0" algn="l">
              <a:spcBef>
                <a:spcPts val="0"/>
              </a:spcBef>
              <a:buSzPct val="100000"/>
              <a:buFont typeface="Arial"/>
              <a:buNone/>
              <a:defRPr b="1" sz="3600">
                <a:solidFill>
                  <a:schemeClr val="dk1"/>
                </a:solidFill>
                <a:latin typeface="Arial"/>
                <a:ea typeface="Arial"/>
                <a:cs typeface="Arial"/>
                <a:sym typeface="Arial"/>
              </a:defRPr>
            </a:lvl8pPr>
            <a:lvl9pPr lvl="8" rtl="0" algn="l">
              <a:spcBef>
                <a:spcPts val="0"/>
              </a:spcBef>
              <a:buSzPct val="1000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0" name="Shape 20"/>
        <p:cNvGrpSpPr/>
        <p:nvPr/>
      </p:nvGrpSpPr>
      <p:grpSpPr>
        <a:xfrm>
          <a:off x="0" y="0"/>
          <a:ext cx="0" cy="0"/>
          <a:chOff x="0" y="0"/>
          <a:chExt cx="0" cy="0"/>
        </a:xfrm>
      </p:grpSpPr>
      <p:sp>
        <p:nvSpPr>
          <p:cNvPr id="21" name="Shape 21"/>
          <p:cNvSpPr txBox="1"/>
          <p:nvPr>
            <p:ph idx="1" type="body"/>
          </p:nvPr>
        </p:nvSpPr>
        <p:spPr>
          <a:xfrm>
            <a:off x="457200" y="5875078"/>
            <a:ext cx="8229600" cy="692693"/>
          </a:xfrm>
          <a:prstGeom prst="rect">
            <a:avLst/>
          </a:prstGeom>
          <a:noFill/>
          <a:ln>
            <a:noFill/>
          </a:ln>
        </p:spPr>
        <p:txBody>
          <a:bodyPr anchorCtr="0" anchor="t" bIns="91425" lIns="91425" rIns="91425" tIns="91425"/>
          <a:lstStyle>
            <a:lvl1pPr lvl="0" rtl="0" algn="ctr">
              <a:lnSpc>
                <a:spcPct val="100000"/>
              </a:lnSpc>
              <a:spcBef>
                <a:spcPts val="360"/>
              </a:spcBef>
              <a:spcAft>
                <a:spcPts val="0"/>
              </a:spcAft>
              <a:buClr>
                <a:schemeClr val="dk1"/>
              </a:buClr>
              <a:buSzPct val="100000"/>
              <a:buFont typeface="Arial"/>
              <a:buChar char="●"/>
              <a:defRPr sz="1800">
                <a:solidFill>
                  <a:schemeClr val="dk1"/>
                </a:solidFill>
              </a:defRPr>
            </a:lvl1pPr>
            <a:lvl2pPr lvl="1" rtl="0" algn="ctr">
              <a:lnSpc>
                <a:spcPct val="100000"/>
              </a:lnSpc>
              <a:spcBef>
                <a:spcPts val="360"/>
              </a:spcBef>
              <a:spcAft>
                <a:spcPts val="0"/>
              </a:spcAft>
              <a:buClr>
                <a:schemeClr val="dk1"/>
              </a:buClr>
              <a:buSzPct val="100000"/>
              <a:buFont typeface="Courier New"/>
              <a:buChar char="o"/>
              <a:defRPr sz="1800">
                <a:solidFill>
                  <a:schemeClr val="dk1"/>
                </a:solidFill>
              </a:defRPr>
            </a:lvl2pPr>
            <a:lvl3pPr lvl="2" rtl="0" algn="ctr">
              <a:lnSpc>
                <a:spcPct val="100000"/>
              </a:lnSpc>
              <a:spcBef>
                <a:spcPts val="360"/>
              </a:spcBef>
              <a:spcAft>
                <a:spcPts val="0"/>
              </a:spcAft>
              <a:buClr>
                <a:schemeClr val="dk1"/>
              </a:buClr>
              <a:buSzPct val="100000"/>
              <a:buFont typeface="Wingdings"/>
              <a:buChar char="§"/>
              <a:defRPr sz="1800">
                <a:solidFill>
                  <a:schemeClr val="dk1"/>
                </a:solidFill>
              </a:defRPr>
            </a:lvl3pPr>
            <a:lvl4pPr lvl="3" rtl="0" algn="ctr">
              <a:lnSpc>
                <a:spcPct val="100000"/>
              </a:lnSpc>
              <a:spcBef>
                <a:spcPts val="360"/>
              </a:spcBef>
              <a:spcAft>
                <a:spcPts val="0"/>
              </a:spcAft>
              <a:buClr>
                <a:schemeClr val="dk1"/>
              </a:buClr>
              <a:buSzPct val="100000"/>
              <a:buFont typeface="Arial"/>
              <a:buChar char="●"/>
              <a:defRPr sz="1800">
                <a:solidFill>
                  <a:schemeClr val="dk1"/>
                </a:solidFill>
              </a:defRPr>
            </a:lvl4pPr>
            <a:lvl5pPr lvl="4" rtl="0" algn="ctr">
              <a:lnSpc>
                <a:spcPct val="100000"/>
              </a:lnSpc>
              <a:spcBef>
                <a:spcPts val="360"/>
              </a:spcBef>
              <a:spcAft>
                <a:spcPts val="0"/>
              </a:spcAft>
              <a:buClr>
                <a:schemeClr val="dk1"/>
              </a:buClr>
              <a:buSzPct val="100000"/>
              <a:buFont typeface="Courier New"/>
              <a:buChar char="o"/>
              <a:defRPr sz="1800">
                <a:solidFill>
                  <a:schemeClr val="dk1"/>
                </a:solidFill>
              </a:defRPr>
            </a:lvl5pPr>
            <a:lvl6pPr lvl="5" rtl="0" algn="ctr">
              <a:lnSpc>
                <a:spcPct val="100000"/>
              </a:lnSpc>
              <a:spcBef>
                <a:spcPts val="360"/>
              </a:spcBef>
              <a:spcAft>
                <a:spcPts val="0"/>
              </a:spcAft>
              <a:buClr>
                <a:schemeClr val="dk1"/>
              </a:buClr>
              <a:buSzPct val="100000"/>
              <a:buFont typeface="Wingdings"/>
              <a:buChar char="§"/>
              <a:defRPr sz="1800">
                <a:solidFill>
                  <a:schemeClr val="dk1"/>
                </a:solidFill>
              </a:defRPr>
            </a:lvl6pPr>
            <a:lvl7pPr lvl="6" rtl="0" algn="ctr">
              <a:lnSpc>
                <a:spcPct val="100000"/>
              </a:lnSpc>
              <a:spcBef>
                <a:spcPts val="360"/>
              </a:spcBef>
              <a:spcAft>
                <a:spcPts val="0"/>
              </a:spcAft>
              <a:buClr>
                <a:schemeClr val="dk1"/>
              </a:buClr>
              <a:buSzPct val="100000"/>
              <a:buFont typeface="Arial"/>
              <a:buChar char="●"/>
              <a:defRPr sz="1800">
                <a:solidFill>
                  <a:schemeClr val="dk1"/>
                </a:solidFill>
              </a:defRPr>
            </a:lvl7pPr>
            <a:lvl8pPr lvl="7" rtl="0" algn="ctr">
              <a:lnSpc>
                <a:spcPct val="100000"/>
              </a:lnSpc>
              <a:spcBef>
                <a:spcPts val="360"/>
              </a:spcBef>
              <a:spcAft>
                <a:spcPts val="0"/>
              </a:spcAft>
              <a:buClr>
                <a:schemeClr val="dk1"/>
              </a:buClr>
              <a:buSzPct val="100000"/>
              <a:buFont typeface="Courier New"/>
              <a:buChar char="o"/>
              <a:defRPr sz="1800">
                <a:solidFill>
                  <a:schemeClr val="dk1"/>
                </a:solidFill>
              </a:defRPr>
            </a:lvl8pPr>
            <a:lvl9pPr lvl="8" rtl="0" algn="ctr">
              <a:lnSpc>
                <a:spcPct val="100000"/>
              </a:lnSpc>
              <a:spcBef>
                <a:spcPts val="360"/>
              </a:spcBef>
              <a:spcAft>
                <a:spcPts val="0"/>
              </a:spcAft>
              <a:buClr>
                <a:schemeClr val="dk1"/>
              </a:buClr>
              <a:buSzPct val="100000"/>
              <a:buFont typeface="Wingdings"/>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1pPr>
            <a:lvl2pPr lvl="1"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2pPr>
            <a:lvl3pPr lvl="2"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3pPr>
            <a:lvl4pPr lvl="3"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4pPr>
            <a:lvl5pPr lvl="4"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5pPr>
            <a:lvl6pPr lvl="5"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6pPr>
            <a:lvl7pPr lvl="6"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7pPr>
            <a:lvl8pPr lvl="7"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8pPr>
            <a:lvl9pPr lvl="8" rtl="0" algn="l">
              <a:spcBef>
                <a:spcPts val="0"/>
              </a:spcBef>
              <a:buClr>
                <a:schemeClr val="dk1"/>
              </a:buClr>
              <a:buSzPct val="100000"/>
              <a:buFont typeface="Arial"/>
              <a:buNone/>
              <a:defRPr b="1" i="0" sz="3600" u="none" cap="none" strike="noStrike">
                <a:solidFill>
                  <a:schemeClr val="dk1"/>
                </a:solidFill>
                <a:latin typeface="Arial"/>
                <a:ea typeface="Arial"/>
                <a:cs typeface="Arial"/>
                <a:sym typeface="Arial"/>
              </a:defRPr>
            </a:lvl9pPr>
          </a:lstStyle>
          <a:p/>
        </p:txBody>
      </p:sp>
      <p:sp>
        <p:nvSpPr>
          <p:cNvPr id="7" name="Shape 7"/>
          <p:cNvSpPr txBox="1"/>
          <p:nvPr>
            <p:ph idx="1" type="body"/>
          </p:nvPr>
        </p:nvSpPr>
        <p:spPr>
          <a:xfrm>
            <a:off x="457200" y="1600200"/>
            <a:ext cx="8229600" cy="4967574"/>
          </a:xfrm>
          <a:prstGeom prst="rect">
            <a:avLst/>
          </a:prstGeom>
          <a:noFill/>
          <a:ln>
            <a:noFill/>
          </a:ln>
        </p:spPr>
        <p:txBody>
          <a:bodyPr anchorCtr="0" anchor="t" bIns="91425" lIns="91425" rIns="91425" tIns="91425"/>
          <a:lstStyle>
            <a:lvl1pPr lvl="0" rtl="0" algn="l">
              <a:spcBef>
                <a:spcPts val="600"/>
              </a:spcBef>
              <a:buClr>
                <a:schemeClr val="dk1"/>
              </a:buClr>
              <a:buSzPct val="100000"/>
              <a:buFont typeface="Arial"/>
              <a:buChar char="●"/>
              <a:defRPr b="0" i="0" sz="3000" u="none" cap="none" strike="noStrike">
                <a:solidFill>
                  <a:schemeClr val="dk1"/>
                </a:solidFill>
                <a:latin typeface="Arial"/>
                <a:ea typeface="Arial"/>
                <a:cs typeface="Arial"/>
                <a:sym typeface="Arial"/>
              </a:defRPr>
            </a:lvl1pPr>
            <a:lvl2pPr lvl="1" rtl="0" algn="l">
              <a:spcBef>
                <a:spcPts val="480"/>
              </a:spcBef>
              <a:buClr>
                <a:schemeClr val="dk1"/>
              </a:buClr>
              <a:buSzPct val="100000"/>
              <a:buFont typeface="Courier New"/>
              <a:buChar char="o"/>
              <a:defRPr b="0" i="0" sz="2400" u="none" cap="none" strike="noStrike">
                <a:solidFill>
                  <a:schemeClr val="dk1"/>
                </a:solidFill>
                <a:latin typeface="Arial"/>
                <a:ea typeface="Arial"/>
                <a:cs typeface="Arial"/>
                <a:sym typeface="Arial"/>
              </a:defRPr>
            </a:lvl2pPr>
            <a:lvl3pPr lvl="2" rtl="0" algn="l">
              <a:spcBef>
                <a:spcPts val="480"/>
              </a:spcBef>
              <a:buClr>
                <a:schemeClr val="dk1"/>
              </a:buClr>
              <a:buSzPct val="100000"/>
              <a:buFont typeface="Wingdings"/>
              <a:buChar char="§"/>
              <a:defRPr b="0" i="0" sz="2400" u="none" cap="none" strike="noStrike">
                <a:solidFill>
                  <a:schemeClr val="dk1"/>
                </a:solidFill>
                <a:latin typeface="Arial"/>
                <a:ea typeface="Arial"/>
                <a:cs typeface="Arial"/>
                <a:sym typeface="Arial"/>
              </a:defRPr>
            </a:lvl3pPr>
            <a:lvl4pPr lvl="3"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4pPr>
            <a:lvl5pPr lvl="4" rtl="0" algn="l">
              <a:spcBef>
                <a:spcPts val="360"/>
              </a:spcBef>
              <a:buClr>
                <a:schemeClr val="dk1"/>
              </a:buClr>
              <a:buSzPct val="100000"/>
              <a:buFont typeface="Courier New"/>
              <a:buChar char="o"/>
              <a:defRPr b="0" i="0" sz="1800" u="none" cap="none" strike="noStrike">
                <a:solidFill>
                  <a:schemeClr val="dk1"/>
                </a:solidFill>
                <a:latin typeface="Arial"/>
                <a:ea typeface="Arial"/>
                <a:cs typeface="Arial"/>
                <a:sym typeface="Arial"/>
              </a:defRPr>
            </a:lvl5pPr>
            <a:lvl6pPr lvl="5" rtl="0" algn="l">
              <a:spcBef>
                <a:spcPts val="360"/>
              </a:spcBef>
              <a:buClr>
                <a:schemeClr val="dk1"/>
              </a:buClr>
              <a:buSzPct val="100000"/>
              <a:buFont typeface="Wingdings"/>
              <a:buChar char="§"/>
              <a:defRPr b="0" i="0" sz="1800" u="none" cap="none" strike="noStrike">
                <a:solidFill>
                  <a:schemeClr val="dk1"/>
                </a:solidFill>
                <a:latin typeface="Arial"/>
                <a:ea typeface="Arial"/>
                <a:cs typeface="Arial"/>
                <a:sym typeface="Arial"/>
              </a:defRPr>
            </a:lvl6pPr>
            <a:lvl7pPr lvl="6" rtl="0" algn="l">
              <a:spcBef>
                <a:spcPts val="360"/>
              </a:spcBef>
              <a:buClr>
                <a:schemeClr val="dk1"/>
              </a:buClr>
              <a:buSzPct val="100000"/>
              <a:buFont typeface="Arial"/>
              <a:buChar char="●"/>
              <a:defRPr b="0" i="0" sz="1800" u="none" cap="none" strike="noStrike">
                <a:solidFill>
                  <a:schemeClr val="dk1"/>
                </a:solidFill>
                <a:latin typeface="Arial"/>
                <a:ea typeface="Arial"/>
                <a:cs typeface="Arial"/>
                <a:sym typeface="Arial"/>
              </a:defRPr>
            </a:lvl7pPr>
            <a:lvl8pPr lvl="7" rtl="0" algn="l">
              <a:spcBef>
                <a:spcPts val="360"/>
              </a:spcBef>
              <a:buClr>
                <a:schemeClr val="dk1"/>
              </a:buClr>
              <a:buSzPct val="100000"/>
              <a:buFont typeface="Courier New"/>
              <a:buChar char="o"/>
              <a:defRPr b="0" i="0" sz="1800" u="none" cap="none" strike="noStrike">
                <a:solidFill>
                  <a:schemeClr val="dk1"/>
                </a:solidFill>
                <a:latin typeface="Arial"/>
                <a:ea typeface="Arial"/>
                <a:cs typeface="Arial"/>
                <a:sym typeface="Arial"/>
              </a:defRPr>
            </a:lvl8pPr>
            <a:lvl9pPr lvl="8" rtl="0" algn="l">
              <a:spcBef>
                <a:spcPts val="360"/>
              </a:spcBef>
              <a:buClr>
                <a:schemeClr val="dk1"/>
              </a:buClr>
              <a:buSzPct val="100000"/>
              <a:buFont typeface="Wingdings"/>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6" name="Shape 26"/>
        <p:cNvGrpSpPr/>
        <p:nvPr/>
      </p:nvGrpSpPr>
      <p:grpSpPr>
        <a:xfrm>
          <a:off x="0" y="0"/>
          <a:ext cx="0" cy="0"/>
          <a:chOff x="0" y="0"/>
          <a:chExt cx="0" cy="0"/>
        </a:xfrm>
      </p:grpSpPr>
      <p:sp>
        <p:nvSpPr>
          <p:cNvPr id="27" name="Shape 27"/>
          <p:cNvSpPr txBox="1"/>
          <p:nvPr>
            <p:ph type="ctrTitle"/>
          </p:nvPr>
        </p:nvSpPr>
        <p:spPr>
          <a:xfrm>
            <a:off x="685800" y="2111123"/>
            <a:ext cx="7772400" cy="1546474"/>
          </a:xfrm>
          <a:prstGeom prst="rect">
            <a:avLst/>
          </a:prstGeom>
        </p:spPr>
        <p:txBody>
          <a:bodyPr anchorCtr="0" anchor="b" bIns="91425" lIns="91425" rIns="91425" tIns="91425">
            <a:noAutofit/>
          </a:bodyPr>
          <a:lstStyle/>
          <a:p>
            <a:pPr lvl="0">
              <a:spcBef>
                <a:spcPts val="0"/>
              </a:spcBef>
              <a:buNone/>
            </a:pPr>
            <a:r>
              <a:rPr lang="en" sz="3600">
                <a:solidFill>
                  <a:srgbClr val="CCCCCC"/>
                </a:solidFill>
              </a:rPr>
              <a:t>Managing the Evolution of Software Product Lines</a:t>
            </a:r>
          </a:p>
        </p:txBody>
      </p:sp>
      <p:sp>
        <p:nvSpPr>
          <p:cNvPr id="28" name="Shape 28"/>
          <p:cNvSpPr txBox="1"/>
          <p:nvPr>
            <p:ph idx="1" type="subTitle"/>
          </p:nvPr>
        </p:nvSpPr>
        <p:spPr>
          <a:xfrm>
            <a:off x="685800" y="3786737"/>
            <a:ext cx="7772400" cy="1046317"/>
          </a:xfrm>
          <a:prstGeom prst="rect">
            <a:avLst/>
          </a:prstGeom>
        </p:spPr>
        <p:txBody>
          <a:bodyPr anchorCtr="0" anchor="t" bIns="91425" lIns="91425" rIns="91425" tIns="91425">
            <a:noAutofit/>
          </a:bodyPr>
          <a:lstStyle/>
          <a:p>
            <a:pPr lvl="0" rtl="0">
              <a:lnSpc>
                <a:spcPct val="115000"/>
              </a:lnSpc>
              <a:spcBef>
                <a:spcPts val="0"/>
              </a:spcBef>
              <a:buNone/>
            </a:pPr>
            <a:r>
              <a:rPr lang="en" sz="1800">
                <a:solidFill>
                  <a:srgbClr val="CCCCCC"/>
                </a:solidFill>
              </a:rPr>
              <a:t>Cheng Thao &amp; </a:t>
            </a:r>
            <a:r>
              <a:rPr lang="en" sz="1800">
                <a:solidFill>
                  <a:schemeClr val="lt2"/>
                </a:solidFill>
              </a:rPr>
              <a:t>Michael Haufe</a:t>
            </a:r>
            <a:r>
              <a:rPr lang="en" sz="1800">
                <a:solidFill>
                  <a:srgbClr val="CCCCCC"/>
                </a:solidFill>
              </a:rPr>
              <a:t> {chengt,</a:t>
            </a:r>
            <a:r>
              <a:rPr lang="en" sz="1800">
                <a:solidFill>
                  <a:schemeClr val="lt2"/>
                </a:solidFill>
              </a:rPr>
              <a:t>mlhaufe</a:t>
            </a:r>
            <a:r>
              <a:rPr lang="en" sz="1800">
                <a:solidFill>
                  <a:srgbClr val="CCCCCC"/>
                </a:solidFill>
              </a:rPr>
              <a:t>}@uwm.edu</a:t>
            </a:r>
          </a:p>
          <a:p>
            <a:pPr lvl="0">
              <a:spcBef>
                <a:spcPts val="0"/>
              </a:spcBef>
              <a:buNone/>
            </a:pPr>
            <a:r>
              <a:t/>
            </a:r>
            <a:endParaRPr sz="1800">
              <a:solidFill>
                <a:srgbClr val="CCCCC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76" name="Shape 276"/>
        <p:cNvGrpSpPr/>
        <p:nvPr/>
      </p:nvGrpSpPr>
      <p:grpSpPr>
        <a:xfrm>
          <a:off x="0" y="0"/>
          <a:ext cx="0" cy="0"/>
          <a:chOff x="0" y="0"/>
          <a:chExt cx="0" cy="0"/>
        </a:xfrm>
      </p:grpSpPr>
      <p:sp>
        <p:nvSpPr>
          <p:cNvPr id="277" name="Shape 277"/>
          <p:cNvSpPr txBox="1"/>
          <p:nvPr/>
        </p:nvSpPr>
        <p:spPr>
          <a:xfrm>
            <a:off x="31581" y="10679"/>
            <a:ext cx="9138899" cy="6860399"/>
          </a:xfrm>
          <a:prstGeom prst="rect">
            <a:avLst/>
          </a:prstGeom>
          <a:noFill/>
          <a:ln>
            <a:noFill/>
          </a:ln>
        </p:spPr>
        <p:txBody>
          <a:bodyPr anchorCtr="0" anchor="ctr" bIns="91425" lIns="91425" rIns="91425" tIns="91425">
            <a:noAutofit/>
          </a:bodyPr>
          <a:lstStyle/>
          <a:p>
            <a:pPr lvl="0" rtl="0" algn="ctr">
              <a:spcBef>
                <a:spcPts val="0"/>
              </a:spcBef>
              <a:buClr>
                <a:srgbClr val="000000"/>
              </a:buClr>
              <a:buSzPct val="25000"/>
              <a:buFont typeface="Arial"/>
              <a:buNone/>
            </a:pPr>
            <a:r>
              <a:rPr lang="en" sz="4800">
                <a:solidFill>
                  <a:srgbClr val="D9D9D9"/>
                </a:solidFill>
              </a:rPr>
              <a:t>Evaluation</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81" name="Shape 281"/>
        <p:cNvGrpSpPr/>
        <p:nvPr/>
      </p:nvGrpSpPr>
      <p:grpSpPr>
        <a:xfrm>
          <a:off x="0" y="0"/>
          <a:ext cx="0" cy="0"/>
          <a:chOff x="0" y="0"/>
          <a:chExt cx="0" cy="0"/>
        </a:xfrm>
      </p:grpSpPr>
      <p:sp>
        <p:nvSpPr>
          <p:cNvPr id="282" name="Shape 282"/>
          <p:cNvSpPr txBox="1"/>
          <p:nvPr/>
        </p:nvSpPr>
        <p:spPr>
          <a:xfrm>
            <a:off x="666957" y="362475"/>
            <a:ext cx="7872900" cy="4265400"/>
          </a:xfrm>
          <a:prstGeom prst="rect">
            <a:avLst/>
          </a:prstGeom>
          <a:noFill/>
          <a:ln>
            <a:noFill/>
          </a:ln>
        </p:spPr>
        <p:txBody>
          <a:bodyPr anchorCtr="0" anchor="t" bIns="91425" lIns="91425" rIns="91425" tIns="91425">
            <a:noAutofit/>
          </a:bodyPr>
          <a:lstStyle/>
          <a:p>
            <a:pPr indent="-228600" lvl="0" marL="457200" rtl="0">
              <a:spcBef>
                <a:spcPts val="0"/>
              </a:spcBef>
              <a:buClr>
                <a:srgbClr val="D9D9D9"/>
              </a:buClr>
              <a:buFont typeface="Arial"/>
              <a:buChar char="●"/>
            </a:pPr>
            <a:r>
              <a:rPr lang="en" sz="2400">
                <a:solidFill>
                  <a:srgbClr val="D9D9D9"/>
                </a:solidFill>
              </a:rPr>
              <a:t>We evaluate our prototype using the Graph Product Line (GPL)</a:t>
            </a:r>
          </a:p>
          <a:p>
            <a:pPr lvl="0" rtl="0">
              <a:spcBef>
                <a:spcPts val="0"/>
              </a:spcBef>
              <a:buNone/>
            </a:pPr>
            <a:r>
              <a:t/>
            </a:r>
            <a:endParaRPr sz="2400">
              <a:solidFill>
                <a:srgbClr val="D9D9D9"/>
              </a:solidFill>
            </a:endParaRPr>
          </a:p>
          <a:p>
            <a:pPr indent="-317500" lvl="0" marL="457200" marR="0" rtl="0" algn="l">
              <a:lnSpc>
                <a:spcPct val="100000"/>
              </a:lnSpc>
              <a:spcBef>
                <a:spcPts val="0"/>
              </a:spcBef>
              <a:spcAft>
                <a:spcPts val="0"/>
              </a:spcAft>
              <a:buClr>
                <a:srgbClr val="D9D9D9"/>
              </a:buClr>
              <a:buSzPct val="58333"/>
              <a:buFont typeface="Arial"/>
              <a:buChar char="●"/>
            </a:pPr>
            <a:r>
              <a:rPr lang="en" sz="2400">
                <a:solidFill>
                  <a:srgbClr val="D9D9D9"/>
                </a:solidFill>
              </a:rPr>
              <a:t>Since graphs are well understood data structures, they are a prime candidate for representing an abstraction of a Product Line </a:t>
            </a:r>
          </a:p>
          <a:p>
            <a:pPr lvl="0" marR="0" rtl="0" algn="l">
              <a:lnSpc>
                <a:spcPct val="100000"/>
              </a:lnSpc>
              <a:spcBef>
                <a:spcPts val="0"/>
              </a:spcBef>
              <a:spcAft>
                <a:spcPts val="0"/>
              </a:spcAft>
              <a:buNone/>
            </a:pPr>
            <a:r>
              <a:t/>
            </a:r>
            <a:endParaRPr sz="2400">
              <a:solidFill>
                <a:srgbClr val="D9D9D9"/>
              </a:solidFill>
            </a:endParaRPr>
          </a:p>
          <a:p>
            <a:pPr indent="-228600" lvl="0" marL="457200" rtl="0">
              <a:spcBef>
                <a:spcPts val="0"/>
              </a:spcBef>
              <a:buClr>
                <a:srgbClr val="D9D9D9"/>
              </a:buClr>
              <a:buFont typeface="Arial"/>
              <a:buChar char="●"/>
            </a:pPr>
            <a:r>
              <a:rPr lang="en" sz="2400">
                <a:solidFill>
                  <a:srgbClr val="D9D9D9"/>
                </a:solidFill>
              </a:rPr>
              <a:t>Our goals are to determine if our prototype can model a realistic software product line, capture its evolution, and evaluate change propagation between core assets and products.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86" name="Shape 286"/>
        <p:cNvGrpSpPr/>
        <p:nvPr/>
      </p:nvGrpSpPr>
      <p:grpSpPr>
        <a:xfrm>
          <a:off x="0" y="0"/>
          <a:ext cx="0" cy="0"/>
          <a:chOff x="0" y="0"/>
          <a:chExt cx="0" cy="0"/>
        </a:xfrm>
      </p:grpSpPr>
      <p:pic>
        <p:nvPicPr>
          <p:cNvPr id="287" name="Shape 287"/>
          <p:cNvPicPr preferRelativeResize="0"/>
          <p:nvPr/>
        </p:nvPicPr>
        <p:blipFill>
          <a:blip r:embed="rId4">
            <a:alphaModFix/>
          </a:blip>
          <a:stretch>
            <a:fillRect/>
          </a:stretch>
        </p:blipFill>
        <p:spPr>
          <a:xfrm>
            <a:off x="1435516" y="2666978"/>
            <a:ext cx="6272967" cy="2909874"/>
          </a:xfrm>
          <a:prstGeom prst="rect">
            <a:avLst/>
          </a:prstGeom>
          <a:noFill/>
          <a:ln>
            <a:noFill/>
          </a:ln>
        </p:spPr>
      </p:pic>
      <p:sp>
        <p:nvSpPr>
          <p:cNvPr id="288" name="Shape 288"/>
          <p:cNvSpPr txBox="1"/>
          <p:nvPr/>
        </p:nvSpPr>
        <p:spPr>
          <a:xfrm>
            <a:off x="645609" y="371678"/>
            <a:ext cx="7965899" cy="1345500"/>
          </a:xfrm>
          <a:prstGeom prst="rect">
            <a:avLst/>
          </a:prstGeom>
          <a:noFill/>
          <a:ln>
            <a:noFill/>
          </a:ln>
        </p:spPr>
        <p:txBody>
          <a:bodyPr anchorCtr="0" anchor="t" bIns="91425" lIns="91425" rIns="91425" tIns="91425">
            <a:noAutofit/>
          </a:bodyPr>
          <a:lstStyle/>
          <a:p>
            <a:pPr lvl="0" rtl="0" algn="just">
              <a:spcBef>
                <a:spcPts val="0"/>
              </a:spcBef>
              <a:buClr>
                <a:srgbClr val="000000"/>
              </a:buClr>
              <a:buSzPct val="45833"/>
              <a:buFont typeface="Arial"/>
              <a:buNone/>
            </a:pPr>
            <a:r>
              <a:rPr lang="en" sz="2400">
                <a:solidFill>
                  <a:srgbClr val="D9D9D9"/>
                </a:solidFill>
              </a:rPr>
              <a:t>GUI screenshot of a GPL program option screen which provides a means of specifying the implementation of a variety of GPL instances.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92" name="Shape 292"/>
        <p:cNvGrpSpPr/>
        <p:nvPr/>
      </p:nvGrpSpPr>
      <p:grpSpPr>
        <a:xfrm>
          <a:off x="0" y="0"/>
          <a:ext cx="0" cy="0"/>
          <a:chOff x="0" y="0"/>
          <a:chExt cx="0" cy="0"/>
        </a:xfrm>
      </p:grpSpPr>
      <p:sp>
        <p:nvSpPr>
          <p:cNvPr id="293" name="Shape 293"/>
          <p:cNvSpPr txBox="1"/>
          <p:nvPr/>
        </p:nvSpPr>
        <p:spPr>
          <a:xfrm>
            <a:off x="31581" y="10679"/>
            <a:ext cx="9138899" cy="6860399"/>
          </a:xfrm>
          <a:prstGeom prst="rect">
            <a:avLst/>
          </a:prstGeom>
          <a:noFill/>
          <a:ln>
            <a:noFill/>
          </a:ln>
        </p:spPr>
        <p:txBody>
          <a:bodyPr anchorCtr="0" anchor="ctr" bIns="91425" lIns="91425" rIns="91425" tIns="91425">
            <a:noAutofit/>
          </a:bodyPr>
          <a:lstStyle/>
          <a:p>
            <a:pPr lvl="0" rtl="0" algn="ctr">
              <a:spcBef>
                <a:spcPts val="0"/>
              </a:spcBef>
              <a:buClr>
                <a:srgbClr val="000000"/>
              </a:buClr>
              <a:buSzPct val="25000"/>
              <a:buFont typeface="Arial"/>
              <a:buNone/>
            </a:pPr>
            <a:r>
              <a:rPr lang="en" sz="4800">
                <a:solidFill>
                  <a:srgbClr val="D9D9D9"/>
                </a:solidFill>
              </a:rPr>
              <a:t>Results</a:t>
            </a:r>
          </a:p>
          <a:p>
            <a:pPr lvl="0" rtl="0" algn="l">
              <a:spcBef>
                <a:spcPts val="0"/>
              </a:spcBef>
              <a:buClr>
                <a:srgbClr val="000000"/>
              </a:buClr>
              <a:buFont typeface="Arial"/>
              <a:buNone/>
            </a:pPr>
            <a:r>
              <a:t/>
            </a:r>
            <a:endParaRPr sz="4800">
              <a:solidFill>
                <a:srgbClr val="D9D9D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97" name="Shape 297"/>
        <p:cNvGrpSpPr/>
        <p:nvPr/>
      </p:nvGrpSpPr>
      <p:grpSpPr>
        <a:xfrm>
          <a:off x="0" y="0"/>
          <a:ext cx="0" cy="0"/>
          <a:chOff x="0" y="0"/>
          <a:chExt cx="0" cy="0"/>
        </a:xfrm>
      </p:grpSpPr>
      <p:sp>
        <p:nvSpPr>
          <p:cNvPr id="298" name="Shape 298"/>
          <p:cNvSpPr txBox="1"/>
          <p:nvPr/>
        </p:nvSpPr>
        <p:spPr>
          <a:xfrm>
            <a:off x="447316" y="261203"/>
            <a:ext cx="8217000" cy="1657500"/>
          </a:xfrm>
          <a:prstGeom prst="rect">
            <a:avLst/>
          </a:prstGeom>
          <a:noFill/>
          <a:ln>
            <a:noFill/>
          </a:ln>
        </p:spPr>
        <p:txBody>
          <a:bodyPr anchorCtr="0" anchor="t" bIns="91425" lIns="91425" rIns="91425" tIns="91425">
            <a:noAutofit/>
          </a:bodyPr>
          <a:lstStyle/>
          <a:p>
            <a:pPr lvl="0" rtl="0" algn="just">
              <a:lnSpc>
                <a:spcPct val="115000"/>
              </a:lnSpc>
              <a:spcBef>
                <a:spcPts val="0"/>
              </a:spcBef>
              <a:buClr>
                <a:srgbClr val="000000"/>
              </a:buClr>
              <a:buSzPct val="61111"/>
              <a:buFont typeface="Arial"/>
              <a:buNone/>
            </a:pPr>
            <a:r>
              <a:rPr lang="en" sz="1800">
                <a:solidFill>
                  <a:srgbClr val="D9D9D9"/>
                </a:solidFill>
              </a:rPr>
              <a:t>We evaluate our prototype with the GPL to confirm different change propagation cases.  The prototype supports all the cases listed in the table below.  Bold items are concrete components, while items in non-bold characters are shared components.  The ' and * represent different changes.</a:t>
            </a:r>
          </a:p>
        </p:txBody>
      </p:sp>
      <p:pic>
        <p:nvPicPr>
          <p:cNvPr id="299" name="Shape 299"/>
          <p:cNvPicPr preferRelativeResize="0"/>
          <p:nvPr/>
        </p:nvPicPr>
        <p:blipFill>
          <a:blip r:embed="rId4">
            <a:alphaModFix/>
          </a:blip>
          <a:stretch>
            <a:fillRect/>
          </a:stretch>
        </p:blipFill>
        <p:spPr>
          <a:xfrm>
            <a:off x="1739812" y="2063653"/>
            <a:ext cx="5848172" cy="366477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03" name="Shape 303"/>
        <p:cNvGrpSpPr/>
        <p:nvPr/>
      </p:nvGrpSpPr>
      <p:grpSpPr>
        <a:xfrm>
          <a:off x="0" y="0"/>
          <a:ext cx="0" cy="0"/>
          <a:chOff x="0" y="0"/>
          <a:chExt cx="0" cy="0"/>
        </a:xfrm>
      </p:grpSpPr>
      <p:sp>
        <p:nvSpPr>
          <p:cNvPr id="304" name="Shape 304"/>
          <p:cNvSpPr txBox="1"/>
          <p:nvPr/>
        </p:nvSpPr>
        <p:spPr>
          <a:xfrm>
            <a:off x="2276550" y="151571"/>
            <a:ext cx="4066499" cy="971100"/>
          </a:xfrm>
          <a:prstGeom prst="rect">
            <a:avLst/>
          </a:prstGeom>
          <a:noFill/>
          <a:ln>
            <a:noFill/>
          </a:ln>
        </p:spPr>
        <p:txBody>
          <a:bodyPr anchorCtr="0" anchor="t" bIns="91425" lIns="91425" rIns="91425" tIns="91425">
            <a:noAutofit/>
          </a:bodyPr>
          <a:lstStyle/>
          <a:p>
            <a:pPr lvl="0" rtl="0" algn="ctr">
              <a:spcBef>
                <a:spcPts val="0"/>
              </a:spcBef>
              <a:buClr>
                <a:srgbClr val="000000"/>
              </a:buClr>
              <a:buSzPct val="36666"/>
              <a:buFont typeface="Arial"/>
              <a:buNone/>
            </a:pPr>
            <a:r>
              <a:rPr b="1" lang="en" sz="3000">
                <a:solidFill>
                  <a:srgbClr val="D9D9D9"/>
                </a:solidFill>
                <a:latin typeface="Verdana"/>
                <a:ea typeface="Verdana"/>
                <a:cs typeface="Verdana"/>
                <a:sym typeface="Verdana"/>
              </a:rPr>
              <a:t>CONCLUSION</a:t>
            </a:r>
          </a:p>
        </p:txBody>
      </p:sp>
      <p:sp>
        <p:nvSpPr>
          <p:cNvPr id="305" name="Shape 305"/>
          <p:cNvSpPr txBox="1"/>
          <p:nvPr/>
        </p:nvSpPr>
        <p:spPr>
          <a:xfrm>
            <a:off x="399000" y="1122671"/>
            <a:ext cx="8346000" cy="3453899"/>
          </a:xfrm>
          <a:prstGeom prst="rect">
            <a:avLst/>
          </a:prstGeom>
          <a:noFill/>
          <a:ln>
            <a:noFill/>
          </a:ln>
        </p:spPr>
        <p:txBody>
          <a:bodyPr anchorCtr="0" anchor="t" bIns="91425" lIns="91425" rIns="91425" tIns="91425">
            <a:noAutofit/>
          </a:bodyPr>
          <a:lstStyle/>
          <a:p>
            <a:pPr indent="-69850" lvl="0" marL="0" rtl="0" algn="just">
              <a:lnSpc>
                <a:spcPct val="115000"/>
              </a:lnSpc>
              <a:spcBef>
                <a:spcPts val="0"/>
              </a:spcBef>
              <a:buClr>
                <a:srgbClr val="000000"/>
              </a:buClr>
              <a:buSzPct val="45833"/>
              <a:buFont typeface="Arial"/>
              <a:buNone/>
            </a:pPr>
            <a:r>
              <a:rPr lang="en" sz="2400">
                <a:solidFill>
                  <a:srgbClr val="D9D9D9"/>
                </a:solidFill>
              </a:rPr>
              <a:t>We have described an approach that is capable of versioning multiple types of product line projects including Graph Product Lines. It has a versioning model for a product line consisting of a single core assets project and multiple product projects where core assets are shared among the products through the use of shared components. Using the shared component data structure and the branching of the core assets project, we are able to support independent development of core assets and products and change propagation between them.</a:t>
            </a:r>
          </a:p>
          <a:p>
            <a:pPr lvl="0" rtl="0" algn="just">
              <a:spcBef>
                <a:spcPts val="0"/>
              </a:spcBef>
              <a:buClr>
                <a:srgbClr val="000000"/>
              </a:buClr>
              <a:buFont typeface="Arial"/>
              <a:buNone/>
            </a:pPr>
            <a:r>
              <a:t/>
            </a:r>
            <a:endParaRPr sz="2400">
              <a:solidFill>
                <a:srgbClr val="D9D9D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32" name="Shape 32"/>
        <p:cNvGrpSpPr/>
        <p:nvPr/>
      </p:nvGrpSpPr>
      <p:grpSpPr>
        <a:xfrm>
          <a:off x="0" y="0"/>
          <a:ext cx="0" cy="0"/>
          <a:chOff x="0" y="0"/>
          <a:chExt cx="0" cy="0"/>
        </a:xfrm>
      </p:grpSpPr>
      <p:sp>
        <p:nvSpPr>
          <p:cNvPr id="33" name="Shape 33"/>
          <p:cNvSpPr txBox="1"/>
          <p:nvPr/>
        </p:nvSpPr>
        <p:spPr>
          <a:xfrm>
            <a:off x="667600" y="470350"/>
            <a:ext cx="7844100" cy="1987500"/>
          </a:xfrm>
          <a:prstGeom prst="rect">
            <a:avLst/>
          </a:prstGeom>
          <a:noFill/>
          <a:ln>
            <a:noFill/>
          </a:ln>
        </p:spPr>
        <p:txBody>
          <a:bodyPr anchorCtr="0" anchor="t" bIns="91425" lIns="91425" rIns="91425" tIns="91425">
            <a:noAutofit/>
          </a:bodyPr>
          <a:lstStyle/>
          <a:p>
            <a:pPr indent="-381000" lvl="0" marL="457200" rtl="0">
              <a:spcBef>
                <a:spcPts val="0"/>
              </a:spcBef>
              <a:buClr>
                <a:srgbClr val="CCCCCC"/>
              </a:buClr>
              <a:buSzPct val="100000"/>
              <a:buFont typeface="Arial"/>
              <a:buChar char="●"/>
            </a:pPr>
            <a:r>
              <a:rPr lang="en" sz="2400">
                <a:solidFill>
                  <a:srgbClr val="CCCCCC"/>
                </a:solidFill>
              </a:rPr>
              <a:t>Software Product Line Engineering (SPLE) is a systematic approach to software reuse</a:t>
            </a:r>
          </a:p>
          <a:p>
            <a:pPr lvl="0" rtl="0">
              <a:spcBef>
                <a:spcPts val="0"/>
              </a:spcBef>
              <a:buNone/>
            </a:pPr>
            <a:r>
              <a:t/>
            </a:r>
            <a:endParaRPr sz="2400">
              <a:solidFill>
                <a:srgbClr val="CCCCCC"/>
              </a:solidFill>
            </a:endParaRPr>
          </a:p>
          <a:p>
            <a:pPr indent="-381000" lvl="0" marL="457200">
              <a:spcBef>
                <a:spcPts val="0"/>
              </a:spcBef>
              <a:buClr>
                <a:srgbClr val="CCCCCC"/>
              </a:buClr>
              <a:buSzPct val="100000"/>
              <a:buFont typeface="Arial"/>
              <a:buChar char="●"/>
            </a:pPr>
            <a:r>
              <a:rPr lang="en" sz="2400">
                <a:solidFill>
                  <a:srgbClr val="CCCCCC"/>
                </a:solidFill>
              </a:rPr>
              <a:t>Developers produce a set of core assets that are intended to be shared by multiple products</a:t>
            </a:r>
          </a:p>
        </p:txBody>
      </p:sp>
      <p:sp>
        <p:nvSpPr>
          <p:cNvPr id="34" name="Shape 34"/>
          <p:cNvSpPr/>
          <p:nvPr/>
        </p:nvSpPr>
        <p:spPr>
          <a:xfrm>
            <a:off x="1420480" y="4314448"/>
            <a:ext cx="689400" cy="529799"/>
          </a:xfrm>
          <a:prstGeom prst="rect">
            <a:avLst/>
          </a:prstGeom>
          <a:solidFill>
            <a:srgbClr val="EEECE1"/>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 name="Shape 35"/>
          <p:cNvSpPr/>
          <p:nvPr/>
        </p:nvSpPr>
        <p:spPr>
          <a:xfrm>
            <a:off x="2706991" y="3567429"/>
            <a:ext cx="689400" cy="529799"/>
          </a:xfrm>
          <a:prstGeom prst="rect">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 sz="3600"/>
              <a:t>A</a:t>
            </a:r>
          </a:p>
        </p:txBody>
      </p:sp>
      <p:sp>
        <p:nvSpPr>
          <p:cNvPr id="36" name="Shape 36"/>
          <p:cNvSpPr/>
          <p:nvPr/>
        </p:nvSpPr>
        <p:spPr>
          <a:xfrm>
            <a:off x="2706991" y="4314448"/>
            <a:ext cx="689400" cy="529799"/>
          </a:xfrm>
          <a:prstGeom prst="rect">
            <a:avLst/>
          </a:prstGeom>
          <a:solidFill>
            <a:srgbClr val="3C78D8"/>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 sz="3600"/>
              <a:t>B</a:t>
            </a:r>
          </a:p>
        </p:txBody>
      </p:sp>
      <p:sp>
        <p:nvSpPr>
          <p:cNvPr id="37" name="Shape 37"/>
          <p:cNvSpPr/>
          <p:nvPr/>
        </p:nvSpPr>
        <p:spPr>
          <a:xfrm>
            <a:off x="2706991" y="5048445"/>
            <a:ext cx="689400" cy="529799"/>
          </a:xfrm>
          <a:prstGeom prst="rect">
            <a:avLst/>
          </a:prstGeom>
          <a:solidFill>
            <a:srgbClr val="6AA84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 sz="3600"/>
              <a:t>C</a:t>
            </a:r>
          </a:p>
        </p:txBody>
      </p:sp>
      <p:cxnSp>
        <p:nvCxnSpPr>
          <p:cNvPr id="38" name="Shape 38"/>
          <p:cNvCxnSpPr>
            <a:stCxn id="35" idx="1"/>
          </p:cNvCxnSpPr>
          <p:nvPr/>
        </p:nvCxnSpPr>
        <p:spPr>
          <a:xfrm rot="10800000">
            <a:off x="2334991" y="3832329"/>
            <a:ext cx="372000" cy="0"/>
          </a:xfrm>
          <a:prstGeom prst="straightConnector1">
            <a:avLst/>
          </a:prstGeom>
          <a:noFill/>
          <a:ln cap="flat" cmpd="sng" w="19050">
            <a:solidFill>
              <a:srgbClr val="000000"/>
            </a:solidFill>
            <a:prstDash val="solid"/>
            <a:round/>
            <a:headEnd len="lg" w="lg" type="none"/>
            <a:tailEnd len="lg" w="lg" type="none"/>
          </a:ln>
        </p:spPr>
      </p:cxnSp>
      <p:cxnSp>
        <p:nvCxnSpPr>
          <p:cNvPr id="39" name="Shape 39"/>
          <p:cNvCxnSpPr>
            <a:endCxn id="34" idx="3"/>
          </p:cNvCxnSpPr>
          <p:nvPr/>
        </p:nvCxnSpPr>
        <p:spPr>
          <a:xfrm flipH="1">
            <a:off x="2109880" y="4566148"/>
            <a:ext cx="596700" cy="13200"/>
          </a:xfrm>
          <a:prstGeom prst="straightConnector1">
            <a:avLst/>
          </a:prstGeom>
          <a:noFill/>
          <a:ln cap="flat" cmpd="sng" w="19050">
            <a:solidFill>
              <a:srgbClr val="000000"/>
            </a:solidFill>
            <a:prstDash val="solid"/>
            <a:round/>
            <a:headEnd len="lg" w="lg" type="none"/>
            <a:tailEnd len="lg" w="lg" type="none"/>
          </a:ln>
        </p:spPr>
      </p:cxnSp>
      <p:cxnSp>
        <p:nvCxnSpPr>
          <p:cNvPr id="40" name="Shape 40"/>
          <p:cNvCxnSpPr/>
          <p:nvPr/>
        </p:nvCxnSpPr>
        <p:spPr>
          <a:xfrm rot="10800000">
            <a:off x="2334991" y="5300326"/>
            <a:ext cx="371999" cy="0"/>
          </a:xfrm>
          <a:prstGeom prst="straightConnector1">
            <a:avLst/>
          </a:prstGeom>
          <a:noFill/>
          <a:ln cap="flat" cmpd="sng" w="19050">
            <a:solidFill>
              <a:srgbClr val="000000"/>
            </a:solidFill>
            <a:prstDash val="solid"/>
            <a:round/>
            <a:headEnd len="lg" w="lg" type="none"/>
            <a:tailEnd len="lg" w="lg" type="none"/>
          </a:ln>
        </p:spPr>
      </p:cxnSp>
      <p:cxnSp>
        <p:nvCxnSpPr>
          <p:cNvPr id="41" name="Shape 41"/>
          <p:cNvCxnSpPr/>
          <p:nvPr/>
        </p:nvCxnSpPr>
        <p:spPr>
          <a:xfrm flipH="1">
            <a:off x="2334968" y="3810942"/>
            <a:ext cx="18600" cy="1470299"/>
          </a:xfrm>
          <a:prstGeom prst="straightConnector1">
            <a:avLst/>
          </a:prstGeom>
          <a:noFill/>
          <a:ln cap="flat" cmpd="sng" w="19050">
            <a:solidFill>
              <a:srgbClr val="000000"/>
            </a:solidFill>
            <a:prstDash val="solid"/>
            <a:round/>
            <a:headEnd len="lg" w="lg" type="none"/>
            <a:tailEnd len="lg" w="lg" type="none"/>
          </a:ln>
        </p:spPr>
      </p:cxnSp>
      <p:sp>
        <p:nvSpPr>
          <p:cNvPr id="42" name="Shape 42"/>
          <p:cNvSpPr/>
          <p:nvPr/>
        </p:nvSpPr>
        <p:spPr>
          <a:xfrm>
            <a:off x="5278346" y="3525144"/>
            <a:ext cx="689400" cy="529799"/>
          </a:xfrm>
          <a:prstGeom prst="rect">
            <a:avLst/>
          </a:prstGeom>
          <a:solidFill>
            <a:srgbClr val="EEECE1"/>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 name="Shape 43"/>
          <p:cNvSpPr/>
          <p:nvPr/>
        </p:nvSpPr>
        <p:spPr>
          <a:xfrm>
            <a:off x="6564857" y="3099258"/>
            <a:ext cx="689400" cy="529799"/>
          </a:xfrm>
          <a:prstGeom prst="rect">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 sz="3600"/>
              <a:t>A</a:t>
            </a:r>
          </a:p>
        </p:txBody>
      </p:sp>
      <p:sp>
        <p:nvSpPr>
          <p:cNvPr id="44" name="Shape 44"/>
          <p:cNvSpPr/>
          <p:nvPr/>
        </p:nvSpPr>
        <p:spPr>
          <a:xfrm>
            <a:off x="6564857" y="3983887"/>
            <a:ext cx="689400" cy="529799"/>
          </a:xfrm>
          <a:prstGeom prst="rect">
            <a:avLst/>
          </a:prstGeom>
          <a:solidFill>
            <a:srgbClr val="3C78D8"/>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 sz="3600"/>
              <a:t>B</a:t>
            </a:r>
          </a:p>
        </p:txBody>
      </p:sp>
      <p:cxnSp>
        <p:nvCxnSpPr>
          <p:cNvPr id="45" name="Shape 45"/>
          <p:cNvCxnSpPr/>
          <p:nvPr/>
        </p:nvCxnSpPr>
        <p:spPr>
          <a:xfrm rot="10800000">
            <a:off x="6192857" y="3364128"/>
            <a:ext cx="371999" cy="0"/>
          </a:xfrm>
          <a:prstGeom prst="straightConnector1">
            <a:avLst/>
          </a:prstGeom>
          <a:noFill/>
          <a:ln cap="flat" cmpd="sng" w="19050">
            <a:solidFill>
              <a:srgbClr val="CCCCCC"/>
            </a:solidFill>
            <a:prstDash val="solid"/>
            <a:round/>
            <a:headEnd len="lg" w="lg" type="none"/>
            <a:tailEnd len="lg" w="lg" type="none"/>
          </a:ln>
        </p:spPr>
      </p:cxnSp>
      <p:cxnSp>
        <p:nvCxnSpPr>
          <p:cNvPr id="46" name="Shape 46"/>
          <p:cNvCxnSpPr>
            <a:endCxn id="42" idx="3"/>
          </p:cNvCxnSpPr>
          <p:nvPr/>
        </p:nvCxnSpPr>
        <p:spPr>
          <a:xfrm rot="10800000">
            <a:off x="5967746" y="3790044"/>
            <a:ext cx="242700" cy="0"/>
          </a:xfrm>
          <a:prstGeom prst="straightConnector1">
            <a:avLst/>
          </a:prstGeom>
          <a:noFill/>
          <a:ln cap="flat" cmpd="sng" w="19050">
            <a:solidFill>
              <a:srgbClr val="CCCCCC"/>
            </a:solidFill>
            <a:prstDash val="solid"/>
            <a:round/>
            <a:headEnd len="lg" w="lg" type="none"/>
            <a:tailEnd len="lg" w="lg" type="none"/>
          </a:ln>
        </p:spPr>
      </p:cxnSp>
      <p:cxnSp>
        <p:nvCxnSpPr>
          <p:cNvPr id="47" name="Shape 47"/>
          <p:cNvCxnSpPr/>
          <p:nvPr/>
        </p:nvCxnSpPr>
        <p:spPr>
          <a:xfrm rot="10800000">
            <a:off x="6192857" y="4235768"/>
            <a:ext cx="371999" cy="0"/>
          </a:xfrm>
          <a:prstGeom prst="straightConnector1">
            <a:avLst/>
          </a:prstGeom>
          <a:noFill/>
          <a:ln cap="flat" cmpd="sng" w="19050">
            <a:solidFill>
              <a:srgbClr val="CCCCCC"/>
            </a:solidFill>
            <a:prstDash val="solid"/>
            <a:round/>
            <a:headEnd len="lg" w="lg" type="none"/>
            <a:tailEnd len="lg" w="lg" type="none"/>
          </a:ln>
        </p:spPr>
      </p:cxnSp>
      <p:cxnSp>
        <p:nvCxnSpPr>
          <p:cNvPr id="48" name="Shape 48"/>
          <p:cNvCxnSpPr/>
          <p:nvPr/>
        </p:nvCxnSpPr>
        <p:spPr>
          <a:xfrm>
            <a:off x="6192820" y="3362743"/>
            <a:ext cx="0" cy="876899"/>
          </a:xfrm>
          <a:prstGeom prst="straightConnector1">
            <a:avLst/>
          </a:prstGeom>
          <a:noFill/>
          <a:ln cap="flat" cmpd="sng" w="19050">
            <a:solidFill>
              <a:srgbClr val="CCCCCC"/>
            </a:solidFill>
            <a:prstDash val="solid"/>
            <a:round/>
            <a:headEnd len="lg" w="lg" type="none"/>
            <a:tailEnd len="lg" w="lg" type="none"/>
          </a:ln>
        </p:spPr>
      </p:cxnSp>
      <p:sp>
        <p:nvSpPr>
          <p:cNvPr id="49" name="Shape 49"/>
          <p:cNvSpPr/>
          <p:nvPr/>
        </p:nvSpPr>
        <p:spPr>
          <a:xfrm>
            <a:off x="5204650" y="5712954"/>
            <a:ext cx="689400" cy="529799"/>
          </a:xfrm>
          <a:prstGeom prst="rect">
            <a:avLst/>
          </a:prstGeom>
          <a:solidFill>
            <a:srgbClr val="EEECE1"/>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0" name="Shape 50"/>
          <p:cNvSpPr/>
          <p:nvPr/>
        </p:nvSpPr>
        <p:spPr>
          <a:xfrm>
            <a:off x="6491161" y="5287067"/>
            <a:ext cx="689400" cy="529799"/>
          </a:xfrm>
          <a:prstGeom prst="rect">
            <a:avLst/>
          </a:prstGeom>
          <a:solidFill>
            <a:srgbClr val="3C78D8"/>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 sz="3600"/>
              <a:t>B</a:t>
            </a:r>
          </a:p>
        </p:txBody>
      </p:sp>
      <p:sp>
        <p:nvSpPr>
          <p:cNvPr id="51" name="Shape 51"/>
          <p:cNvSpPr/>
          <p:nvPr/>
        </p:nvSpPr>
        <p:spPr>
          <a:xfrm>
            <a:off x="6491161" y="6171696"/>
            <a:ext cx="689400" cy="529799"/>
          </a:xfrm>
          <a:prstGeom prst="rect">
            <a:avLst/>
          </a:prstGeom>
          <a:solidFill>
            <a:srgbClr val="6AA84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 sz="3600"/>
              <a:t>C</a:t>
            </a:r>
          </a:p>
        </p:txBody>
      </p:sp>
      <p:cxnSp>
        <p:nvCxnSpPr>
          <p:cNvPr id="52" name="Shape 52"/>
          <p:cNvCxnSpPr/>
          <p:nvPr/>
        </p:nvCxnSpPr>
        <p:spPr>
          <a:xfrm rot="10800000">
            <a:off x="6119161" y="5551936"/>
            <a:ext cx="371999" cy="0"/>
          </a:xfrm>
          <a:prstGeom prst="straightConnector1">
            <a:avLst/>
          </a:prstGeom>
          <a:noFill/>
          <a:ln cap="flat" cmpd="sng" w="19050">
            <a:solidFill>
              <a:srgbClr val="CCCCCC"/>
            </a:solidFill>
            <a:prstDash val="solid"/>
            <a:round/>
            <a:headEnd len="lg" w="lg" type="none"/>
            <a:tailEnd len="lg" w="lg" type="none"/>
          </a:ln>
        </p:spPr>
      </p:cxnSp>
      <p:cxnSp>
        <p:nvCxnSpPr>
          <p:cNvPr id="53" name="Shape 53"/>
          <p:cNvCxnSpPr>
            <a:endCxn id="49" idx="3"/>
          </p:cNvCxnSpPr>
          <p:nvPr/>
        </p:nvCxnSpPr>
        <p:spPr>
          <a:xfrm rot="10800000">
            <a:off x="5894050" y="5977854"/>
            <a:ext cx="242700" cy="0"/>
          </a:xfrm>
          <a:prstGeom prst="straightConnector1">
            <a:avLst/>
          </a:prstGeom>
          <a:noFill/>
          <a:ln cap="flat" cmpd="sng" w="19050">
            <a:solidFill>
              <a:srgbClr val="CCCCCC"/>
            </a:solidFill>
            <a:prstDash val="solid"/>
            <a:round/>
            <a:headEnd len="lg" w="lg" type="none"/>
            <a:tailEnd len="lg" w="lg" type="none"/>
          </a:ln>
        </p:spPr>
      </p:cxnSp>
      <p:cxnSp>
        <p:nvCxnSpPr>
          <p:cNvPr id="54" name="Shape 54"/>
          <p:cNvCxnSpPr/>
          <p:nvPr/>
        </p:nvCxnSpPr>
        <p:spPr>
          <a:xfrm rot="10800000">
            <a:off x="6119161" y="6423578"/>
            <a:ext cx="371999" cy="0"/>
          </a:xfrm>
          <a:prstGeom prst="straightConnector1">
            <a:avLst/>
          </a:prstGeom>
          <a:noFill/>
          <a:ln cap="flat" cmpd="sng" w="19050">
            <a:solidFill>
              <a:srgbClr val="CCCCCC"/>
            </a:solidFill>
            <a:prstDash val="solid"/>
            <a:round/>
            <a:headEnd len="lg" w="lg" type="none"/>
            <a:tailEnd len="lg" w="lg" type="none"/>
          </a:ln>
        </p:spPr>
      </p:cxnSp>
      <p:cxnSp>
        <p:nvCxnSpPr>
          <p:cNvPr id="55" name="Shape 55"/>
          <p:cNvCxnSpPr/>
          <p:nvPr/>
        </p:nvCxnSpPr>
        <p:spPr>
          <a:xfrm>
            <a:off x="6119124" y="5550552"/>
            <a:ext cx="0" cy="876899"/>
          </a:xfrm>
          <a:prstGeom prst="straightConnector1">
            <a:avLst/>
          </a:prstGeom>
          <a:noFill/>
          <a:ln cap="flat" cmpd="sng" w="19050">
            <a:solidFill>
              <a:srgbClr val="CCCCCC"/>
            </a:solidFill>
            <a:prstDash val="solid"/>
            <a:round/>
            <a:headEnd len="lg" w="lg" type="none"/>
            <a:tailEnd len="lg" w="lg" type="none"/>
          </a:ln>
        </p:spPr>
      </p:cxnSp>
      <p:sp>
        <p:nvSpPr>
          <p:cNvPr id="56" name="Shape 56"/>
          <p:cNvSpPr/>
          <p:nvPr/>
        </p:nvSpPr>
        <p:spPr>
          <a:xfrm rot="-1523575">
            <a:off x="3623801" y="3985072"/>
            <a:ext cx="1364197" cy="231436"/>
          </a:xfrm>
          <a:prstGeom prst="rightArrow">
            <a:avLst>
              <a:gd fmla="val 50000" name="adj1"/>
              <a:gd fmla="val 50000" name="adj2"/>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7" name="Shape 57"/>
          <p:cNvSpPr/>
          <p:nvPr/>
        </p:nvSpPr>
        <p:spPr>
          <a:xfrm rot="1362362">
            <a:off x="3623499" y="4902245"/>
            <a:ext cx="1365532" cy="231747"/>
          </a:xfrm>
          <a:prstGeom prst="rightArrow">
            <a:avLst>
              <a:gd fmla="val 50000" name="adj1"/>
              <a:gd fmla="val 50000" name="adj2"/>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8" name="Shape 58"/>
          <p:cNvSpPr txBox="1"/>
          <p:nvPr/>
        </p:nvSpPr>
        <p:spPr>
          <a:xfrm>
            <a:off x="5567063" y="2496083"/>
            <a:ext cx="1907400" cy="403799"/>
          </a:xfrm>
          <a:prstGeom prst="rect">
            <a:avLst/>
          </a:prstGeom>
          <a:noFill/>
          <a:ln>
            <a:noFill/>
          </a:ln>
        </p:spPr>
        <p:txBody>
          <a:bodyPr anchorCtr="0" anchor="t" bIns="91425" lIns="91425" rIns="91425" tIns="91425">
            <a:noAutofit/>
          </a:bodyPr>
          <a:lstStyle/>
          <a:p>
            <a:pPr lvl="0" rtl="0" algn="ctr">
              <a:spcBef>
                <a:spcPts val="0"/>
              </a:spcBef>
              <a:buClr>
                <a:srgbClr val="000000"/>
              </a:buClr>
              <a:buSzPct val="36666"/>
              <a:buFont typeface="Arial"/>
              <a:buNone/>
            </a:pPr>
            <a:r>
              <a:rPr lang="en" sz="3000"/>
              <a:t>Product 1</a:t>
            </a:r>
          </a:p>
        </p:txBody>
      </p:sp>
      <p:sp>
        <p:nvSpPr>
          <p:cNvPr id="59" name="Shape 59"/>
          <p:cNvSpPr txBox="1"/>
          <p:nvPr/>
        </p:nvSpPr>
        <p:spPr>
          <a:xfrm>
            <a:off x="5523641" y="4703164"/>
            <a:ext cx="1907400" cy="403799"/>
          </a:xfrm>
          <a:prstGeom prst="rect">
            <a:avLst/>
          </a:prstGeom>
          <a:noFill/>
          <a:ln>
            <a:noFill/>
          </a:ln>
        </p:spPr>
        <p:txBody>
          <a:bodyPr anchorCtr="0" anchor="t" bIns="91425" lIns="91425" rIns="91425" tIns="91425">
            <a:noAutofit/>
          </a:bodyPr>
          <a:lstStyle/>
          <a:p>
            <a:pPr lvl="0" rtl="0" algn="ctr">
              <a:spcBef>
                <a:spcPts val="0"/>
              </a:spcBef>
              <a:buClr>
                <a:srgbClr val="000000"/>
              </a:buClr>
              <a:buSzPct val="36666"/>
              <a:buFont typeface="Arial"/>
              <a:buNone/>
            </a:pPr>
            <a:r>
              <a:rPr lang="en" sz="3000"/>
              <a:t>Product 2</a:t>
            </a:r>
          </a:p>
        </p:txBody>
      </p:sp>
      <p:sp>
        <p:nvSpPr>
          <p:cNvPr id="60" name="Shape 60"/>
          <p:cNvSpPr txBox="1"/>
          <p:nvPr/>
        </p:nvSpPr>
        <p:spPr>
          <a:xfrm>
            <a:off x="1779777" y="2923680"/>
            <a:ext cx="2473799" cy="403799"/>
          </a:xfrm>
          <a:prstGeom prst="rect">
            <a:avLst/>
          </a:prstGeom>
          <a:noFill/>
          <a:ln>
            <a:noFill/>
          </a:ln>
        </p:spPr>
        <p:txBody>
          <a:bodyPr anchorCtr="0" anchor="t" bIns="91425" lIns="91425" rIns="91425" tIns="91425">
            <a:noAutofit/>
          </a:bodyPr>
          <a:lstStyle/>
          <a:p>
            <a:pPr lvl="0" rtl="0" algn="ctr">
              <a:spcBef>
                <a:spcPts val="0"/>
              </a:spcBef>
              <a:buClr>
                <a:srgbClr val="000000"/>
              </a:buClr>
              <a:buSzPct val="36666"/>
              <a:buFont typeface="Arial"/>
              <a:buNone/>
            </a:pPr>
            <a:r>
              <a:rPr lang="en" sz="3000"/>
              <a:t>Core Assets</a:t>
            </a:r>
          </a:p>
        </p:txBody>
      </p:sp>
      <p:sp>
        <p:nvSpPr>
          <p:cNvPr id="61" name="Shape 61"/>
          <p:cNvSpPr/>
          <p:nvPr/>
        </p:nvSpPr>
        <p:spPr>
          <a:xfrm>
            <a:off x="1420480" y="4314448"/>
            <a:ext cx="689400" cy="529799"/>
          </a:xfrm>
          <a:prstGeom prst="rect">
            <a:avLst/>
          </a:prstGeom>
          <a:solidFill>
            <a:schemeClr val="lt2"/>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2" name="Shape 62"/>
          <p:cNvSpPr/>
          <p:nvPr/>
        </p:nvSpPr>
        <p:spPr>
          <a:xfrm>
            <a:off x="2706991" y="3567429"/>
            <a:ext cx="689400" cy="529799"/>
          </a:xfrm>
          <a:prstGeom prst="rect">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 sz="3600"/>
              <a:t>A</a:t>
            </a:r>
          </a:p>
        </p:txBody>
      </p:sp>
      <p:sp>
        <p:nvSpPr>
          <p:cNvPr id="63" name="Shape 63"/>
          <p:cNvSpPr/>
          <p:nvPr/>
        </p:nvSpPr>
        <p:spPr>
          <a:xfrm>
            <a:off x="2706991" y="4314448"/>
            <a:ext cx="689400" cy="529799"/>
          </a:xfrm>
          <a:prstGeom prst="rect">
            <a:avLst/>
          </a:prstGeom>
          <a:solidFill>
            <a:srgbClr val="3C78D8"/>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 sz="3600"/>
              <a:t>B</a:t>
            </a:r>
          </a:p>
        </p:txBody>
      </p:sp>
      <p:sp>
        <p:nvSpPr>
          <p:cNvPr id="64" name="Shape 64"/>
          <p:cNvSpPr/>
          <p:nvPr/>
        </p:nvSpPr>
        <p:spPr>
          <a:xfrm>
            <a:off x="2706991" y="5048445"/>
            <a:ext cx="689400" cy="529799"/>
          </a:xfrm>
          <a:prstGeom prst="rect">
            <a:avLst/>
          </a:prstGeom>
          <a:solidFill>
            <a:srgbClr val="6AA84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 sz="3600"/>
              <a:t>C</a:t>
            </a:r>
          </a:p>
        </p:txBody>
      </p:sp>
      <p:cxnSp>
        <p:nvCxnSpPr>
          <p:cNvPr id="65" name="Shape 65"/>
          <p:cNvCxnSpPr>
            <a:stCxn id="62" idx="1"/>
          </p:cNvCxnSpPr>
          <p:nvPr/>
        </p:nvCxnSpPr>
        <p:spPr>
          <a:xfrm rot="10800000">
            <a:off x="2334991" y="3832329"/>
            <a:ext cx="372000" cy="0"/>
          </a:xfrm>
          <a:prstGeom prst="straightConnector1">
            <a:avLst/>
          </a:prstGeom>
          <a:noFill/>
          <a:ln cap="flat" cmpd="sng" w="19050">
            <a:solidFill>
              <a:srgbClr val="000000"/>
            </a:solidFill>
            <a:prstDash val="solid"/>
            <a:round/>
            <a:headEnd len="lg" w="lg" type="none"/>
            <a:tailEnd len="lg" w="lg" type="none"/>
          </a:ln>
        </p:spPr>
      </p:cxnSp>
      <p:cxnSp>
        <p:nvCxnSpPr>
          <p:cNvPr id="66" name="Shape 66"/>
          <p:cNvCxnSpPr>
            <a:endCxn id="61" idx="3"/>
          </p:cNvCxnSpPr>
          <p:nvPr/>
        </p:nvCxnSpPr>
        <p:spPr>
          <a:xfrm flipH="1">
            <a:off x="2109880" y="4566148"/>
            <a:ext cx="596700" cy="13200"/>
          </a:xfrm>
          <a:prstGeom prst="straightConnector1">
            <a:avLst/>
          </a:prstGeom>
          <a:noFill/>
          <a:ln cap="flat" cmpd="sng" w="19050">
            <a:solidFill>
              <a:srgbClr val="000000"/>
            </a:solidFill>
            <a:prstDash val="solid"/>
            <a:round/>
            <a:headEnd len="lg" w="lg" type="none"/>
            <a:tailEnd len="lg" w="lg" type="none"/>
          </a:ln>
        </p:spPr>
      </p:cxnSp>
      <p:cxnSp>
        <p:nvCxnSpPr>
          <p:cNvPr id="67" name="Shape 67"/>
          <p:cNvCxnSpPr/>
          <p:nvPr/>
        </p:nvCxnSpPr>
        <p:spPr>
          <a:xfrm rot="10800000">
            <a:off x="2334991" y="5300326"/>
            <a:ext cx="371999" cy="0"/>
          </a:xfrm>
          <a:prstGeom prst="straightConnector1">
            <a:avLst/>
          </a:prstGeom>
          <a:noFill/>
          <a:ln cap="flat" cmpd="sng" w="19050">
            <a:solidFill>
              <a:srgbClr val="000000"/>
            </a:solidFill>
            <a:prstDash val="solid"/>
            <a:round/>
            <a:headEnd len="lg" w="lg" type="none"/>
            <a:tailEnd len="lg" w="lg" type="none"/>
          </a:ln>
        </p:spPr>
      </p:cxnSp>
      <p:cxnSp>
        <p:nvCxnSpPr>
          <p:cNvPr id="68" name="Shape 68"/>
          <p:cNvCxnSpPr/>
          <p:nvPr/>
        </p:nvCxnSpPr>
        <p:spPr>
          <a:xfrm flipH="1">
            <a:off x="2334968" y="3810942"/>
            <a:ext cx="18600" cy="1470299"/>
          </a:xfrm>
          <a:prstGeom prst="straightConnector1">
            <a:avLst/>
          </a:prstGeom>
          <a:noFill/>
          <a:ln cap="flat" cmpd="sng" w="19050">
            <a:solidFill>
              <a:srgbClr val="000000"/>
            </a:solidFill>
            <a:prstDash val="solid"/>
            <a:round/>
            <a:headEnd len="lg" w="lg" type="none"/>
            <a:tailEnd len="lg" w="lg" type="none"/>
          </a:ln>
        </p:spPr>
      </p:cxnSp>
      <p:sp>
        <p:nvSpPr>
          <p:cNvPr id="69" name="Shape 69"/>
          <p:cNvSpPr/>
          <p:nvPr/>
        </p:nvSpPr>
        <p:spPr>
          <a:xfrm>
            <a:off x="5278346" y="3525144"/>
            <a:ext cx="689400" cy="529799"/>
          </a:xfrm>
          <a:prstGeom prst="rect">
            <a:avLst/>
          </a:prstGeom>
          <a:solidFill>
            <a:schemeClr val="lt2"/>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 name="Shape 70"/>
          <p:cNvSpPr/>
          <p:nvPr/>
        </p:nvSpPr>
        <p:spPr>
          <a:xfrm>
            <a:off x="6564857" y="3099258"/>
            <a:ext cx="689400" cy="529799"/>
          </a:xfrm>
          <a:prstGeom prst="rect">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 sz="3600"/>
              <a:t>A</a:t>
            </a:r>
          </a:p>
        </p:txBody>
      </p:sp>
      <p:sp>
        <p:nvSpPr>
          <p:cNvPr id="71" name="Shape 71"/>
          <p:cNvSpPr/>
          <p:nvPr/>
        </p:nvSpPr>
        <p:spPr>
          <a:xfrm>
            <a:off x="6564857" y="3983887"/>
            <a:ext cx="689400" cy="529799"/>
          </a:xfrm>
          <a:prstGeom prst="rect">
            <a:avLst/>
          </a:prstGeom>
          <a:solidFill>
            <a:srgbClr val="3C78D8"/>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 sz="3600"/>
              <a:t>B</a:t>
            </a:r>
          </a:p>
        </p:txBody>
      </p:sp>
      <p:cxnSp>
        <p:nvCxnSpPr>
          <p:cNvPr id="72" name="Shape 72"/>
          <p:cNvCxnSpPr/>
          <p:nvPr/>
        </p:nvCxnSpPr>
        <p:spPr>
          <a:xfrm rot="10800000">
            <a:off x="6192857" y="3364128"/>
            <a:ext cx="371999" cy="0"/>
          </a:xfrm>
          <a:prstGeom prst="straightConnector1">
            <a:avLst/>
          </a:prstGeom>
          <a:noFill/>
          <a:ln cap="flat" cmpd="sng" w="19050">
            <a:solidFill>
              <a:srgbClr val="CCCCCC"/>
            </a:solidFill>
            <a:prstDash val="solid"/>
            <a:round/>
            <a:headEnd len="lg" w="lg" type="none"/>
            <a:tailEnd len="lg" w="lg" type="none"/>
          </a:ln>
        </p:spPr>
      </p:cxnSp>
      <p:cxnSp>
        <p:nvCxnSpPr>
          <p:cNvPr id="73" name="Shape 73"/>
          <p:cNvCxnSpPr>
            <a:endCxn id="69" idx="3"/>
          </p:cNvCxnSpPr>
          <p:nvPr/>
        </p:nvCxnSpPr>
        <p:spPr>
          <a:xfrm rot="10800000">
            <a:off x="5967746" y="3790044"/>
            <a:ext cx="242700" cy="0"/>
          </a:xfrm>
          <a:prstGeom prst="straightConnector1">
            <a:avLst/>
          </a:prstGeom>
          <a:noFill/>
          <a:ln cap="flat" cmpd="sng" w="19050">
            <a:solidFill>
              <a:srgbClr val="CCCCCC"/>
            </a:solidFill>
            <a:prstDash val="solid"/>
            <a:round/>
            <a:headEnd len="lg" w="lg" type="none"/>
            <a:tailEnd len="lg" w="lg" type="none"/>
          </a:ln>
        </p:spPr>
      </p:cxnSp>
      <p:cxnSp>
        <p:nvCxnSpPr>
          <p:cNvPr id="74" name="Shape 74"/>
          <p:cNvCxnSpPr/>
          <p:nvPr/>
        </p:nvCxnSpPr>
        <p:spPr>
          <a:xfrm rot="10800000">
            <a:off x="6192857" y="4235768"/>
            <a:ext cx="371999" cy="0"/>
          </a:xfrm>
          <a:prstGeom prst="straightConnector1">
            <a:avLst/>
          </a:prstGeom>
          <a:noFill/>
          <a:ln cap="flat" cmpd="sng" w="19050">
            <a:solidFill>
              <a:srgbClr val="CCCCCC"/>
            </a:solidFill>
            <a:prstDash val="solid"/>
            <a:round/>
            <a:headEnd len="lg" w="lg" type="none"/>
            <a:tailEnd len="lg" w="lg" type="none"/>
          </a:ln>
        </p:spPr>
      </p:cxnSp>
      <p:cxnSp>
        <p:nvCxnSpPr>
          <p:cNvPr id="75" name="Shape 75"/>
          <p:cNvCxnSpPr/>
          <p:nvPr/>
        </p:nvCxnSpPr>
        <p:spPr>
          <a:xfrm>
            <a:off x="6192820" y="3362743"/>
            <a:ext cx="0" cy="876899"/>
          </a:xfrm>
          <a:prstGeom prst="straightConnector1">
            <a:avLst/>
          </a:prstGeom>
          <a:noFill/>
          <a:ln cap="flat" cmpd="sng" w="19050">
            <a:solidFill>
              <a:srgbClr val="CCCCCC"/>
            </a:solidFill>
            <a:prstDash val="solid"/>
            <a:round/>
            <a:headEnd len="lg" w="lg" type="none"/>
            <a:tailEnd len="lg" w="lg" type="none"/>
          </a:ln>
        </p:spPr>
      </p:cxnSp>
      <p:sp>
        <p:nvSpPr>
          <p:cNvPr id="76" name="Shape 76"/>
          <p:cNvSpPr/>
          <p:nvPr/>
        </p:nvSpPr>
        <p:spPr>
          <a:xfrm>
            <a:off x="5204650" y="5712954"/>
            <a:ext cx="689400" cy="529799"/>
          </a:xfrm>
          <a:prstGeom prst="rect">
            <a:avLst/>
          </a:prstGeom>
          <a:solidFill>
            <a:schemeClr val="lt2"/>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7" name="Shape 77"/>
          <p:cNvSpPr/>
          <p:nvPr/>
        </p:nvSpPr>
        <p:spPr>
          <a:xfrm>
            <a:off x="6491161" y="5287067"/>
            <a:ext cx="689400" cy="529799"/>
          </a:xfrm>
          <a:prstGeom prst="rect">
            <a:avLst/>
          </a:prstGeom>
          <a:solidFill>
            <a:srgbClr val="3C78D8"/>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 sz="3600"/>
              <a:t>B</a:t>
            </a:r>
          </a:p>
        </p:txBody>
      </p:sp>
      <p:sp>
        <p:nvSpPr>
          <p:cNvPr id="78" name="Shape 78"/>
          <p:cNvSpPr/>
          <p:nvPr/>
        </p:nvSpPr>
        <p:spPr>
          <a:xfrm>
            <a:off x="6491161" y="6171696"/>
            <a:ext cx="689400" cy="529799"/>
          </a:xfrm>
          <a:prstGeom prst="rect">
            <a:avLst/>
          </a:prstGeom>
          <a:solidFill>
            <a:srgbClr val="6AA84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 sz="3600"/>
              <a:t>C</a:t>
            </a:r>
          </a:p>
        </p:txBody>
      </p:sp>
      <p:cxnSp>
        <p:nvCxnSpPr>
          <p:cNvPr id="79" name="Shape 79"/>
          <p:cNvCxnSpPr/>
          <p:nvPr/>
        </p:nvCxnSpPr>
        <p:spPr>
          <a:xfrm rot="10800000">
            <a:off x="6119161" y="5551936"/>
            <a:ext cx="371999" cy="0"/>
          </a:xfrm>
          <a:prstGeom prst="straightConnector1">
            <a:avLst/>
          </a:prstGeom>
          <a:noFill/>
          <a:ln cap="flat" cmpd="sng" w="19050">
            <a:solidFill>
              <a:srgbClr val="CCCCCC"/>
            </a:solidFill>
            <a:prstDash val="solid"/>
            <a:round/>
            <a:headEnd len="lg" w="lg" type="none"/>
            <a:tailEnd len="lg" w="lg" type="none"/>
          </a:ln>
        </p:spPr>
      </p:cxnSp>
      <p:cxnSp>
        <p:nvCxnSpPr>
          <p:cNvPr id="80" name="Shape 80"/>
          <p:cNvCxnSpPr>
            <a:endCxn id="76" idx="3"/>
          </p:cNvCxnSpPr>
          <p:nvPr/>
        </p:nvCxnSpPr>
        <p:spPr>
          <a:xfrm rot="10800000">
            <a:off x="5894050" y="5977854"/>
            <a:ext cx="242700" cy="0"/>
          </a:xfrm>
          <a:prstGeom prst="straightConnector1">
            <a:avLst/>
          </a:prstGeom>
          <a:noFill/>
          <a:ln cap="flat" cmpd="sng" w="19050">
            <a:solidFill>
              <a:srgbClr val="CCCCCC"/>
            </a:solidFill>
            <a:prstDash val="solid"/>
            <a:round/>
            <a:headEnd len="lg" w="lg" type="none"/>
            <a:tailEnd len="lg" w="lg" type="none"/>
          </a:ln>
        </p:spPr>
      </p:cxnSp>
      <p:cxnSp>
        <p:nvCxnSpPr>
          <p:cNvPr id="81" name="Shape 81"/>
          <p:cNvCxnSpPr/>
          <p:nvPr/>
        </p:nvCxnSpPr>
        <p:spPr>
          <a:xfrm rot="10800000">
            <a:off x="6119161" y="6423578"/>
            <a:ext cx="371999" cy="0"/>
          </a:xfrm>
          <a:prstGeom prst="straightConnector1">
            <a:avLst/>
          </a:prstGeom>
          <a:noFill/>
          <a:ln cap="flat" cmpd="sng" w="19050">
            <a:solidFill>
              <a:srgbClr val="CCCCCC"/>
            </a:solidFill>
            <a:prstDash val="solid"/>
            <a:round/>
            <a:headEnd len="lg" w="lg" type="none"/>
            <a:tailEnd len="lg" w="lg" type="none"/>
          </a:ln>
        </p:spPr>
      </p:cxnSp>
      <p:cxnSp>
        <p:nvCxnSpPr>
          <p:cNvPr id="82" name="Shape 82"/>
          <p:cNvCxnSpPr/>
          <p:nvPr/>
        </p:nvCxnSpPr>
        <p:spPr>
          <a:xfrm>
            <a:off x="6119124" y="5550552"/>
            <a:ext cx="0" cy="876899"/>
          </a:xfrm>
          <a:prstGeom prst="straightConnector1">
            <a:avLst/>
          </a:prstGeom>
          <a:noFill/>
          <a:ln cap="flat" cmpd="sng" w="19050">
            <a:solidFill>
              <a:srgbClr val="CCCCCC"/>
            </a:solidFill>
            <a:prstDash val="solid"/>
            <a:round/>
            <a:headEnd len="lg" w="lg" type="none"/>
            <a:tailEnd len="lg" w="lg" type="none"/>
          </a:ln>
        </p:spPr>
      </p:cxnSp>
      <p:sp>
        <p:nvSpPr>
          <p:cNvPr id="83" name="Shape 83"/>
          <p:cNvSpPr/>
          <p:nvPr/>
        </p:nvSpPr>
        <p:spPr>
          <a:xfrm rot="-1523575">
            <a:off x="3623801" y="3985072"/>
            <a:ext cx="1364197" cy="231436"/>
          </a:xfrm>
          <a:prstGeom prst="rightArrow">
            <a:avLst>
              <a:gd fmla="val 50000" name="adj1"/>
              <a:gd fmla="val 50000" name="adj2"/>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4" name="Shape 84"/>
          <p:cNvSpPr/>
          <p:nvPr/>
        </p:nvSpPr>
        <p:spPr>
          <a:xfrm rot="1362362">
            <a:off x="3623499" y="4902245"/>
            <a:ext cx="1365532" cy="231747"/>
          </a:xfrm>
          <a:prstGeom prst="rightArrow">
            <a:avLst>
              <a:gd fmla="val 50000" name="adj1"/>
              <a:gd fmla="val 50000" name="adj2"/>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5" name="Shape 85"/>
          <p:cNvSpPr txBox="1"/>
          <p:nvPr/>
        </p:nvSpPr>
        <p:spPr>
          <a:xfrm>
            <a:off x="5567063" y="2496083"/>
            <a:ext cx="1907400" cy="403799"/>
          </a:xfrm>
          <a:prstGeom prst="rect">
            <a:avLst/>
          </a:prstGeom>
          <a:noFill/>
          <a:ln>
            <a:noFill/>
          </a:ln>
        </p:spPr>
        <p:txBody>
          <a:bodyPr anchorCtr="0" anchor="t" bIns="91425" lIns="91425" rIns="91425" tIns="91425">
            <a:noAutofit/>
          </a:bodyPr>
          <a:lstStyle/>
          <a:p>
            <a:pPr lvl="0" rtl="0" algn="ctr">
              <a:spcBef>
                <a:spcPts val="0"/>
              </a:spcBef>
              <a:buClr>
                <a:srgbClr val="000000"/>
              </a:buClr>
              <a:buSzPct val="36666"/>
              <a:buFont typeface="Arial"/>
              <a:buNone/>
            </a:pPr>
            <a:r>
              <a:rPr lang="en" sz="3000"/>
              <a:t>Product 1</a:t>
            </a:r>
          </a:p>
        </p:txBody>
      </p:sp>
      <p:sp>
        <p:nvSpPr>
          <p:cNvPr id="86" name="Shape 86"/>
          <p:cNvSpPr txBox="1"/>
          <p:nvPr/>
        </p:nvSpPr>
        <p:spPr>
          <a:xfrm>
            <a:off x="5523641" y="4703164"/>
            <a:ext cx="1907400" cy="403799"/>
          </a:xfrm>
          <a:prstGeom prst="rect">
            <a:avLst/>
          </a:prstGeom>
          <a:noFill/>
          <a:ln>
            <a:noFill/>
          </a:ln>
        </p:spPr>
        <p:txBody>
          <a:bodyPr anchorCtr="0" anchor="t" bIns="91425" lIns="91425" rIns="91425" tIns="91425">
            <a:noAutofit/>
          </a:bodyPr>
          <a:lstStyle/>
          <a:p>
            <a:pPr lvl="0" rtl="0" algn="ctr">
              <a:spcBef>
                <a:spcPts val="0"/>
              </a:spcBef>
              <a:buClr>
                <a:srgbClr val="000000"/>
              </a:buClr>
              <a:buSzPct val="36666"/>
              <a:buFont typeface="Arial"/>
              <a:buNone/>
            </a:pPr>
            <a:r>
              <a:rPr lang="en" sz="3000"/>
              <a:t>Product 2</a:t>
            </a:r>
          </a:p>
        </p:txBody>
      </p:sp>
      <p:sp>
        <p:nvSpPr>
          <p:cNvPr id="87" name="Shape 87"/>
          <p:cNvSpPr txBox="1"/>
          <p:nvPr/>
        </p:nvSpPr>
        <p:spPr>
          <a:xfrm>
            <a:off x="1779777" y="2923680"/>
            <a:ext cx="2473799" cy="403799"/>
          </a:xfrm>
          <a:prstGeom prst="rect">
            <a:avLst/>
          </a:prstGeom>
          <a:noFill/>
          <a:ln>
            <a:noFill/>
          </a:ln>
        </p:spPr>
        <p:txBody>
          <a:bodyPr anchorCtr="0" anchor="t" bIns="91425" lIns="91425" rIns="91425" tIns="91425">
            <a:noAutofit/>
          </a:bodyPr>
          <a:lstStyle/>
          <a:p>
            <a:pPr lvl="0" rtl="0" algn="ctr">
              <a:spcBef>
                <a:spcPts val="0"/>
              </a:spcBef>
              <a:buClr>
                <a:srgbClr val="000000"/>
              </a:buClr>
              <a:buSzPct val="36666"/>
              <a:buFont typeface="Arial"/>
              <a:buNone/>
            </a:pPr>
            <a:r>
              <a:rPr lang="en" sz="3000"/>
              <a:t>Core Assets</a:t>
            </a:r>
          </a:p>
        </p:txBody>
      </p:sp>
      <p:sp>
        <p:nvSpPr>
          <p:cNvPr id="88" name="Shape 88"/>
          <p:cNvSpPr/>
          <p:nvPr/>
        </p:nvSpPr>
        <p:spPr>
          <a:xfrm>
            <a:off x="1420480" y="4314448"/>
            <a:ext cx="689400" cy="529799"/>
          </a:xfrm>
          <a:prstGeom prst="rect">
            <a:avLst/>
          </a:prstGeom>
          <a:solidFill>
            <a:srgbClr val="EEECE1"/>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9" name="Shape 89"/>
          <p:cNvSpPr/>
          <p:nvPr/>
        </p:nvSpPr>
        <p:spPr>
          <a:xfrm>
            <a:off x="2706991" y="3567429"/>
            <a:ext cx="689400" cy="529799"/>
          </a:xfrm>
          <a:prstGeom prst="rect">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 sz="3600"/>
              <a:t>A</a:t>
            </a:r>
          </a:p>
        </p:txBody>
      </p:sp>
      <p:sp>
        <p:nvSpPr>
          <p:cNvPr id="90" name="Shape 90"/>
          <p:cNvSpPr/>
          <p:nvPr/>
        </p:nvSpPr>
        <p:spPr>
          <a:xfrm>
            <a:off x="2706991" y="4314448"/>
            <a:ext cx="689400" cy="529799"/>
          </a:xfrm>
          <a:prstGeom prst="rect">
            <a:avLst/>
          </a:prstGeom>
          <a:solidFill>
            <a:srgbClr val="3C78D8"/>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 sz="3600"/>
              <a:t>B</a:t>
            </a:r>
          </a:p>
        </p:txBody>
      </p:sp>
      <p:sp>
        <p:nvSpPr>
          <p:cNvPr id="91" name="Shape 91"/>
          <p:cNvSpPr/>
          <p:nvPr/>
        </p:nvSpPr>
        <p:spPr>
          <a:xfrm>
            <a:off x="2706991" y="5048445"/>
            <a:ext cx="689400" cy="529799"/>
          </a:xfrm>
          <a:prstGeom prst="rect">
            <a:avLst/>
          </a:prstGeom>
          <a:solidFill>
            <a:srgbClr val="6AA84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 sz="3600"/>
              <a:t>C</a:t>
            </a:r>
          </a:p>
        </p:txBody>
      </p:sp>
      <p:cxnSp>
        <p:nvCxnSpPr>
          <p:cNvPr id="92" name="Shape 92"/>
          <p:cNvCxnSpPr>
            <a:stCxn id="89" idx="1"/>
          </p:cNvCxnSpPr>
          <p:nvPr/>
        </p:nvCxnSpPr>
        <p:spPr>
          <a:xfrm rot="10800000">
            <a:off x="2334991" y="3832329"/>
            <a:ext cx="372000" cy="0"/>
          </a:xfrm>
          <a:prstGeom prst="straightConnector1">
            <a:avLst/>
          </a:prstGeom>
          <a:noFill/>
          <a:ln cap="flat" cmpd="sng" w="19050">
            <a:solidFill>
              <a:srgbClr val="D9D9D9"/>
            </a:solidFill>
            <a:prstDash val="solid"/>
            <a:round/>
            <a:headEnd len="lg" w="lg" type="none"/>
            <a:tailEnd len="lg" w="lg" type="none"/>
          </a:ln>
        </p:spPr>
      </p:cxnSp>
      <p:cxnSp>
        <p:nvCxnSpPr>
          <p:cNvPr id="93" name="Shape 93"/>
          <p:cNvCxnSpPr>
            <a:endCxn id="88" idx="3"/>
          </p:cNvCxnSpPr>
          <p:nvPr/>
        </p:nvCxnSpPr>
        <p:spPr>
          <a:xfrm flipH="1">
            <a:off x="2109880" y="4566148"/>
            <a:ext cx="596700" cy="13200"/>
          </a:xfrm>
          <a:prstGeom prst="straightConnector1">
            <a:avLst/>
          </a:prstGeom>
          <a:noFill/>
          <a:ln cap="flat" cmpd="sng" w="19050">
            <a:solidFill>
              <a:srgbClr val="D9D9D9"/>
            </a:solidFill>
            <a:prstDash val="solid"/>
            <a:round/>
            <a:headEnd len="lg" w="lg" type="none"/>
            <a:tailEnd len="lg" w="lg" type="none"/>
          </a:ln>
        </p:spPr>
      </p:cxnSp>
      <p:cxnSp>
        <p:nvCxnSpPr>
          <p:cNvPr id="94" name="Shape 94"/>
          <p:cNvCxnSpPr/>
          <p:nvPr/>
        </p:nvCxnSpPr>
        <p:spPr>
          <a:xfrm rot="10800000">
            <a:off x="2334991" y="5300326"/>
            <a:ext cx="371999" cy="0"/>
          </a:xfrm>
          <a:prstGeom prst="straightConnector1">
            <a:avLst/>
          </a:prstGeom>
          <a:noFill/>
          <a:ln cap="flat" cmpd="sng" w="19050">
            <a:solidFill>
              <a:srgbClr val="D9D9D9"/>
            </a:solidFill>
            <a:prstDash val="solid"/>
            <a:round/>
            <a:headEnd len="lg" w="lg" type="none"/>
            <a:tailEnd len="lg" w="lg" type="none"/>
          </a:ln>
        </p:spPr>
      </p:cxnSp>
      <p:cxnSp>
        <p:nvCxnSpPr>
          <p:cNvPr id="95" name="Shape 95"/>
          <p:cNvCxnSpPr/>
          <p:nvPr/>
        </p:nvCxnSpPr>
        <p:spPr>
          <a:xfrm flipH="1">
            <a:off x="2334968" y="3810942"/>
            <a:ext cx="18600" cy="1470299"/>
          </a:xfrm>
          <a:prstGeom prst="straightConnector1">
            <a:avLst/>
          </a:prstGeom>
          <a:noFill/>
          <a:ln cap="flat" cmpd="sng" w="19050">
            <a:solidFill>
              <a:srgbClr val="D9D9D9"/>
            </a:solidFill>
            <a:prstDash val="solid"/>
            <a:round/>
            <a:headEnd len="lg" w="lg" type="none"/>
            <a:tailEnd len="lg" w="lg" type="none"/>
          </a:ln>
        </p:spPr>
      </p:cxnSp>
      <p:sp>
        <p:nvSpPr>
          <p:cNvPr id="96" name="Shape 96"/>
          <p:cNvSpPr/>
          <p:nvPr/>
        </p:nvSpPr>
        <p:spPr>
          <a:xfrm>
            <a:off x="5278346" y="3525144"/>
            <a:ext cx="689400" cy="529799"/>
          </a:xfrm>
          <a:prstGeom prst="rect">
            <a:avLst/>
          </a:prstGeom>
          <a:solidFill>
            <a:srgbClr val="EEECE1"/>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7" name="Shape 97"/>
          <p:cNvSpPr/>
          <p:nvPr/>
        </p:nvSpPr>
        <p:spPr>
          <a:xfrm>
            <a:off x="6564857" y="3099258"/>
            <a:ext cx="689400" cy="529799"/>
          </a:xfrm>
          <a:prstGeom prst="rect">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 sz="3600"/>
              <a:t>A</a:t>
            </a:r>
          </a:p>
        </p:txBody>
      </p:sp>
      <p:sp>
        <p:nvSpPr>
          <p:cNvPr id="98" name="Shape 98"/>
          <p:cNvSpPr/>
          <p:nvPr/>
        </p:nvSpPr>
        <p:spPr>
          <a:xfrm>
            <a:off x="6564857" y="3983887"/>
            <a:ext cx="689400" cy="529799"/>
          </a:xfrm>
          <a:prstGeom prst="rect">
            <a:avLst/>
          </a:prstGeom>
          <a:solidFill>
            <a:srgbClr val="3C78D8"/>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 sz="3600"/>
              <a:t>B</a:t>
            </a:r>
          </a:p>
        </p:txBody>
      </p:sp>
      <p:cxnSp>
        <p:nvCxnSpPr>
          <p:cNvPr id="99" name="Shape 99"/>
          <p:cNvCxnSpPr/>
          <p:nvPr/>
        </p:nvCxnSpPr>
        <p:spPr>
          <a:xfrm rot="10800000">
            <a:off x="6192857" y="3364128"/>
            <a:ext cx="371999" cy="0"/>
          </a:xfrm>
          <a:prstGeom prst="straightConnector1">
            <a:avLst/>
          </a:prstGeom>
          <a:noFill/>
          <a:ln cap="flat" cmpd="sng" w="19050">
            <a:solidFill>
              <a:srgbClr val="CCCCCC"/>
            </a:solidFill>
            <a:prstDash val="solid"/>
            <a:round/>
            <a:headEnd len="lg" w="lg" type="none"/>
            <a:tailEnd len="lg" w="lg" type="none"/>
          </a:ln>
        </p:spPr>
      </p:cxnSp>
      <p:cxnSp>
        <p:nvCxnSpPr>
          <p:cNvPr id="100" name="Shape 100"/>
          <p:cNvCxnSpPr>
            <a:endCxn id="96" idx="3"/>
          </p:cNvCxnSpPr>
          <p:nvPr/>
        </p:nvCxnSpPr>
        <p:spPr>
          <a:xfrm rot="10800000">
            <a:off x="5967746" y="3790044"/>
            <a:ext cx="242700" cy="0"/>
          </a:xfrm>
          <a:prstGeom prst="straightConnector1">
            <a:avLst/>
          </a:prstGeom>
          <a:noFill/>
          <a:ln cap="flat" cmpd="sng" w="19050">
            <a:solidFill>
              <a:srgbClr val="CCCCCC"/>
            </a:solidFill>
            <a:prstDash val="solid"/>
            <a:round/>
            <a:headEnd len="lg" w="lg" type="none"/>
            <a:tailEnd len="lg" w="lg" type="none"/>
          </a:ln>
        </p:spPr>
      </p:cxnSp>
      <p:cxnSp>
        <p:nvCxnSpPr>
          <p:cNvPr id="101" name="Shape 101"/>
          <p:cNvCxnSpPr/>
          <p:nvPr/>
        </p:nvCxnSpPr>
        <p:spPr>
          <a:xfrm rot="10800000">
            <a:off x="6192857" y="4235768"/>
            <a:ext cx="371999" cy="0"/>
          </a:xfrm>
          <a:prstGeom prst="straightConnector1">
            <a:avLst/>
          </a:prstGeom>
          <a:noFill/>
          <a:ln cap="flat" cmpd="sng" w="19050">
            <a:solidFill>
              <a:srgbClr val="CCCCCC"/>
            </a:solidFill>
            <a:prstDash val="solid"/>
            <a:round/>
            <a:headEnd len="lg" w="lg" type="none"/>
            <a:tailEnd len="lg" w="lg" type="none"/>
          </a:ln>
        </p:spPr>
      </p:cxnSp>
      <p:cxnSp>
        <p:nvCxnSpPr>
          <p:cNvPr id="102" name="Shape 102"/>
          <p:cNvCxnSpPr/>
          <p:nvPr/>
        </p:nvCxnSpPr>
        <p:spPr>
          <a:xfrm>
            <a:off x="6192820" y="3362743"/>
            <a:ext cx="0" cy="876899"/>
          </a:xfrm>
          <a:prstGeom prst="straightConnector1">
            <a:avLst/>
          </a:prstGeom>
          <a:noFill/>
          <a:ln cap="flat" cmpd="sng" w="19050">
            <a:solidFill>
              <a:srgbClr val="CCCCCC"/>
            </a:solidFill>
            <a:prstDash val="solid"/>
            <a:round/>
            <a:headEnd len="lg" w="lg" type="none"/>
            <a:tailEnd len="lg" w="lg" type="none"/>
          </a:ln>
        </p:spPr>
      </p:cxnSp>
      <p:sp>
        <p:nvSpPr>
          <p:cNvPr id="103" name="Shape 103"/>
          <p:cNvSpPr/>
          <p:nvPr/>
        </p:nvSpPr>
        <p:spPr>
          <a:xfrm>
            <a:off x="5204650" y="5712954"/>
            <a:ext cx="689400" cy="529799"/>
          </a:xfrm>
          <a:prstGeom prst="rect">
            <a:avLst/>
          </a:prstGeom>
          <a:solidFill>
            <a:srgbClr val="EEECE1"/>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4" name="Shape 104"/>
          <p:cNvSpPr/>
          <p:nvPr/>
        </p:nvSpPr>
        <p:spPr>
          <a:xfrm>
            <a:off x="6491161" y="5287067"/>
            <a:ext cx="689400" cy="529799"/>
          </a:xfrm>
          <a:prstGeom prst="rect">
            <a:avLst/>
          </a:prstGeom>
          <a:solidFill>
            <a:srgbClr val="3C78D8"/>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 sz="3600"/>
              <a:t>B</a:t>
            </a:r>
          </a:p>
        </p:txBody>
      </p:sp>
      <p:sp>
        <p:nvSpPr>
          <p:cNvPr id="105" name="Shape 105"/>
          <p:cNvSpPr/>
          <p:nvPr/>
        </p:nvSpPr>
        <p:spPr>
          <a:xfrm>
            <a:off x="6491161" y="6171696"/>
            <a:ext cx="689400" cy="529799"/>
          </a:xfrm>
          <a:prstGeom prst="rect">
            <a:avLst/>
          </a:prstGeom>
          <a:solidFill>
            <a:srgbClr val="6AA84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 sz="3600"/>
              <a:t>C</a:t>
            </a:r>
          </a:p>
        </p:txBody>
      </p:sp>
      <p:cxnSp>
        <p:nvCxnSpPr>
          <p:cNvPr id="106" name="Shape 106"/>
          <p:cNvCxnSpPr/>
          <p:nvPr/>
        </p:nvCxnSpPr>
        <p:spPr>
          <a:xfrm rot="10800000">
            <a:off x="6119161" y="5551936"/>
            <a:ext cx="371999" cy="0"/>
          </a:xfrm>
          <a:prstGeom prst="straightConnector1">
            <a:avLst/>
          </a:prstGeom>
          <a:noFill/>
          <a:ln cap="flat" cmpd="sng" w="19050">
            <a:solidFill>
              <a:srgbClr val="CCCCCC"/>
            </a:solidFill>
            <a:prstDash val="solid"/>
            <a:round/>
            <a:headEnd len="lg" w="lg" type="none"/>
            <a:tailEnd len="lg" w="lg" type="none"/>
          </a:ln>
        </p:spPr>
      </p:cxnSp>
      <p:cxnSp>
        <p:nvCxnSpPr>
          <p:cNvPr id="107" name="Shape 107"/>
          <p:cNvCxnSpPr>
            <a:endCxn id="103" idx="3"/>
          </p:cNvCxnSpPr>
          <p:nvPr/>
        </p:nvCxnSpPr>
        <p:spPr>
          <a:xfrm rot="10800000">
            <a:off x="5894050" y="5977854"/>
            <a:ext cx="242700" cy="0"/>
          </a:xfrm>
          <a:prstGeom prst="straightConnector1">
            <a:avLst/>
          </a:prstGeom>
          <a:noFill/>
          <a:ln cap="flat" cmpd="sng" w="19050">
            <a:solidFill>
              <a:srgbClr val="CCCCCC"/>
            </a:solidFill>
            <a:prstDash val="solid"/>
            <a:round/>
            <a:headEnd len="lg" w="lg" type="none"/>
            <a:tailEnd len="lg" w="lg" type="none"/>
          </a:ln>
        </p:spPr>
      </p:cxnSp>
      <p:cxnSp>
        <p:nvCxnSpPr>
          <p:cNvPr id="108" name="Shape 108"/>
          <p:cNvCxnSpPr/>
          <p:nvPr/>
        </p:nvCxnSpPr>
        <p:spPr>
          <a:xfrm rot="10800000">
            <a:off x="6119161" y="6423578"/>
            <a:ext cx="371999" cy="0"/>
          </a:xfrm>
          <a:prstGeom prst="straightConnector1">
            <a:avLst/>
          </a:prstGeom>
          <a:noFill/>
          <a:ln cap="flat" cmpd="sng" w="19050">
            <a:solidFill>
              <a:srgbClr val="CCCCCC"/>
            </a:solidFill>
            <a:prstDash val="solid"/>
            <a:round/>
            <a:headEnd len="lg" w="lg" type="none"/>
            <a:tailEnd len="lg" w="lg" type="none"/>
          </a:ln>
        </p:spPr>
      </p:cxnSp>
      <p:cxnSp>
        <p:nvCxnSpPr>
          <p:cNvPr id="109" name="Shape 109"/>
          <p:cNvCxnSpPr/>
          <p:nvPr/>
        </p:nvCxnSpPr>
        <p:spPr>
          <a:xfrm>
            <a:off x="6119124" y="5550552"/>
            <a:ext cx="0" cy="876899"/>
          </a:xfrm>
          <a:prstGeom prst="straightConnector1">
            <a:avLst/>
          </a:prstGeom>
          <a:noFill/>
          <a:ln cap="flat" cmpd="sng" w="19050">
            <a:solidFill>
              <a:srgbClr val="CCCCCC"/>
            </a:solidFill>
            <a:prstDash val="solid"/>
            <a:round/>
            <a:headEnd len="lg" w="lg" type="none"/>
            <a:tailEnd len="lg" w="lg" type="none"/>
          </a:ln>
        </p:spPr>
      </p:cxnSp>
      <p:sp>
        <p:nvSpPr>
          <p:cNvPr id="110" name="Shape 110"/>
          <p:cNvSpPr/>
          <p:nvPr/>
        </p:nvSpPr>
        <p:spPr>
          <a:xfrm rot="-1523575">
            <a:off x="3623801" y="3985072"/>
            <a:ext cx="1364197" cy="231436"/>
          </a:xfrm>
          <a:prstGeom prst="rightArrow">
            <a:avLst>
              <a:gd fmla="val 50000" name="adj1"/>
              <a:gd fmla="val 50000" name="adj2"/>
            </a:avLst>
          </a:prstGeom>
          <a:solidFill>
            <a:srgbClr val="D9D9D9"/>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1" name="Shape 111"/>
          <p:cNvSpPr/>
          <p:nvPr/>
        </p:nvSpPr>
        <p:spPr>
          <a:xfrm rot="1362362">
            <a:off x="3623499" y="4902245"/>
            <a:ext cx="1365532" cy="231747"/>
          </a:xfrm>
          <a:prstGeom prst="rightArrow">
            <a:avLst>
              <a:gd fmla="val 50000" name="adj1"/>
              <a:gd fmla="val 50000" name="adj2"/>
            </a:avLst>
          </a:prstGeom>
          <a:solidFill>
            <a:srgbClr val="D9D9D9"/>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2" name="Shape 112"/>
          <p:cNvSpPr txBox="1"/>
          <p:nvPr/>
        </p:nvSpPr>
        <p:spPr>
          <a:xfrm>
            <a:off x="5567063" y="2496083"/>
            <a:ext cx="1907400" cy="403799"/>
          </a:xfrm>
          <a:prstGeom prst="rect">
            <a:avLst/>
          </a:prstGeom>
          <a:noFill/>
          <a:ln>
            <a:noFill/>
          </a:ln>
        </p:spPr>
        <p:txBody>
          <a:bodyPr anchorCtr="0" anchor="t" bIns="91425" lIns="91425" rIns="91425" tIns="91425">
            <a:noAutofit/>
          </a:bodyPr>
          <a:lstStyle/>
          <a:p>
            <a:pPr lvl="0" rtl="0" algn="ctr">
              <a:spcBef>
                <a:spcPts val="0"/>
              </a:spcBef>
              <a:buClr>
                <a:srgbClr val="000000"/>
              </a:buClr>
              <a:buSzPct val="36666"/>
              <a:buFont typeface="Arial"/>
              <a:buNone/>
            </a:pPr>
            <a:r>
              <a:rPr lang="en" sz="3000">
                <a:solidFill>
                  <a:srgbClr val="CCCCCC"/>
                </a:solidFill>
              </a:rPr>
              <a:t>Product 1</a:t>
            </a:r>
          </a:p>
        </p:txBody>
      </p:sp>
      <p:sp>
        <p:nvSpPr>
          <p:cNvPr id="113" name="Shape 113"/>
          <p:cNvSpPr txBox="1"/>
          <p:nvPr/>
        </p:nvSpPr>
        <p:spPr>
          <a:xfrm>
            <a:off x="5523641" y="4703164"/>
            <a:ext cx="1907400" cy="403799"/>
          </a:xfrm>
          <a:prstGeom prst="rect">
            <a:avLst/>
          </a:prstGeom>
          <a:noFill/>
          <a:ln>
            <a:noFill/>
          </a:ln>
        </p:spPr>
        <p:txBody>
          <a:bodyPr anchorCtr="0" anchor="t" bIns="91425" lIns="91425" rIns="91425" tIns="91425">
            <a:noAutofit/>
          </a:bodyPr>
          <a:lstStyle/>
          <a:p>
            <a:pPr lvl="0" rtl="0" algn="ctr">
              <a:spcBef>
                <a:spcPts val="0"/>
              </a:spcBef>
              <a:buClr>
                <a:srgbClr val="000000"/>
              </a:buClr>
              <a:buSzPct val="36666"/>
              <a:buFont typeface="Arial"/>
              <a:buNone/>
            </a:pPr>
            <a:r>
              <a:rPr lang="en" sz="3000">
                <a:solidFill>
                  <a:srgbClr val="CCCCCC"/>
                </a:solidFill>
              </a:rPr>
              <a:t>Product 2</a:t>
            </a:r>
          </a:p>
        </p:txBody>
      </p:sp>
      <p:sp>
        <p:nvSpPr>
          <p:cNvPr id="114" name="Shape 114"/>
          <p:cNvSpPr txBox="1"/>
          <p:nvPr/>
        </p:nvSpPr>
        <p:spPr>
          <a:xfrm>
            <a:off x="1779777" y="2923680"/>
            <a:ext cx="2473799" cy="403799"/>
          </a:xfrm>
          <a:prstGeom prst="rect">
            <a:avLst/>
          </a:prstGeom>
          <a:noFill/>
          <a:ln>
            <a:noFill/>
          </a:ln>
        </p:spPr>
        <p:txBody>
          <a:bodyPr anchorCtr="0" anchor="t" bIns="91425" lIns="91425" rIns="91425" tIns="91425">
            <a:noAutofit/>
          </a:bodyPr>
          <a:lstStyle/>
          <a:p>
            <a:pPr lvl="0" rtl="0" algn="ctr">
              <a:spcBef>
                <a:spcPts val="0"/>
              </a:spcBef>
              <a:buClr>
                <a:srgbClr val="000000"/>
              </a:buClr>
              <a:buSzPct val="36666"/>
              <a:buFont typeface="Arial"/>
              <a:buNone/>
            </a:pPr>
            <a:r>
              <a:rPr lang="en" sz="3000">
                <a:solidFill>
                  <a:srgbClr val="CCCCCC"/>
                </a:solidFill>
              </a:rPr>
              <a:t>Core Assets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18" name="Shape 118"/>
        <p:cNvGrpSpPr/>
        <p:nvPr/>
      </p:nvGrpSpPr>
      <p:grpSpPr>
        <a:xfrm>
          <a:off x="0" y="0"/>
          <a:ext cx="0" cy="0"/>
          <a:chOff x="0" y="0"/>
          <a:chExt cx="0" cy="0"/>
        </a:xfrm>
      </p:grpSpPr>
      <p:sp>
        <p:nvSpPr>
          <p:cNvPr id="119" name="Shape 119"/>
          <p:cNvSpPr/>
          <p:nvPr/>
        </p:nvSpPr>
        <p:spPr>
          <a:xfrm>
            <a:off x="1685850" y="4305930"/>
            <a:ext cx="674700" cy="517499"/>
          </a:xfrm>
          <a:prstGeom prst="rect">
            <a:avLst/>
          </a:prstGeom>
          <a:solidFill>
            <a:srgbClr val="EEECE1"/>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0" name="Shape 120"/>
          <p:cNvSpPr/>
          <p:nvPr/>
        </p:nvSpPr>
        <p:spPr>
          <a:xfrm>
            <a:off x="2944549" y="3576100"/>
            <a:ext cx="674700" cy="517499"/>
          </a:xfrm>
          <a:prstGeom prst="rect">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 sz="3600"/>
              <a:t>A</a:t>
            </a:r>
          </a:p>
        </p:txBody>
      </p:sp>
      <p:sp>
        <p:nvSpPr>
          <p:cNvPr id="121" name="Shape 121"/>
          <p:cNvSpPr/>
          <p:nvPr/>
        </p:nvSpPr>
        <p:spPr>
          <a:xfrm>
            <a:off x="2944549" y="4305930"/>
            <a:ext cx="674700" cy="517499"/>
          </a:xfrm>
          <a:prstGeom prst="rect">
            <a:avLst/>
          </a:prstGeom>
          <a:solidFill>
            <a:srgbClr val="3C78D8"/>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 sz="3600"/>
              <a:t>B</a:t>
            </a:r>
          </a:p>
        </p:txBody>
      </p:sp>
      <p:sp>
        <p:nvSpPr>
          <p:cNvPr id="122" name="Shape 122"/>
          <p:cNvSpPr/>
          <p:nvPr/>
        </p:nvSpPr>
        <p:spPr>
          <a:xfrm>
            <a:off x="2944549" y="5023040"/>
            <a:ext cx="674700" cy="517499"/>
          </a:xfrm>
          <a:prstGeom prst="rect">
            <a:avLst/>
          </a:prstGeom>
          <a:solidFill>
            <a:srgbClr val="6AA84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 sz="3600"/>
              <a:t>C</a:t>
            </a:r>
          </a:p>
        </p:txBody>
      </p:sp>
      <p:cxnSp>
        <p:nvCxnSpPr>
          <p:cNvPr id="123" name="Shape 123"/>
          <p:cNvCxnSpPr>
            <a:stCxn id="120" idx="1"/>
          </p:cNvCxnSpPr>
          <p:nvPr/>
        </p:nvCxnSpPr>
        <p:spPr>
          <a:xfrm rot="10800000">
            <a:off x="2580649" y="3834850"/>
            <a:ext cx="363900" cy="0"/>
          </a:xfrm>
          <a:prstGeom prst="straightConnector1">
            <a:avLst/>
          </a:prstGeom>
          <a:noFill/>
          <a:ln cap="flat" cmpd="sng" w="19050">
            <a:solidFill>
              <a:srgbClr val="D9D9D9"/>
            </a:solidFill>
            <a:prstDash val="solid"/>
            <a:round/>
            <a:headEnd len="lg" w="lg" type="none"/>
            <a:tailEnd len="lg" w="lg" type="none"/>
          </a:ln>
        </p:spPr>
      </p:cxnSp>
      <p:cxnSp>
        <p:nvCxnSpPr>
          <p:cNvPr id="124" name="Shape 124"/>
          <p:cNvCxnSpPr>
            <a:endCxn id="119" idx="3"/>
          </p:cNvCxnSpPr>
          <p:nvPr/>
        </p:nvCxnSpPr>
        <p:spPr>
          <a:xfrm flipH="1">
            <a:off x="2360550" y="4551780"/>
            <a:ext cx="584100" cy="12900"/>
          </a:xfrm>
          <a:prstGeom prst="straightConnector1">
            <a:avLst/>
          </a:prstGeom>
          <a:noFill/>
          <a:ln cap="flat" cmpd="sng" w="19050">
            <a:solidFill>
              <a:srgbClr val="D9D9D9"/>
            </a:solidFill>
            <a:prstDash val="solid"/>
            <a:round/>
            <a:headEnd len="lg" w="lg" type="none"/>
            <a:tailEnd len="lg" w="lg" type="none"/>
          </a:ln>
        </p:spPr>
      </p:cxnSp>
      <p:cxnSp>
        <p:nvCxnSpPr>
          <p:cNvPr id="125" name="Shape 125"/>
          <p:cNvCxnSpPr/>
          <p:nvPr/>
        </p:nvCxnSpPr>
        <p:spPr>
          <a:xfrm rot="10800000">
            <a:off x="2580649" y="5269126"/>
            <a:ext cx="363899" cy="0"/>
          </a:xfrm>
          <a:prstGeom prst="straightConnector1">
            <a:avLst/>
          </a:prstGeom>
          <a:noFill/>
          <a:ln cap="flat" cmpd="sng" w="19050">
            <a:solidFill>
              <a:srgbClr val="D9D9D9"/>
            </a:solidFill>
            <a:prstDash val="solid"/>
            <a:round/>
            <a:headEnd len="lg" w="lg" type="none"/>
            <a:tailEnd len="lg" w="lg" type="none"/>
          </a:ln>
        </p:spPr>
      </p:cxnSp>
      <p:cxnSp>
        <p:nvCxnSpPr>
          <p:cNvPr id="126" name="Shape 126"/>
          <p:cNvCxnSpPr/>
          <p:nvPr/>
        </p:nvCxnSpPr>
        <p:spPr>
          <a:xfrm flipH="1">
            <a:off x="2580466" y="3814010"/>
            <a:ext cx="18299" cy="1436399"/>
          </a:xfrm>
          <a:prstGeom prst="straightConnector1">
            <a:avLst/>
          </a:prstGeom>
          <a:noFill/>
          <a:ln cap="flat" cmpd="sng" w="19050">
            <a:solidFill>
              <a:srgbClr val="D9D9D9"/>
            </a:solidFill>
            <a:prstDash val="solid"/>
            <a:round/>
            <a:headEnd len="lg" w="lg" type="none"/>
            <a:tailEnd len="lg" w="lg" type="none"/>
          </a:ln>
        </p:spPr>
      </p:cxnSp>
      <p:sp>
        <p:nvSpPr>
          <p:cNvPr id="127" name="Shape 127"/>
          <p:cNvSpPr/>
          <p:nvPr/>
        </p:nvSpPr>
        <p:spPr>
          <a:xfrm>
            <a:off x="5460316" y="3534789"/>
            <a:ext cx="674700" cy="517499"/>
          </a:xfrm>
          <a:prstGeom prst="rect">
            <a:avLst/>
          </a:prstGeom>
          <a:solidFill>
            <a:srgbClr val="EEECE1"/>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8" name="Shape 128"/>
          <p:cNvSpPr/>
          <p:nvPr/>
        </p:nvSpPr>
        <p:spPr>
          <a:xfrm>
            <a:off x="6719014" y="3118700"/>
            <a:ext cx="674700" cy="517499"/>
          </a:xfrm>
          <a:prstGeom prst="rect">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 sz="3600"/>
              <a:t>A</a:t>
            </a:r>
          </a:p>
        </p:txBody>
      </p:sp>
      <p:sp>
        <p:nvSpPr>
          <p:cNvPr id="129" name="Shape 129"/>
          <p:cNvSpPr/>
          <p:nvPr/>
        </p:nvSpPr>
        <p:spPr>
          <a:xfrm>
            <a:off x="6719014" y="3982976"/>
            <a:ext cx="674700" cy="517499"/>
          </a:xfrm>
          <a:prstGeom prst="rect">
            <a:avLst/>
          </a:prstGeom>
          <a:solidFill>
            <a:srgbClr val="3C78D8"/>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 sz="3600"/>
              <a:t>B</a:t>
            </a:r>
          </a:p>
        </p:txBody>
      </p:sp>
      <p:cxnSp>
        <p:nvCxnSpPr>
          <p:cNvPr id="130" name="Shape 130"/>
          <p:cNvCxnSpPr/>
          <p:nvPr/>
        </p:nvCxnSpPr>
        <p:spPr>
          <a:xfrm rot="10800000">
            <a:off x="6355114" y="3377476"/>
            <a:ext cx="363899" cy="0"/>
          </a:xfrm>
          <a:prstGeom prst="straightConnector1">
            <a:avLst/>
          </a:prstGeom>
          <a:noFill/>
          <a:ln cap="flat" cmpd="sng" w="19050">
            <a:solidFill>
              <a:srgbClr val="D9D9D9"/>
            </a:solidFill>
            <a:prstDash val="solid"/>
            <a:round/>
            <a:headEnd len="lg" w="lg" type="none"/>
            <a:tailEnd len="lg" w="lg" type="none"/>
          </a:ln>
        </p:spPr>
      </p:cxnSp>
      <p:cxnSp>
        <p:nvCxnSpPr>
          <p:cNvPr id="131" name="Shape 131"/>
          <p:cNvCxnSpPr>
            <a:endCxn id="127" idx="3"/>
          </p:cNvCxnSpPr>
          <p:nvPr/>
        </p:nvCxnSpPr>
        <p:spPr>
          <a:xfrm rot="10800000">
            <a:off x="6135016" y="3793539"/>
            <a:ext cx="237600" cy="0"/>
          </a:xfrm>
          <a:prstGeom prst="straightConnector1">
            <a:avLst/>
          </a:prstGeom>
          <a:noFill/>
          <a:ln cap="flat" cmpd="sng" w="19050">
            <a:solidFill>
              <a:srgbClr val="D9D9D9"/>
            </a:solidFill>
            <a:prstDash val="solid"/>
            <a:round/>
            <a:headEnd len="lg" w="lg" type="none"/>
            <a:tailEnd len="lg" w="lg" type="none"/>
          </a:ln>
        </p:spPr>
      </p:cxnSp>
      <p:cxnSp>
        <p:nvCxnSpPr>
          <p:cNvPr id="132" name="Shape 132"/>
          <p:cNvCxnSpPr/>
          <p:nvPr/>
        </p:nvCxnSpPr>
        <p:spPr>
          <a:xfrm rot="10800000">
            <a:off x="6355114" y="4229061"/>
            <a:ext cx="363899" cy="0"/>
          </a:xfrm>
          <a:prstGeom prst="straightConnector1">
            <a:avLst/>
          </a:prstGeom>
          <a:noFill/>
          <a:ln cap="flat" cmpd="sng" w="19050">
            <a:solidFill>
              <a:srgbClr val="D9D9D9"/>
            </a:solidFill>
            <a:prstDash val="solid"/>
            <a:round/>
            <a:headEnd len="lg" w="lg" type="none"/>
            <a:tailEnd len="lg" w="lg" type="none"/>
          </a:ln>
        </p:spPr>
      </p:cxnSp>
      <p:cxnSp>
        <p:nvCxnSpPr>
          <p:cNvPr id="133" name="Shape 133"/>
          <p:cNvCxnSpPr/>
          <p:nvPr/>
        </p:nvCxnSpPr>
        <p:spPr>
          <a:xfrm>
            <a:off x="6355020" y="3376123"/>
            <a:ext cx="0" cy="856499"/>
          </a:xfrm>
          <a:prstGeom prst="straightConnector1">
            <a:avLst/>
          </a:prstGeom>
          <a:noFill/>
          <a:ln cap="flat" cmpd="sng" w="19050">
            <a:solidFill>
              <a:srgbClr val="D9D9D9"/>
            </a:solidFill>
            <a:prstDash val="solid"/>
            <a:round/>
            <a:headEnd len="lg" w="lg" type="none"/>
            <a:tailEnd len="lg" w="lg" type="none"/>
          </a:ln>
        </p:spPr>
      </p:cxnSp>
      <p:sp>
        <p:nvSpPr>
          <p:cNvPr id="134" name="Shape 134"/>
          <p:cNvSpPr/>
          <p:nvPr/>
        </p:nvSpPr>
        <p:spPr>
          <a:xfrm>
            <a:off x="5388213" y="5672260"/>
            <a:ext cx="674700" cy="517499"/>
          </a:xfrm>
          <a:prstGeom prst="rect">
            <a:avLst/>
          </a:prstGeom>
          <a:solidFill>
            <a:srgbClr val="EEECE1"/>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5" name="Shape 135"/>
          <p:cNvSpPr/>
          <p:nvPr/>
        </p:nvSpPr>
        <p:spPr>
          <a:xfrm>
            <a:off x="6646912" y="5256172"/>
            <a:ext cx="674700" cy="517499"/>
          </a:xfrm>
          <a:prstGeom prst="rect">
            <a:avLst/>
          </a:prstGeom>
          <a:solidFill>
            <a:srgbClr val="3C78D8"/>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6666"/>
              <a:buFont typeface="Arial"/>
              <a:buNone/>
            </a:pPr>
            <a:r>
              <a:rPr b="1" lang="en" sz="3000"/>
              <a:t>B*</a:t>
            </a:r>
          </a:p>
        </p:txBody>
      </p:sp>
      <p:sp>
        <p:nvSpPr>
          <p:cNvPr id="136" name="Shape 136"/>
          <p:cNvSpPr/>
          <p:nvPr/>
        </p:nvSpPr>
        <p:spPr>
          <a:xfrm>
            <a:off x="6646912" y="6120448"/>
            <a:ext cx="674700" cy="517499"/>
          </a:xfrm>
          <a:prstGeom prst="rect">
            <a:avLst/>
          </a:prstGeom>
          <a:solidFill>
            <a:srgbClr val="6AA84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 sz="3600"/>
              <a:t>C</a:t>
            </a:r>
          </a:p>
        </p:txBody>
      </p:sp>
      <p:cxnSp>
        <p:nvCxnSpPr>
          <p:cNvPr id="137" name="Shape 137"/>
          <p:cNvCxnSpPr/>
          <p:nvPr/>
        </p:nvCxnSpPr>
        <p:spPr>
          <a:xfrm rot="10800000">
            <a:off x="6283012" y="5514946"/>
            <a:ext cx="363899" cy="0"/>
          </a:xfrm>
          <a:prstGeom prst="straightConnector1">
            <a:avLst/>
          </a:prstGeom>
          <a:noFill/>
          <a:ln cap="flat" cmpd="sng" w="19050">
            <a:solidFill>
              <a:srgbClr val="D9D9D9"/>
            </a:solidFill>
            <a:prstDash val="solid"/>
            <a:round/>
            <a:headEnd len="lg" w="lg" type="none"/>
            <a:tailEnd len="lg" w="lg" type="none"/>
          </a:ln>
        </p:spPr>
      </p:cxnSp>
      <p:cxnSp>
        <p:nvCxnSpPr>
          <p:cNvPr id="138" name="Shape 138"/>
          <p:cNvCxnSpPr>
            <a:endCxn id="134" idx="3"/>
          </p:cNvCxnSpPr>
          <p:nvPr/>
        </p:nvCxnSpPr>
        <p:spPr>
          <a:xfrm rot="10800000">
            <a:off x="6062913" y="5931010"/>
            <a:ext cx="237600" cy="0"/>
          </a:xfrm>
          <a:prstGeom prst="straightConnector1">
            <a:avLst/>
          </a:prstGeom>
          <a:noFill/>
          <a:ln cap="flat" cmpd="sng" w="19050">
            <a:solidFill>
              <a:srgbClr val="D9D9D9"/>
            </a:solidFill>
            <a:prstDash val="solid"/>
            <a:round/>
            <a:headEnd len="lg" w="lg" type="none"/>
            <a:tailEnd len="lg" w="lg" type="none"/>
          </a:ln>
        </p:spPr>
      </p:cxnSp>
      <p:cxnSp>
        <p:nvCxnSpPr>
          <p:cNvPr id="139" name="Shape 139"/>
          <p:cNvCxnSpPr/>
          <p:nvPr/>
        </p:nvCxnSpPr>
        <p:spPr>
          <a:xfrm rot="10800000">
            <a:off x="6283012" y="6366532"/>
            <a:ext cx="363899" cy="0"/>
          </a:xfrm>
          <a:prstGeom prst="straightConnector1">
            <a:avLst/>
          </a:prstGeom>
          <a:noFill/>
          <a:ln cap="flat" cmpd="sng" w="19050">
            <a:solidFill>
              <a:srgbClr val="D9D9D9"/>
            </a:solidFill>
            <a:prstDash val="solid"/>
            <a:round/>
            <a:headEnd len="lg" w="lg" type="none"/>
            <a:tailEnd len="lg" w="lg" type="none"/>
          </a:ln>
        </p:spPr>
      </p:cxnSp>
      <p:cxnSp>
        <p:nvCxnSpPr>
          <p:cNvPr id="140" name="Shape 140"/>
          <p:cNvCxnSpPr/>
          <p:nvPr/>
        </p:nvCxnSpPr>
        <p:spPr>
          <a:xfrm>
            <a:off x="6282917" y="5513593"/>
            <a:ext cx="0" cy="856499"/>
          </a:xfrm>
          <a:prstGeom prst="straightConnector1">
            <a:avLst/>
          </a:prstGeom>
          <a:noFill/>
          <a:ln cap="flat" cmpd="sng" w="19050">
            <a:solidFill>
              <a:srgbClr val="D9D9D9"/>
            </a:solidFill>
            <a:prstDash val="solid"/>
            <a:round/>
            <a:headEnd len="lg" w="lg" type="none"/>
            <a:tailEnd len="lg" w="lg" type="none"/>
          </a:ln>
        </p:spPr>
      </p:cxnSp>
      <p:sp>
        <p:nvSpPr>
          <p:cNvPr id="141" name="Shape 141"/>
          <p:cNvSpPr/>
          <p:nvPr/>
        </p:nvSpPr>
        <p:spPr>
          <a:xfrm rot="-1522020">
            <a:off x="3841726" y="3983946"/>
            <a:ext cx="1334687" cy="226203"/>
          </a:xfrm>
          <a:prstGeom prst="rightArrow">
            <a:avLst>
              <a:gd fmla="val 50000" name="adj1"/>
              <a:gd fmla="val 50000" name="adj2"/>
            </a:avLst>
          </a:prstGeom>
          <a:solidFill>
            <a:srgbClr val="D9D9D9"/>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solidFill>
                <a:srgbClr val="D9D9D9"/>
              </a:solidFill>
            </a:endParaRPr>
          </a:p>
        </p:txBody>
      </p:sp>
      <p:sp>
        <p:nvSpPr>
          <p:cNvPr id="142" name="Shape 142"/>
          <p:cNvSpPr/>
          <p:nvPr/>
        </p:nvSpPr>
        <p:spPr>
          <a:xfrm rot="1361291">
            <a:off x="3841245" y="4880205"/>
            <a:ext cx="1335439" cy="226628"/>
          </a:xfrm>
          <a:prstGeom prst="rightArrow">
            <a:avLst>
              <a:gd fmla="val 50000" name="adj1"/>
              <a:gd fmla="val 50000" name="adj2"/>
            </a:avLst>
          </a:prstGeom>
          <a:solidFill>
            <a:srgbClr val="D9D9D9"/>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solidFill>
                <a:srgbClr val="D9D9D9"/>
              </a:solidFill>
            </a:endParaRPr>
          </a:p>
        </p:txBody>
      </p:sp>
      <p:sp>
        <p:nvSpPr>
          <p:cNvPr id="143" name="Shape 143"/>
          <p:cNvSpPr txBox="1"/>
          <p:nvPr/>
        </p:nvSpPr>
        <p:spPr>
          <a:xfrm>
            <a:off x="5615984" y="2589085"/>
            <a:ext cx="1993199" cy="394500"/>
          </a:xfrm>
          <a:prstGeom prst="rect">
            <a:avLst/>
          </a:prstGeom>
          <a:noFill/>
          <a:ln>
            <a:noFill/>
          </a:ln>
        </p:spPr>
        <p:txBody>
          <a:bodyPr anchorCtr="0" anchor="t" bIns="91425" lIns="91425" rIns="91425" tIns="91425">
            <a:noAutofit/>
          </a:bodyPr>
          <a:lstStyle/>
          <a:p>
            <a:pPr lvl="0" rtl="0" algn="ctr">
              <a:spcBef>
                <a:spcPts val="0"/>
              </a:spcBef>
              <a:buClr>
                <a:srgbClr val="000000"/>
              </a:buClr>
              <a:buSzPct val="36666"/>
              <a:buFont typeface="Arial"/>
              <a:buNone/>
            </a:pPr>
            <a:r>
              <a:rPr lang="en" sz="3000">
                <a:solidFill>
                  <a:srgbClr val="D9D9D9"/>
                </a:solidFill>
              </a:rPr>
              <a:t>Product 1</a:t>
            </a:r>
          </a:p>
        </p:txBody>
      </p:sp>
      <p:sp>
        <p:nvSpPr>
          <p:cNvPr id="144" name="Shape 144"/>
          <p:cNvSpPr txBox="1"/>
          <p:nvPr/>
        </p:nvSpPr>
        <p:spPr>
          <a:xfrm>
            <a:off x="5446705" y="4685703"/>
            <a:ext cx="2119800" cy="394500"/>
          </a:xfrm>
          <a:prstGeom prst="rect">
            <a:avLst/>
          </a:prstGeom>
          <a:noFill/>
          <a:ln>
            <a:noFill/>
          </a:ln>
        </p:spPr>
        <p:txBody>
          <a:bodyPr anchorCtr="0" anchor="t" bIns="91425" lIns="91425" rIns="91425" tIns="91425">
            <a:noAutofit/>
          </a:bodyPr>
          <a:lstStyle/>
          <a:p>
            <a:pPr lvl="0" rtl="0" algn="ctr">
              <a:spcBef>
                <a:spcPts val="0"/>
              </a:spcBef>
              <a:buClr>
                <a:srgbClr val="000000"/>
              </a:buClr>
              <a:buSzPct val="36666"/>
              <a:buFont typeface="Arial"/>
              <a:buNone/>
            </a:pPr>
            <a:r>
              <a:rPr lang="en" sz="3000">
                <a:solidFill>
                  <a:srgbClr val="D9D9D9"/>
                </a:solidFill>
              </a:rPr>
              <a:t>Product 2</a:t>
            </a:r>
          </a:p>
        </p:txBody>
      </p:sp>
      <p:sp>
        <p:nvSpPr>
          <p:cNvPr id="145" name="Shape 145"/>
          <p:cNvSpPr txBox="1"/>
          <p:nvPr/>
        </p:nvSpPr>
        <p:spPr>
          <a:xfrm>
            <a:off x="1580547" y="3008707"/>
            <a:ext cx="2647199" cy="394500"/>
          </a:xfrm>
          <a:prstGeom prst="rect">
            <a:avLst/>
          </a:prstGeom>
          <a:noFill/>
          <a:ln>
            <a:noFill/>
          </a:ln>
        </p:spPr>
        <p:txBody>
          <a:bodyPr anchorCtr="0" anchor="t" bIns="91425" lIns="91425" rIns="91425" tIns="91425">
            <a:noAutofit/>
          </a:bodyPr>
          <a:lstStyle/>
          <a:p>
            <a:pPr lvl="0" rtl="0" algn="ctr">
              <a:spcBef>
                <a:spcPts val="0"/>
              </a:spcBef>
              <a:buClr>
                <a:srgbClr val="000000"/>
              </a:buClr>
              <a:buSzPct val="36666"/>
              <a:buFont typeface="Arial"/>
              <a:buNone/>
            </a:pPr>
            <a:r>
              <a:rPr lang="en" sz="3000">
                <a:solidFill>
                  <a:srgbClr val="D9D9D9"/>
                </a:solidFill>
              </a:rPr>
              <a:t>Core Assets</a:t>
            </a:r>
          </a:p>
        </p:txBody>
      </p:sp>
      <p:sp>
        <p:nvSpPr>
          <p:cNvPr id="146" name="Shape 146"/>
          <p:cNvSpPr txBox="1"/>
          <p:nvPr/>
        </p:nvSpPr>
        <p:spPr>
          <a:xfrm>
            <a:off x="437550" y="455150"/>
            <a:ext cx="8268899" cy="1866299"/>
          </a:xfrm>
          <a:prstGeom prst="rect">
            <a:avLst/>
          </a:prstGeom>
          <a:noFill/>
          <a:ln>
            <a:noFill/>
          </a:ln>
        </p:spPr>
        <p:txBody>
          <a:bodyPr anchorCtr="0" anchor="t" bIns="91425" lIns="91425" rIns="91425" tIns="91425">
            <a:noAutofit/>
          </a:bodyPr>
          <a:lstStyle/>
          <a:p>
            <a:pPr indent="-381000" lvl="0" marL="457200" rtl="0">
              <a:spcBef>
                <a:spcPts val="0"/>
              </a:spcBef>
              <a:buClr>
                <a:srgbClr val="D9D9D9"/>
              </a:buClr>
              <a:buSzPct val="100000"/>
              <a:buFont typeface="Arial"/>
              <a:buChar char="●"/>
            </a:pPr>
            <a:r>
              <a:rPr lang="en" sz="2400">
                <a:solidFill>
                  <a:srgbClr val="D9D9D9"/>
                </a:solidFill>
              </a:rPr>
              <a:t>Each of the products has some of its own product  specific code</a:t>
            </a:r>
          </a:p>
          <a:p>
            <a:pPr lvl="0" rtl="0">
              <a:spcBef>
                <a:spcPts val="0"/>
              </a:spcBef>
              <a:buNone/>
            </a:pPr>
            <a:r>
              <a:t/>
            </a:r>
            <a:endParaRPr sz="2400">
              <a:solidFill>
                <a:srgbClr val="D9D9D9"/>
              </a:solidFill>
            </a:endParaRPr>
          </a:p>
          <a:p>
            <a:pPr indent="-381000" lvl="0" marL="457200">
              <a:spcBef>
                <a:spcPts val="0"/>
              </a:spcBef>
              <a:buClr>
                <a:srgbClr val="D9D9D9"/>
              </a:buClr>
              <a:buSzPct val="100000"/>
              <a:buFont typeface="Arial"/>
              <a:buChar char="●"/>
            </a:pPr>
            <a:r>
              <a:rPr lang="en" sz="2400">
                <a:solidFill>
                  <a:srgbClr val="D9D9D9"/>
                </a:solidFill>
              </a:rPr>
              <a:t>All of this code can evolve over time for the normal reasons of maintenance and evolving functionality.</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50" name="Shape 150"/>
        <p:cNvGrpSpPr/>
        <p:nvPr/>
      </p:nvGrpSpPr>
      <p:grpSpPr>
        <a:xfrm>
          <a:off x="0" y="0"/>
          <a:ext cx="0" cy="0"/>
          <a:chOff x="0" y="0"/>
          <a:chExt cx="0" cy="0"/>
        </a:xfrm>
      </p:grpSpPr>
      <p:sp>
        <p:nvSpPr>
          <p:cNvPr id="151" name="Shape 151"/>
          <p:cNvSpPr txBox="1"/>
          <p:nvPr/>
        </p:nvSpPr>
        <p:spPr>
          <a:xfrm>
            <a:off x="437550" y="455150"/>
            <a:ext cx="8268899" cy="1790400"/>
          </a:xfrm>
          <a:prstGeom prst="rect">
            <a:avLst/>
          </a:prstGeom>
          <a:noFill/>
          <a:ln>
            <a:noFill/>
          </a:ln>
        </p:spPr>
        <p:txBody>
          <a:bodyPr anchorCtr="0" anchor="t" bIns="91425" lIns="91425" rIns="91425" tIns="91425">
            <a:noAutofit/>
          </a:bodyPr>
          <a:lstStyle/>
          <a:p>
            <a:pPr indent="-381000" lvl="0" marL="457200" rtl="0">
              <a:spcBef>
                <a:spcPts val="0"/>
              </a:spcBef>
              <a:buClr>
                <a:srgbClr val="D9D9D9"/>
              </a:buClr>
              <a:buSzPct val="100000"/>
            </a:pPr>
            <a:r>
              <a:rPr lang="en" sz="2400">
                <a:solidFill>
                  <a:srgbClr val="D9D9D9"/>
                </a:solidFill>
              </a:rPr>
              <a:t>Reuse is a central theme of product line engineering</a:t>
            </a:r>
          </a:p>
          <a:p>
            <a:pPr lvl="0" rtl="0">
              <a:spcBef>
                <a:spcPts val="0"/>
              </a:spcBef>
              <a:buClr>
                <a:srgbClr val="000000"/>
              </a:buClr>
              <a:buFont typeface="Arial"/>
              <a:buNone/>
            </a:pPr>
            <a:r>
              <a:t/>
            </a:r>
            <a:endParaRPr sz="2400">
              <a:solidFill>
                <a:srgbClr val="D9D9D9"/>
              </a:solidFill>
            </a:endParaRPr>
          </a:p>
          <a:p>
            <a:pPr indent="-381000" lvl="0" marL="457200" rtl="0">
              <a:spcBef>
                <a:spcPts val="0"/>
              </a:spcBef>
              <a:buClr>
                <a:srgbClr val="D9D9D9"/>
              </a:buClr>
              <a:buSzPct val="100000"/>
            </a:pPr>
            <a:r>
              <a:rPr lang="en" sz="2400">
                <a:solidFill>
                  <a:srgbClr val="D9D9D9"/>
                </a:solidFill>
              </a:rPr>
              <a:t>Our approach uses </a:t>
            </a:r>
            <a:r>
              <a:rPr i="1" lang="en" sz="2400" u="sng">
                <a:solidFill>
                  <a:srgbClr val="D9D9D9"/>
                </a:solidFill>
              </a:rPr>
              <a:t>shared components</a:t>
            </a:r>
            <a:r>
              <a:rPr lang="en" sz="2400">
                <a:solidFill>
                  <a:srgbClr val="D9D9D9"/>
                </a:solidFill>
              </a:rPr>
              <a:t> to enable reuse.</a:t>
            </a:r>
          </a:p>
        </p:txBody>
      </p:sp>
      <p:sp>
        <p:nvSpPr>
          <p:cNvPr id="152" name="Shape 152"/>
          <p:cNvSpPr/>
          <p:nvPr/>
        </p:nvSpPr>
        <p:spPr>
          <a:xfrm>
            <a:off x="1746492" y="3558760"/>
            <a:ext cx="2130600" cy="1593000"/>
          </a:xfrm>
          <a:prstGeom prst="rect">
            <a:avLst/>
          </a:prstGeom>
          <a:noFill/>
          <a:ln cap="flat" cmpd="sng" w="19050">
            <a:solidFill>
              <a:srgbClr val="D9D9D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3" name="Shape 153"/>
          <p:cNvSpPr txBox="1"/>
          <p:nvPr/>
        </p:nvSpPr>
        <p:spPr>
          <a:xfrm>
            <a:off x="1685575" y="3114543"/>
            <a:ext cx="2234699" cy="351899"/>
          </a:xfrm>
          <a:prstGeom prst="rect">
            <a:avLst/>
          </a:prstGeom>
          <a:noFill/>
          <a:ln>
            <a:noFill/>
          </a:ln>
        </p:spPr>
        <p:txBody>
          <a:bodyPr anchorCtr="0" anchor="t" bIns="91425" lIns="91425" rIns="91425" tIns="91425">
            <a:noAutofit/>
          </a:bodyPr>
          <a:lstStyle/>
          <a:p>
            <a:pPr lvl="0" algn="ctr">
              <a:spcBef>
                <a:spcPts val="0"/>
              </a:spcBef>
              <a:buNone/>
            </a:pPr>
            <a:r>
              <a:rPr lang="en" sz="2400">
                <a:solidFill>
                  <a:srgbClr val="D9D9D9"/>
                </a:solidFill>
              </a:rPr>
              <a:t>Core Assets</a:t>
            </a:r>
          </a:p>
        </p:txBody>
      </p:sp>
      <p:sp>
        <p:nvSpPr>
          <p:cNvPr id="154" name="Shape 154"/>
          <p:cNvSpPr/>
          <p:nvPr/>
        </p:nvSpPr>
        <p:spPr>
          <a:xfrm>
            <a:off x="2407254" y="3655898"/>
            <a:ext cx="641099" cy="486300"/>
          </a:xfrm>
          <a:prstGeom prst="rect">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 sz="3600"/>
              <a:t>A</a:t>
            </a:r>
          </a:p>
        </p:txBody>
      </p:sp>
      <p:sp>
        <p:nvSpPr>
          <p:cNvPr id="155" name="Shape 155"/>
          <p:cNvSpPr/>
          <p:nvPr/>
        </p:nvSpPr>
        <p:spPr>
          <a:xfrm>
            <a:off x="1878480" y="4478273"/>
            <a:ext cx="641099" cy="486300"/>
          </a:xfrm>
          <a:prstGeom prst="rect">
            <a:avLst/>
          </a:prstGeom>
          <a:solidFill>
            <a:srgbClr val="3D85C6"/>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 sz="3600"/>
              <a:t>B</a:t>
            </a:r>
          </a:p>
        </p:txBody>
      </p:sp>
      <p:sp>
        <p:nvSpPr>
          <p:cNvPr id="156" name="Shape 156"/>
          <p:cNvSpPr/>
          <p:nvPr/>
        </p:nvSpPr>
        <p:spPr>
          <a:xfrm>
            <a:off x="3048264" y="4478273"/>
            <a:ext cx="641099" cy="486300"/>
          </a:xfrm>
          <a:prstGeom prst="rect">
            <a:avLst/>
          </a:prstGeom>
          <a:solidFill>
            <a:srgbClr val="6AA84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 sz="3600"/>
              <a:t>C</a:t>
            </a:r>
          </a:p>
        </p:txBody>
      </p:sp>
      <p:sp>
        <p:nvSpPr>
          <p:cNvPr id="157" name="Shape 157"/>
          <p:cNvSpPr/>
          <p:nvPr/>
        </p:nvSpPr>
        <p:spPr>
          <a:xfrm>
            <a:off x="5743596" y="2583501"/>
            <a:ext cx="1645500" cy="1257600"/>
          </a:xfrm>
          <a:prstGeom prst="rect">
            <a:avLst/>
          </a:prstGeom>
          <a:noFill/>
          <a:ln cap="flat" cmpd="sng" w="19050">
            <a:solidFill>
              <a:srgbClr val="D9D9D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8" name="Shape 158"/>
          <p:cNvSpPr/>
          <p:nvPr/>
        </p:nvSpPr>
        <p:spPr>
          <a:xfrm>
            <a:off x="5829328" y="2753367"/>
            <a:ext cx="641099" cy="486300"/>
          </a:xfrm>
          <a:prstGeom prst="rect">
            <a:avLst/>
          </a:prstGeom>
          <a:noFill/>
          <a:ln cap="flat" cmpd="sng" w="38100">
            <a:solidFill>
              <a:srgbClr val="CC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 sz="3600">
                <a:solidFill>
                  <a:srgbClr val="D9D9D9"/>
                </a:solidFill>
              </a:rPr>
              <a:t>A</a:t>
            </a:r>
          </a:p>
        </p:txBody>
      </p:sp>
      <p:sp>
        <p:nvSpPr>
          <p:cNvPr id="159" name="Shape 159"/>
          <p:cNvSpPr/>
          <p:nvPr/>
        </p:nvSpPr>
        <p:spPr>
          <a:xfrm>
            <a:off x="6572492" y="3239537"/>
            <a:ext cx="641099" cy="486300"/>
          </a:xfrm>
          <a:prstGeom prst="rect">
            <a:avLst/>
          </a:prstGeom>
          <a:noFill/>
          <a:ln cap="flat" cmpd="sng" w="38100">
            <a:solidFill>
              <a:srgbClr val="3D85C6"/>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 sz="3600">
                <a:solidFill>
                  <a:srgbClr val="D9D9D9"/>
                </a:solidFill>
              </a:rPr>
              <a:t>B</a:t>
            </a:r>
          </a:p>
        </p:txBody>
      </p:sp>
      <p:sp>
        <p:nvSpPr>
          <p:cNvPr id="160" name="Shape 160"/>
          <p:cNvSpPr/>
          <p:nvPr/>
        </p:nvSpPr>
        <p:spPr>
          <a:xfrm>
            <a:off x="5674324" y="4992768"/>
            <a:ext cx="1784099" cy="1408500"/>
          </a:xfrm>
          <a:prstGeom prst="rect">
            <a:avLst/>
          </a:prstGeom>
          <a:noFill/>
          <a:ln cap="flat" cmpd="sng" w="19050">
            <a:solidFill>
              <a:srgbClr val="D9D9D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1" name="Shape 161"/>
          <p:cNvSpPr/>
          <p:nvPr/>
        </p:nvSpPr>
        <p:spPr>
          <a:xfrm>
            <a:off x="5855934" y="5180026"/>
            <a:ext cx="641099" cy="486300"/>
          </a:xfrm>
          <a:prstGeom prst="rect">
            <a:avLst/>
          </a:prstGeom>
          <a:noFill/>
          <a:ln cap="flat" cmpd="sng" w="38100">
            <a:solidFill>
              <a:srgbClr val="3D85C6"/>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 sz="3600">
                <a:solidFill>
                  <a:srgbClr val="D9D9D9"/>
                </a:solidFill>
              </a:rPr>
              <a:t>B</a:t>
            </a:r>
          </a:p>
        </p:txBody>
      </p:sp>
      <p:sp>
        <p:nvSpPr>
          <p:cNvPr id="162" name="Shape 162"/>
          <p:cNvSpPr/>
          <p:nvPr/>
        </p:nvSpPr>
        <p:spPr>
          <a:xfrm>
            <a:off x="6253154" y="5798010"/>
            <a:ext cx="641099" cy="486300"/>
          </a:xfrm>
          <a:prstGeom prst="rect">
            <a:avLst/>
          </a:prstGeom>
          <a:noFill/>
          <a:ln cap="flat" cmpd="sng" w="38100">
            <a:solidFill>
              <a:srgbClr val="6AA84F"/>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 sz="3600">
                <a:solidFill>
                  <a:srgbClr val="D9D9D9"/>
                </a:solidFill>
              </a:rPr>
              <a:t>C</a:t>
            </a:r>
          </a:p>
        </p:txBody>
      </p:sp>
      <p:sp>
        <p:nvSpPr>
          <p:cNvPr id="163" name="Shape 163"/>
          <p:cNvSpPr/>
          <p:nvPr/>
        </p:nvSpPr>
        <p:spPr>
          <a:xfrm>
            <a:off x="6671443" y="5180026"/>
            <a:ext cx="641099" cy="486300"/>
          </a:xfrm>
          <a:prstGeom prst="rect">
            <a:avLst/>
          </a:prstGeom>
          <a:solidFill>
            <a:srgbClr val="FFFF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 sz="3600"/>
              <a:t>D</a:t>
            </a:r>
          </a:p>
        </p:txBody>
      </p:sp>
      <p:sp>
        <p:nvSpPr>
          <p:cNvPr id="164" name="Shape 164"/>
          <p:cNvSpPr txBox="1"/>
          <p:nvPr/>
        </p:nvSpPr>
        <p:spPr>
          <a:xfrm>
            <a:off x="5774854" y="2093150"/>
            <a:ext cx="1628400" cy="351899"/>
          </a:xfrm>
          <a:prstGeom prst="rect">
            <a:avLst/>
          </a:prstGeom>
          <a:noFill/>
          <a:ln>
            <a:noFill/>
          </a:ln>
        </p:spPr>
        <p:txBody>
          <a:bodyPr anchorCtr="0" anchor="t" bIns="91425" lIns="91425" rIns="91425" tIns="91425">
            <a:noAutofit/>
          </a:bodyPr>
          <a:lstStyle/>
          <a:p>
            <a:pPr lvl="0" rtl="0" algn="ctr">
              <a:spcBef>
                <a:spcPts val="0"/>
              </a:spcBef>
              <a:buClr>
                <a:srgbClr val="000000"/>
              </a:buClr>
              <a:buSzPct val="45833"/>
              <a:buFont typeface="Arial"/>
              <a:buNone/>
            </a:pPr>
            <a:r>
              <a:rPr lang="en" sz="2400">
                <a:solidFill>
                  <a:srgbClr val="D9D9D9"/>
                </a:solidFill>
              </a:rPr>
              <a:t>Product 1</a:t>
            </a:r>
          </a:p>
        </p:txBody>
      </p:sp>
      <p:sp>
        <p:nvSpPr>
          <p:cNvPr id="165" name="Shape 165"/>
          <p:cNvSpPr txBox="1"/>
          <p:nvPr/>
        </p:nvSpPr>
        <p:spPr>
          <a:xfrm>
            <a:off x="5615190" y="4487535"/>
            <a:ext cx="1836300" cy="351899"/>
          </a:xfrm>
          <a:prstGeom prst="rect">
            <a:avLst/>
          </a:prstGeom>
          <a:noFill/>
          <a:ln>
            <a:noFill/>
          </a:ln>
        </p:spPr>
        <p:txBody>
          <a:bodyPr anchorCtr="0" anchor="t" bIns="91425" lIns="91425" rIns="91425" tIns="91425">
            <a:noAutofit/>
          </a:bodyPr>
          <a:lstStyle/>
          <a:p>
            <a:pPr lvl="0" rtl="0" algn="ctr">
              <a:spcBef>
                <a:spcPts val="0"/>
              </a:spcBef>
              <a:buClr>
                <a:srgbClr val="000000"/>
              </a:buClr>
              <a:buSzPct val="45833"/>
              <a:buFont typeface="Arial"/>
              <a:buNone/>
            </a:pPr>
            <a:r>
              <a:rPr lang="en" sz="2400">
                <a:solidFill>
                  <a:srgbClr val="D9D9D9"/>
                </a:solidFill>
              </a:rPr>
              <a:t>Product n</a:t>
            </a:r>
          </a:p>
        </p:txBody>
      </p:sp>
      <p:cxnSp>
        <p:nvCxnSpPr>
          <p:cNvPr id="166" name="Shape 166"/>
          <p:cNvCxnSpPr/>
          <p:nvPr/>
        </p:nvCxnSpPr>
        <p:spPr>
          <a:xfrm>
            <a:off x="6566395" y="4016731"/>
            <a:ext cx="0" cy="447300"/>
          </a:xfrm>
          <a:prstGeom prst="straightConnector1">
            <a:avLst/>
          </a:prstGeom>
          <a:noFill/>
          <a:ln cap="flat" cmpd="sng" w="19050">
            <a:solidFill>
              <a:srgbClr val="D9D9D9"/>
            </a:solidFill>
            <a:prstDash val="lgDash"/>
            <a:round/>
            <a:headEnd len="lg" w="lg" type="none"/>
            <a:tailEnd len="lg" w="lg" type="none"/>
          </a:ln>
        </p:spPr>
      </p:cxnSp>
      <p:cxnSp>
        <p:nvCxnSpPr>
          <p:cNvPr id="167" name="Shape 167"/>
          <p:cNvCxnSpPr>
            <a:stCxn id="154" idx="3"/>
            <a:endCxn id="158" idx="1"/>
          </p:cNvCxnSpPr>
          <p:nvPr/>
        </p:nvCxnSpPr>
        <p:spPr>
          <a:xfrm flipH="1" rot="10800000">
            <a:off x="3048354" y="2996648"/>
            <a:ext cx="2781000" cy="902400"/>
          </a:xfrm>
          <a:prstGeom prst="straightConnector1">
            <a:avLst/>
          </a:prstGeom>
          <a:noFill/>
          <a:ln cap="flat" cmpd="sng" w="19050">
            <a:solidFill>
              <a:srgbClr val="D9D9D9"/>
            </a:solidFill>
            <a:prstDash val="solid"/>
            <a:round/>
            <a:headEnd len="lg" w="lg" type="none"/>
            <a:tailEnd len="lg" w="lg" type="triangle"/>
          </a:ln>
        </p:spPr>
      </p:cxnSp>
      <p:cxnSp>
        <p:nvCxnSpPr>
          <p:cNvPr id="168" name="Shape 168"/>
          <p:cNvCxnSpPr>
            <a:stCxn id="155" idx="3"/>
            <a:endCxn id="159" idx="1"/>
          </p:cNvCxnSpPr>
          <p:nvPr/>
        </p:nvCxnSpPr>
        <p:spPr>
          <a:xfrm flipH="1" rot="10800000">
            <a:off x="2519580" y="3482723"/>
            <a:ext cx="4052999" cy="1238700"/>
          </a:xfrm>
          <a:prstGeom prst="straightConnector1">
            <a:avLst/>
          </a:prstGeom>
          <a:noFill/>
          <a:ln cap="flat" cmpd="sng" w="19050">
            <a:solidFill>
              <a:srgbClr val="D9D9D9"/>
            </a:solidFill>
            <a:prstDash val="solid"/>
            <a:round/>
            <a:headEnd len="lg" w="lg" type="none"/>
            <a:tailEnd len="lg" w="lg" type="triangle"/>
          </a:ln>
        </p:spPr>
      </p:cxnSp>
      <p:cxnSp>
        <p:nvCxnSpPr>
          <p:cNvPr id="169" name="Shape 169"/>
          <p:cNvCxnSpPr>
            <a:stCxn id="156" idx="3"/>
            <a:endCxn id="162" idx="1"/>
          </p:cNvCxnSpPr>
          <p:nvPr/>
        </p:nvCxnSpPr>
        <p:spPr>
          <a:xfrm>
            <a:off x="3689364" y="4721423"/>
            <a:ext cx="2563800" cy="1319700"/>
          </a:xfrm>
          <a:prstGeom prst="straightConnector1">
            <a:avLst/>
          </a:prstGeom>
          <a:noFill/>
          <a:ln cap="flat" cmpd="sng" w="19050">
            <a:solidFill>
              <a:srgbClr val="D9D9D9"/>
            </a:solidFill>
            <a:prstDash val="solid"/>
            <a:round/>
            <a:headEnd len="lg" w="lg" type="none"/>
            <a:tailEnd len="lg" w="lg" type="triangle"/>
          </a:ln>
        </p:spPr>
      </p:cxnSp>
      <p:cxnSp>
        <p:nvCxnSpPr>
          <p:cNvPr id="170" name="Shape 170"/>
          <p:cNvCxnSpPr>
            <a:stCxn id="155" idx="3"/>
            <a:endCxn id="161" idx="1"/>
          </p:cNvCxnSpPr>
          <p:nvPr/>
        </p:nvCxnSpPr>
        <p:spPr>
          <a:xfrm>
            <a:off x="2519580" y="4721423"/>
            <a:ext cx="3336300" cy="701700"/>
          </a:xfrm>
          <a:prstGeom prst="straightConnector1">
            <a:avLst/>
          </a:prstGeom>
          <a:noFill/>
          <a:ln cap="flat" cmpd="sng" w="19050">
            <a:solidFill>
              <a:srgbClr val="D9D9D9"/>
            </a:solidFill>
            <a:prstDash val="solid"/>
            <a:round/>
            <a:headEnd len="lg" w="lg" type="none"/>
            <a:tailEnd len="lg" w="lg"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74" name="Shape 174"/>
        <p:cNvGrpSpPr/>
        <p:nvPr/>
      </p:nvGrpSpPr>
      <p:grpSpPr>
        <a:xfrm>
          <a:off x="0" y="0"/>
          <a:ext cx="0" cy="0"/>
          <a:chOff x="0" y="0"/>
          <a:chExt cx="0" cy="0"/>
        </a:xfrm>
      </p:grpSpPr>
      <p:sp>
        <p:nvSpPr>
          <p:cNvPr id="175" name="Shape 175"/>
          <p:cNvSpPr txBox="1"/>
          <p:nvPr/>
        </p:nvSpPr>
        <p:spPr>
          <a:xfrm>
            <a:off x="437550" y="455150"/>
            <a:ext cx="8268899" cy="2988899"/>
          </a:xfrm>
          <a:prstGeom prst="rect">
            <a:avLst/>
          </a:prstGeom>
          <a:noFill/>
          <a:ln>
            <a:noFill/>
          </a:ln>
        </p:spPr>
        <p:txBody>
          <a:bodyPr anchorCtr="0" anchor="t" bIns="91425" lIns="91425" rIns="91425" tIns="91425">
            <a:noAutofit/>
          </a:bodyPr>
          <a:lstStyle/>
          <a:p>
            <a:pPr indent="-381000" lvl="0" marL="457200" rtl="0">
              <a:spcBef>
                <a:spcPts val="0"/>
              </a:spcBef>
              <a:buClr>
                <a:srgbClr val="D9D9D9"/>
              </a:buClr>
              <a:buSzPct val="100000"/>
            </a:pPr>
            <a:r>
              <a:rPr lang="en" sz="2400">
                <a:solidFill>
                  <a:srgbClr val="D9D9D9"/>
                </a:solidFill>
              </a:rPr>
              <a:t>Managing the evolution of a product line is challenging because of the independent evolution of products, core assets, and their interactions</a:t>
            </a:r>
          </a:p>
          <a:p>
            <a:pPr lvl="0" rtl="0">
              <a:spcBef>
                <a:spcPts val="0"/>
              </a:spcBef>
              <a:buClr>
                <a:srgbClr val="000000"/>
              </a:buClr>
              <a:buFont typeface="Arial"/>
              <a:buNone/>
            </a:pPr>
            <a:r>
              <a:t/>
            </a:r>
            <a:endParaRPr sz="2400">
              <a:solidFill>
                <a:srgbClr val="D9D9D9"/>
              </a:solidFill>
            </a:endParaRPr>
          </a:p>
          <a:p>
            <a:pPr indent="-381000" lvl="0" marL="457200" rtl="0">
              <a:spcBef>
                <a:spcPts val="0"/>
              </a:spcBef>
              <a:buClr>
                <a:srgbClr val="D9D9D9"/>
              </a:buClr>
              <a:buSzPct val="100000"/>
            </a:pPr>
            <a:r>
              <a:rPr lang="en" sz="2400">
                <a:solidFill>
                  <a:srgbClr val="D9D9D9"/>
                </a:solidFill>
              </a:rPr>
              <a:t>We think of product line evolution as a two dimensional problem where one dimension is time (artifacts changing over time) and the other is space (artifacts varying between products).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79" name="Shape 179"/>
        <p:cNvGrpSpPr/>
        <p:nvPr/>
      </p:nvGrpSpPr>
      <p:grpSpPr>
        <a:xfrm>
          <a:off x="0" y="0"/>
          <a:ext cx="0" cy="0"/>
          <a:chOff x="0" y="0"/>
          <a:chExt cx="0" cy="0"/>
        </a:xfrm>
      </p:grpSpPr>
      <p:sp>
        <p:nvSpPr>
          <p:cNvPr id="180" name="Shape 180"/>
          <p:cNvSpPr txBox="1"/>
          <p:nvPr/>
        </p:nvSpPr>
        <p:spPr>
          <a:xfrm>
            <a:off x="31581" y="10679"/>
            <a:ext cx="9138899" cy="6860399"/>
          </a:xfrm>
          <a:prstGeom prst="rect">
            <a:avLst/>
          </a:prstGeom>
          <a:noFill/>
          <a:ln>
            <a:noFill/>
          </a:ln>
        </p:spPr>
        <p:txBody>
          <a:bodyPr anchorCtr="0" anchor="ctr" bIns="91425" lIns="91425" rIns="91425" tIns="91425">
            <a:noAutofit/>
          </a:bodyPr>
          <a:lstStyle/>
          <a:p>
            <a:pPr lvl="0" marR="0" rtl="0" algn="ctr">
              <a:lnSpc>
                <a:spcPct val="100000"/>
              </a:lnSpc>
              <a:spcBef>
                <a:spcPts val="0"/>
              </a:spcBef>
              <a:spcAft>
                <a:spcPts val="0"/>
              </a:spcAft>
              <a:buNone/>
            </a:pPr>
            <a:r>
              <a:rPr lang="en" sz="4800">
                <a:solidFill>
                  <a:srgbClr val="D9D9D9"/>
                </a:solidFill>
              </a:rPr>
              <a:t>Evolution</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Shape 185"/>
          <p:cNvSpPr/>
          <p:nvPr/>
        </p:nvSpPr>
        <p:spPr>
          <a:xfrm>
            <a:off x="1701241" y="1138944"/>
            <a:ext cx="2010599" cy="3607199"/>
          </a:xfrm>
          <a:prstGeom prst="rect">
            <a:avLst/>
          </a:prstGeom>
          <a:noFill/>
          <a:ln cap="flat" cmpd="sng" w="19050">
            <a:solidFill>
              <a:srgbClr val="D9D9D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6" name="Shape 186"/>
          <p:cNvSpPr txBox="1"/>
          <p:nvPr/>
        </p:nvSpPr>
        <p:spPr>
          <a:xfrm>
            <a:off x="2678569" y="1542303"/>
            <a:ext cx="798299" cy="650400"/>
          </a:xfrm>
          <a:prstGeom prst="rect">
            <a:avLst/>
          </a:prstGeom>
          <a:solidFill>
            <a:srgbClr val="B7B7B7"/>
          </a:solidFill>
          <a:ln>
            <a:noFill/>
          </a:ln>
        </p:spPr>
        <p:txBody>
          <a:bodyPr anchorCtr="0" anchor="ctr" bIns="91425" lIns="91425" rIns="91425" tIns="91425">
            <a:noAutofit/>
          </a:bodyPr>
          <a:lstStyle/>
          <a:p>
            <a:pPr lvl="0" algn="ctr">
              <a:spcBef>
                <a:spcPts val="0"/>
              </a:spcBef>
              <a:buNone/>
            </a:pPr>
            <a:r>
              <a:rPr b="1" lang="en" sz="3600">
                <a:latin typeface="Verdana"/>
                <a:ea typeface="Verdana"/>
                <a:cs typeface="Verdana"/>
                <a:sym typeface="Verdana"/>
              </a:rPr>
              <a:t>a</a:t>
            </a:r>
          </a:p>
        </p:txBody>
      </p:sp>
      <p:sp>
        <p:nvSpPr>
          <p:cNvPr id="187" name="Shape 187"/>
          <p:cNvSpPr txBox="1"/>
          <p:nvPr/>
        </p:nvSpPr>
        <p:spPr>
          <a:xfrm>
            <a:off x="2672363" y="3184636"/>
            <a:ext cx="798299" cy="650400"/>
          </a:xfrm>
          <a:prstGeom prst="rect">
            <a:avLst/>
          </a:prstGeom>
          <a:solidFill>
            <a:srgbClr val="B7B7B7"/>
          </a:solidFill>
          <a:ln>
            <a:noFill/>
          </a:ln>
        </p:spPr>
        <p:txBody>
          <a:bodyPr anchorCtr="0" anchor="ctr" bIns="91425" lIns="91425" rIns="91425" tIns="91425">
            <a:noAutofit/>
          </a:bodyPr>
          <a:lstStyle/>
          <a:p>
            <a:pPr lvl="0" rtl="0" algn="ctr">
              <a:spcBef>
                <a:spcPts val="0"/>
              </a:spcBef>
              <a:buClr>
                <a:srgbClr val="000000"/>
              </a:buClr>
              <a:buSzPct val="30555"/>
              <a:buFont typeface="Arial"/>
              <a:buNone/>
            </a:pPr>
            <a:r>
              <a:rPr b="1" lang="en" sz="3600">
                <a:latin typeface="Verdana"/>
                <a:ea typeface="Verdana"/>
                <a:cs typeface="Verdana"/>
                <a:sym typeface="Verdana"/>
              </a:rPr>
              <a:t>a</a:t>
            </a:r>
          </a:p>
        </p:txBody>
      </p:sp>
      <p:sp>
        <p:nvSpPr>
          <p:cNvPr id="188" name="Shape 188"/>
          <p:cNvSpPr txBox="1"/>
          <p:nvPr/>
        </p:nvSpPr>
        <p:spPr>
          <a:xfrm>
            <a:off x="1831398" y="1542303"/>
            <a:ext cx="1064099" cy="591600"/>
          </a:xfrm>
          <a:prstGeom prst="rect">
            <a:avLst/>
          </a:prstGeom>
          <a:noFill/>
          <a:ln>
            <a:noFill/>
          </a:ln>
        </p:spPr>
        <p:txBody>
          <a:bodyPr anchorCtr="0" anchor="t" bIns="91425" lIns="91425" rIns="91425" tIns="91425">
            <a:noAutofit/>
          </a:bodyPr>
          <a:lstStyle/>
          <a:p>
            <a:pPr lvl="0">
              <a:spcBef>
                <a:spcPts val="0"/>
              </a:spcBef>
              <a:buNone/>
            </a:pPr>
            <a:r>
              <a:rPr lang="en" sz="3000">
                <a:solidFill>
                  <a:srgbClr val="D9D9D9"/>
                </a:solidFill>
                <a:latin typeface="Verdana"/>
                <a:ea typeface="Verdana"/>
                <a:cs typeface="Verdana"/>
                <a:sym typeface="Verdana"/>
              </a:rPr>
              <a:t>Pv</a:t>
            </a:r>
            <a:r>
              <a:rPr lang="en" sz="2400">
                <a:solidFill>
                  <a:srgbClr val="D9D9D9"/>
                </a:solidFill>
                <a:latin typeface="Verdana"/>
                <a:ea typeface="Verdana"/>
                <a:cs typeface="Verdana"/>
                <a:sym typeface="Verdana"/>
              </a:rPr>
              <a:t>1</a:t>
            </a:r>
          </a:p>
        </p:txBody>
      </p:sp>
      <p:sp>
        <p:nvSpPr>
          <p:cNvPr id="189" name="Shape 189"/>
          <p:cNvSpPr txBox="1"/>
          <p:nvPr/>
        </p:nvSpPr>
        <p:spPr>
          <a:xfrm>
            <a:off x="1831398" y="3175715"/>
            <a:ext cx="1064099" cy="591600"/>
          </a:xfrm>
          <a:prstGeom prst="rect">
            <a:avLst/>
          </a:prstGeom>
          <a:noFill/>
          <a:ln>
            <a:noFill/>
          </a:ln>
        </p:spPr>
        <p:txBody>
          <a:bodyPr anchorCtr="0" anchor="t" bIns="91425" lIns="91425" rIns="91425" tIns="91425">
            <a:noAutofit/>
          </a:bodyPr>
          <a:lstStyle/>
          <a:p>
            <a:pPr lvl="0" rtl="0">
              <a:spcBef>
                <a:spcPts val="0"/>
              </a:spcBef>
              <a:buClr>
                <a:srgbClr val="000000"/>
              </a:buClr>
              <a:buSzPct val="36666"/>
              <a:buFont typeface="Arial"/>
              <a:buNone/>
            </a:pPr>
            <a:r>
              <a:rPr lang="en" sz="3000">
                <a:solidFill>
                  <a:srgbClr val="D9D9D9"/>
                </a:solidFill>
                <a:latin typeface="Verdana"/>
                <a:ea typeface="Verdana"/>
                <a:cs typeface="Verdana"/>
                <a:sym typeface="Verdana"/>
              </a:rPr>
              <a:t>Pv</a:t>
            </a:r>
            <a:r>
              <a:rPr lang="en" sz="2400">
                <a:solidFill>
                  <a:srgbClr val="D9D9D9"/>
                </a:solidFill>
                <a:latin typeface="Verdana"/>
                <a:ea typeface="Verdana"/>
                <a:cs typeface="Verdana"/>
                <a:sym typeface="Verdana"/>
              </a:rPr>
              <a:t>2</a:t>
            </a:r>
          </a:p>
        </p:txBody>
      </p:sp>
      <p:sp>
        <p:nvSpPr>
          <p:cNvPr id="190" name="Shape 190"/>
          <p:cNvSpPr/>
          <p:nvPr/>
        </p:nvSpPr>
        <p:spPr>
          <a:xfrm>
            <a:off x="3034723" y="2427287"/>
            <a:ext cx="174899" cy="656399"/>
          </a:xfrm>
          <a:prstGeom prst="downArrow">
            <a:avLst>
              <a:gd fmla="val 50000" name="adj1"/>
              <a:gd fmla="val 50000" name="adj2"/>
            </a:avLst>
          </a:prstGeom>
          <a:solidFill>
            <a:srgbClr val="FF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1" name="Shape 191"/>
          <p:cNvSpPr txBox="1"/>
          <p:nvPr/>
        </p:nvSpPr>
        <p:spPr>
          <a:xfrm>
            <a:off x="1523080" y="172632"/>
            <a:ext cx="2366700" cy="856200"/>
          </a:xfrm>
          <a:prstGeom prst="rect">
            <a:avLst/>
          </a:prstGeom>
          <a:noFill/>
          <a:ln>
            <a:noFill/>
          </a:ln>
        </p:spPr>
        <p:txBody>
          <a:bodyPr anchorCtr="0" anchor="t" bIns="91425" lIns="91425" rIns="91425" tIns="91425">
            <a:noAutofit/>
          </a:bodyPr>
          <a:lstStyle/>
          <a:p>
            <a:pPr lvl="0" rtl="0" algn="ctr">
              <a:lnSpc>
                <a:spcPct val="115000"/>
              </a:lnSpc>
              <a:spcBef>
                <a:spcPts val="0"/>
              </a:spcBef>
              <a:buClr>
                <a:srgbClr val="000000"/>
              </a:buClr>
              <a:buSzPct val="45833"/>
              <a:buFont typeface="Arial"/>
              <a:buNone/>
            </a:pPr>
            <a:r>
              <a:rPr b="1" lang="en" sz="2400">
                <a:solidFill>
                  <a:srgbClr val="D9D9D9"/>
                </a:solidFill>
              </a:rPr>
              <a:t>Product Version Space</a:t>
            </a:r>
          </a:p>
        </p:txBody>
      </p:sp>
      <p:sp>
        <p:nvSpPr>
          <p:cNvPr id="192" name="Shape 192"/>
          <p:cNvSpPr/>
          <p:nvPr/>
        </p:nvSpPr>
        <p:spPr>
          <a:xfrm>
            <a:off x="5432382" y="1192335"/>
            <a:ext cx="2010599" cy="3607199"/>
          </a:xfrm>
          <a:prstGeom prst="rect">
            <a:avLst/>
          </a:prstGeom>
          <a:noFill/>
          <a:ln cap="flat" cmpd="sng" w="19050">
            <a:solidFill>
              <a:srgbClr val="D9D9D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3" name="Shape 193"/>
          <p:cNvSpPr txBox="1"/>
          <p:nvPr/>
        </p:nvSpPr>
        <p:spPr>
          <a:xfrm>
            <a:off x="5593004" y="1372956"/>
            <a:ext cx="798299" cy="650400"/>
          </a:xfrm>
          <a:prstGeom prst="rect">
            <a:avLst/>
          </a:prstGeom>
          <a:noFill/>
          <a:ln cap="flat" cmpd="sng" w="9525">
            <a:solidFill>
              <a:srgbClr val="D9D9D9"/>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b="1" lang="en" sz="3600">
                <a:solidFill>
                  <a:srgbClr val="D9D9D9"/>
                </a:solidFill>
                <a:latin typeface="Verdana"/>
                <a:ea typeface="Verdana"/>
                <a:cs typeface="Verdana"/>
                <a:sym typeface="Verdana"/>
              </a:rPr>
              <a:t>a</a:t>
            </a:r>
          </a:p>
        </p:txBody>
      </p:sp>
      <p:sp>
        <p:nvSpPr>
          <p:cNvPr id="194" name="Shape 194"/>
          <p:cNvSpPr txBox="1"/>
          <p:nvPr/>
        </p:nvSpPr>
        <p:spPr>
          <a:xfrm>
            <a:off x="5563166" y="2670677"/>
            <a:ext cx="798299" cy="650400"/>
          </a:xfrm>
          <a:prstGeom prst="rect">
            <a:avLst/>
          </a:prstGeom>
          <a:noFill/>
          <a:ln cap="flat" cmpd="sng" w="9525">
            <a:solidFill>
              <a:srgbClr val="D9D9D9"/>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b="1" lang="en" sz="3600">
                <a:solidFill>
                  <a:srgbClr val="D9D9D9"/>
                </a:solidFill>
                <a:latin typeface="Verdana"/>
                <a:ea typeface="Verdana"/>
                <a:cs typeface="Verdana"/>
                <a:sym typeface="Verdana"/>
              </a:rPr>
              <a:t>a</a:t>
            </a:r>
          </a:p>
        </p:txBody>
      </p:sp>
      <p:sp>
        <p:nvSpPr>
          <p:cNvPr id="195" name="Shape 195"/>
          <p:cNvSpPr txBox="1"/>
          <p:nvPr/>
        </p:nvSpPr>
        <p:spPr>
          <a:xfrm>
            <a:off x="6527737" y="1402478"/>
            <a:ext cx="1064099" cy="591600"/>
          </a:xfrm>
          <a:prstGeom prst="rect">
            <a:avLst/>
          </a:prstGeom>
          <a:noFill/>
          <a:ln>
            <a:noFill/>
          </a:ln>
        </p:spPr>
        <p:txBody>
          <a:bodyPr anchorCtr="0" anchor="t" bIns="91425" lIns="91425" rIns="91425" tIns="91425">
            <a:noAutofit/>
          </a:bodyPr>
          <a:lstStyle/>
          <a:p>
            <a:pPr lvl="0" rtl="0">
              <a:spcBef>
                <a:spcPts val="0"/>
              </a:spcBef>
              <a:buClr>
                <a:srgbClr val="000000"/>
              </a:buClr>
              <a:buSzPct val="36666"/>
              <a:buFont typeface="Arial"/>
              <a:buNone/>
            </a:pPr>
            <a:r>
              <a:rPr lang="en" sz="3000">
                <a:solidFill>
                  <a:srgbClr val="D9D9D9"/>
                </a:solidFill>
                <a:latin typeface="Verdana"/>
                <a:ea typeface="Verdana"/>
                <a:cs typeface="Verdana"/>
                <a:sym typeface="Verdana"/>
              </a:rPr>
              <a:t>Cv</a:t>
            </a:r>
            <a:r>
              <a:rPr lang="en" sz="2400">
                <a:solidFill>
                  <a:srgbClr val="D9D9D9"/>
                </a:solidFill>
                <a:latin typeface="Verdana"/>
                <a:ea typeface="Verdana"/>
                <a:cs typeface="Verdana"/>
                <a:sym typeface="Verdana"/>
              </a:rPr>
              <a:t>1</a:t>
            </a:r>
          </a:p>
        </p:txBody>
      </p:sp>
      <p:sp>
        <p:nvSpPr>
          <p:cNvPr id="196" name="Shape 196"/>
          <p:cNvSpPr txBox="1"/>
          <p:nvPr/>
        </p:nvSpPr>
        <p:spPr>
          <a:xfrm>
            <a:off x="6527737" y="2700200"/>
            <a:ext cx="1064099" cy="591600"/>
          </a:xfrm>
          <a:prstGeom prst="rect">
            <a:avLst/>
          </a:prstGeom>
          <a:noFill/>
          <a:ln>
            <a:noFill/>
          </a:ln>
        </p:spPr>
        <p:txBody>
          <a:bodyPr anchorCtr="0" anchor="t" bIns="91425" lIns="91425" rIns="91425" tIns="91425">
            <a:noAutofit/>
          </a:bodyPr>
          <a:lstStyle/>
          <a:p>
            <a:pPr lvl="0" rtl="0">
              <a:spcBef>
                <a:spcPts val="0"/>
              </a:spcBef>
              <a:buClr>
                <a:srgbClr val="000000"/>
              </a:buClr>
              <a:buSzPct val="36666"/>
              <a:buFont typeface="Arial"/>
              <a:buNone/>
            </a:pPr>
            <a:r>
              <a:rPr lang="en" sz="3000">
                <a:solidFill>
                  <a:srgbClr val="D9D9D9"/>
                </a:solidFill>
                <a:latin typeface="Verdana"/>
                <a:ea typeface="Verdana"/>
                <a:cs typeface="Verdana"/>
                <a:sym typeface="Verdana"/>
              </a:rPr>
              <a:t>Cv</a:t>
            </a:r>
            <a:r>
              <a:rPr lang="en" sz="2400">
                <a:solidFill>
                  <a:srgbClr val="D9D9D9"/>
                </a:solidFill>
                <a:latin typeface="Verdana"/>
                <a:ea typeface="Verdana"/>
                <a:cs typeface="Verdana"/>
                <a:sym typeface="Verdana"/>
              </a:rPr>
              <a:t>2</a:t>
            </a:r>
          </a:p>
        </p:txBody>
      </p:sp>
      <p:sp>
        <p:nvSpPr>
          <p:cNvPr id="197" name="Shape 197"/>
          <p:cNvSpPr/>
          <p:nvPr/>
        </p:nvSpPr>
        <p:spPr>
          <a:xfrm>
            <a:off x="5874912" y="1995579"/>
            <a:ext cx="174899" cy="656399"/>
          </a:xfrm>
          <a:prstGeom prst="downArrow">
            <a:avLst>
              <a:gd fmla="val 50000" name="adj1"/>
              <a:gd fmla="val 50000" name="adj2"/>
            </a:avLst>
          </a:prstGeom>
          <a:solidFill>
            <a:srgbClr val="FF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8" name="Shape 198"/>
          <p:cNvSpPr txBox="1"/>
          <p:nvPr/>
        </p:nvSpPr>
        <p:spPr>
          <a:xfrm>
            <a:off x="5254219" y="226021"/>
            <a:ext cx="2366700" cy="856200"/>
          </a:xfrm>
          <a:prstGeom prst="rect">
            <a:avLst/>
          </a:prstGeom>
          <a:noFill/>
          <a:ln>
            <a:noFill/>
          </a:ln>
        </p:spPr>
        <p:txBody>
          <a:bodyPr anchorCtr="0" anchor="t" bIns="91425" lIns="91425" rIns="91425" tIns="91425">
            <a:noAutofit/>
          </a:bodyPr>
          <a:lstStyle/>
          <a:p>
            <a:pPr lvl="0" rtl="0" algn="ctr">
              <a:lnSpc>
                <a:spcPct val="115000"/>
              </a:lnSpc>
              <a:spcBef>
                <a:spcPts val="0"/>
              </a:spcBef>
              <a:buClr>
                <a:srgbClr val="000000"/>
              </a:buClr>
              <a:buSzPct val="45833"/>
              <a:buFont typeface="Arial"/>
              <a:buNone/>
            </a:pPr>
            <a:r>
              <a:rPr b="1" lang="en" sz="2400">
                <a:solidFill>
                  <a:srgbClr val="D9D9D9"/>
                </a:solidFill>
              </a:rPr>
              <a:t>Core Assets Version Space</a:t>
            </a:r>
          </a:p>
        </p:txBody>
      </p:sp>
      <p:sp>
        <p:nvSpPr>
          <p:cNvPr id="199" name="Shape 199"/>
          <p:cNvSpPr txBox="1"/>
          <p:nvPr/>
        </p:nvSpPr>
        <p:spPr>
          <a:xfrm>
            <a:off x="6527737" y="3916807"/>
            <a:ext cx="1064099" cy="591600"/>
          </a:xfrm>
          <a:prstGeom prst="rect">
            <a:avLst/>
          </a:prstGeom>
          <a:noFill/>
          <a:ln>
            <a:noFill/>
          </a:ln>
        </p:spPr>
        <p:txBody>
          <a:bodyPr anchorCtr="0" anchor="t" bIns="91425" lIns="91425" rIns="91425" tIns="91425">
            <a:noAutofit/>
          </a:bodyPr>
          <a:lstStyle/>
          <a:p>
            <a:pPr lvl="0" rtl="0">
              <a:spcBef>
                <a:spcPts val="0"/>
              </a:spcBef>
              <a:buClr>
                <a:srgbClr val="000000"/>
              </a:buClr>
              <a:buSzPct val="36666"/>
              <a:buFont typeface="Arial"/>
              <a:buNone/>
            </a:pPr>
            <a:r>
              <a:rPr lang="en" sz="3000">
                <a:solidFill>
                  <a:srgbClr val="D9D9D9"/>
                </a:solidFill>
                <a:latin typeface="Verdana"/>
                <a:ea typeface="Verdana"/>
                <a:cs typeface="Verdana"/>
                <a:sym typeface="Verdana"/>
              </a:rPr>
              <a:t>Cv</a:t>
            </a:r>
            <a:r>
              <a:rPr lang="en" sz="2400">
                <a:solidFill>
                  <a:srgbClr val="D9D9D9"/>
                </a:solidFill>
                <a:latin typeface="Verdana"/>
                <a:ea typeface="Verdana"/>
                <a:cs typeface="Verdana"/>
                <a:sym typeface="Verdana"/>
              </a:rPr>
              <a:t>3</a:t>
            </a:r>
          </a:p>
        </p:txBody>
      </p:sp>
      <p:sp>
        <p:nvSpPr>
          <p:cNvPr id="200" name="Shape 200"/>
          <p:cNvSpPr txBox="1"/>
          <p:nvPr/>
        </p:nvSpPr>
        <p:spPr>
          <a:xfrm>
            <a:off x="5593004" y="4018800"/>
            <a:ext cx="798299" cy="650400"/>
          </a:xfrm>
          <a:prstGeom prst="rect">
            <a:avLst/>
          </a:prstGeom>
          <a:noFill/>
          <a:ln cap="flat" cmpd="sng" w="9525">
            <a:solidFill>
              <a:srgbClr val="D9D9D9"/>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b="1" lang="en" sz="3600">
                <a:solidFill>
                  <a:srgbClr val="D9D9D9"/>
                </a:solidFill>
                <a:latin typeface="Verdana"/>
                <a:ea typeface="Verdana"/>
                <a:cs typeface="Verdana"/>
                <a:sym typeface="Verdana"/>
              </a:rPr>
              <a:t>a</a:t>
            </a:r>
          </a:p>
        </p:txBody>
      </p:sp>
      <p:sp>
        <p:nvSpPr>
          <p:cNvPr id="201" name="Shape 201"/>
          <p:cNvSpPr/>
          <p:nvPr/>
        </p:nvSpPr>
        <p:spPr>
          <a:xfrm>
            <a:off x="5874912" y="3373050"/>
            <a:ext cx="174899" cy="656399"/>
          </a:xfrm>
          <a:prstGeom prst="downArrow">
            <a:avLst>
              <a:gd fmla="val 50000" name="adj1"/>
              <a:gd fmla="val 50000" name="adj2"/>
            </a:avLst>
          </a:prstGeom>
          <a:solidFill>
            <a:srgbClr val="FF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02" name="Shape 202"/>
          <p:cNvCxnSpPr>
            <a:stCxn id="186" idx="3"/>
            <a:endCxn id="193" idx="1"/>
          </p:cNvCxnSpPr>
          <p:nvPr/>
        </p:nvCxnSpPr>
        <p:spPr>
          <a:xfrm flipH="1" rot="10800000">
            <a:off x="3476869" y="1698303"/>
            <a:ext cx="2116200" cy="169200"/>
          </a:xfrm>
          <a:prstGeom prst="straightConnector1">
            <a:avLst/>
          </a:prstGeom>
          <a:noFill/>
          <a:ln cap="flat" cmpd="sng" w="19050">
            <a:solidFill>
              <a:srgbClr val="D9D9D9"/>
            </a:solidFill>
            <a:prstDash val="solid"/>
            <a:round/>
            <a:headEnd len="lg" w="lg" type="none"/>
            <a:tailEnd len="lg" w="lg" type="triangle"/>
          </a:ln>
        </p:spPr>
      </p:cxnSp>
      <p:cxnSp>
        <p:nvCxnSpPr>
          <p:cNvPr id="203" name="Shape 203"/>
          <p:cNvCxnSpPr>
            <a:stCxn id="187" idx="3"/>
            <a:endCxn id="200" idx="1"/>
          </p:cNvCxnSpPr>
          <p:nvPr/>
        </p:nvCxnSpPr>
        <p:spPr>
          <a:xfrm>
            <a:off x="3470663" y="3509836"/>
            <a:ext cx="2122200" cy="834300"/>
          </a:xfrm>
          <a:prstGeom prst="straightConnector1">
            <a:avLst/>
          </a:prstGeom>
          <a:noFill/>
          <a:ln cap="flat" cmpd="sng" w="19050">
            <a:solidFill>
              <a:srgbClr val="D9D9D9"/>
            </a:solidFill>
            <a:prstDash val="solid"/>
            <a:round/>
            <a:headEnd len="lg" w="lg" type="none"/>
            <a:tailEnd len="lg" w="lg" type="triangle"/>
          </a:ln>
        </p:spPr>
      </p:cxnSp>
      <p:sp>
        <p:nvSpPr>
          <p:cNvPr id="204" name="Shape 204"/>
          <p:cNvSpPr txBox="1"/>
          <p:nvPr/>
        </p:nvSpPr>
        <p:spPr>
          <a:xfrm>
            <a:off x="3984958" y="1353235"/>
            <a:ext cx="1596599" cy="384299"/>
          </a:xfrm>
          <a:prstGeom prst="rect">
            <a:avLst/>
          </a:prstGeom>
          <a:noFill/>
          <a:ln>
            <a:noFill/>
          </a:ln>
        </p:spPr>
        <p:txBody>
          <a:bodyPr anchorCtr="0" anchor="t" bIns="91425" lIns="91425" rIns="91425" tIns="91425">
            <a:noAutofit/>
          </a:bodyPr>
          <a:lstStyle/>
          <a:p>
            <a:pPr lvl="0">
              <a:spcBef>
                <a:spcPts val="0"/>
              </a:spcBef>
              <a:buNone/>
            </a:pPr>
            <a:r>
              <a:rPr lang="en" sz="1800">
                <a:solidFill>
                  <a:srgbClr val="D9D9D9"/>
                </a:solidFill>
                <a:latin typeface="Verdana"/>
                <a:ea typeface="Verdana"/>
                <a:cs typeface="Verdana"/>
                <a:sym typeface="Verdana"/>
              </a:rPr>
              <a:t>Shares</a:t>
            </a:r>
          </a:p>
        </p:txBody>
      </p:sp>
      <p:sp>
        <p:nvSpPr>
          <p:cNvPr id="205" name="Shape 205"/>
          <p:cNvSpPr txBox="1"/>
          <p:nvPr/>
        </p:nvSpPr>
        <p:spPr>
          <a:xfrm>
            <a:off x="3984958" y="3317635"/>
            <a:ext cx="1596599" cy="384299"/>
          </a:xfrm>
          <a:prstGeom prst="rect">
            <a:avLst/>
          </a:prstGeom>
          <a:noFill/>
          <a:ln>
            <a:noFill/>
          </a:ln>
        </p:spPr>
        <p:txBody>
          <a:bodyPr anchorCtr="0" anchor="t" bIns="91425" lIns="91425" rIns="91425" tIns="91425">
            <a:noAutofit/>
          </a:bodyPr>
          <a:lstStyle/>
          <a:p>
            <a:pPr lvl="0" rtl="0">
              <a:spcBef>
                <a:spcPts val="0"/>
              </a:spcBef>
              <a:buClr>
                <a:srgbClr val="000000"/>
              </a:buClr>
              <a:buSzPct val="61111"/>
              <a:buFont typeface="Arial"/>
              <a:buNone/>
            </a:pPr>
            <a:r>
              <a:rPr lang="en" sz="1800">
                <a:solidFill>
                  <a:srgbClr val="D9D9D9"/>
                </a:solidFill>
                <a:latin typeface="Verdana"/>
                <a:ea typeface="Verdana"/>
                <a:cs typeface="Verdana"/>
                <a:sym typeface="Verdana"/>
              </a:rPr>
              <a:t>Shares</a:t>
            </a:r>
          </a:p>
        </p:txBody>
      </p:sp>
      <p:sp>
        <p:nvSpPr>
          <p:cNvPr id="206" name="Shape 206"/>
          <p:cNvSpPr txBox="1"/>
          <p:nvPr/>
        </p:nvSpPr>
        <p:spPr>
          <a:xfrm>
            <a:off x="1831398" y="5298170"/>
            <a:ext cx="507900" cy="413999"/>
          </a:xfrm>
          <a:prstGeom prst="rect">
            <a:avLst/>
          </a:prstGeom>
          <a:solidFill>
            <a:srgbClr val="B7B7B7"/>
          </a:solidFill>
          <a:ln>
            <a:noFill/>
          </a:ln>
        </p:spPr>
        <p:txBody>
          <a:bodyPr anchorCtr="0" anchor="ctr" bIns="91425" lIns="91425" rIns="91425" tIns="91425">
            <a:noAutofit/>
          </a:bodyPr>
          <a:lstStyle/>
          <a:p>
            <a:pPr lvl="0" rtl="0" algn="ctr">
              <a:spcBef>
                <a:spcPts val="0"/>
              </a:spcBef>
              <a:buClr>
                <a:srgbClr val="000000"/>
              </a:buClr>
              <a:buFont typeface="Arial"/>
              <a:buNone/>
            </a:pPr>
            <a:r>
              <a:t/>
            </a:r>
            <a:endParaRPr b="1" sz="3600">
              <a:latin typeface="Verdana"/>
              <a:ea typeface="Verdana"/>
              <a:cs typeface="Verdana"/>
              <a:sym typeface="Verdana"/>
            </a:endParaRPr>
          </a:p>
        </p:txBody>
      </p:sp>
      <p:sp>
        <p:nvSpPr>
          <p:cNvPr id="207" name="Shape 207"/>
          <p:cNvSpPr txBox="1"/>
          <p:nvPr/>
        </p:nvSpPr>
        <p:spPr>
          <a:xfrm>
            <a:off x="2361454" y="5175969"/>
            <a:ext cx="1596599" cy="384299"/>
          </a:xfrm>
          <a:prstGeom prst="rect">
            <a:avLst/>
          </a:prstGeom>
          <a:noFill/>
          <a:ln>
            <a:noFill/>
          </a:ln>
        </p:spPr>
        <p:txBody>
          <a:bodyPr anchorCtr="0" anchor="t" bIns="91425" lIns="91425" rIns="91425" tIns="91425">
            <a:noAutofit/>
          </a:bodyPr>
          <a:lstStyle/>
          <a:p>
            <a:pPr lvl="0" rtl="0">
              <a:spcBef>
                <a:spcPts val="0"/>
              </a:spcBef>
              <a:buClr>
                <a:srgbClr val="000000"/>
              </a:buClr>
              <a:buSzPct val="61111"/>
              <a:buFont typeface="Arial"/>
              <a:buNone/>
            </a:pPr>
            <a:r>
              <a:rPr lang="en" sz="1800">
                <a:solidFill>
                  <a:srgbClr val="D9D9D9"/>
                </a:solidFill>
                <a:latin typeface="Verdana"/>
                <a:ea typeface="Verdana"/>
                <a:cs typeface="Verdana"/>
                <a:sym typeface="Verdana"/>
              </a:rPr>
              <a:t>Shared component</a:t>
            </a:r>
          </a:p>
        </p:txBody>
      </p:sp>
      <p:sp>
        <p:nvSpPr>
          <p:cNvPr id="208" name="Shape 208"/>
          <p:cNvSpPr txBox="1"/>
          <p:nvPr/>
        </p:nvSpPr>
        <p:spPr>
          <a:xfrm>
            <a:off x="4525154" y="5298170"/>
            <a:ext cx="507900" cy="413999"/>
          </a:xfrm>
          <a:prstGeom prst="rect">
            <a:avLst/>
          </a:prstGeom>
          <a:noFill/>
          <a:ln cap="flat" cmpd="sng" w="9525">
            <a:solidFill>
              <a:srgbClr val="D9D9D9"/>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Font typeface="Arial"/>
              <a:buNone/>
            </a:pPr>
            <a:r>
              <a:t/>
            </a:r>
            <a:endParaRPr b="1" sz="3600">
              <a:latin typeface="Verdana"/>
              <a:ea typeface="Verdana"/>
              <a:cs typeface="Verdana"/>
              <a:sym typeface="Verdana"/>
            </a:endParaRPr>
          </a:p>
        </p:txBody>
      </p:sp>
      <p:sp>
        <p:nvSpPr>
          <p:cNvPr id="209" name="Shape 209"/>
          <p:cNvSpPr txBox="1"/>
          <p:nvPr/>
        </p:nvSpPr>
        <p:spPr>
          <a:xfrm>
            <a:off x="5041087" y="5312932"/>
            <a:ext cx="1596599" cy="384299"/>
          </a:xfrm>
          <a:prstGeom prst="rect">
            <a:avLst/>
          </a:prstGeom>
          <a:noFill/>
          <a:ln>
            <a:noFill/>
          </a:ln>
        </p:spPr>
        <p:txBody>
          <a:bodyPr anchorCtr="0" anchor="t" bIns="91425" lIns="91425" rIns="91425" tIns="91425">
            <a:noAutofit/>
          </a:bodyPr>
          <a:lstStyle/>
          <a:p>
            <a:pPr lvl="0" rtl="0">
              <a:spcBef>
                <a:spcPts val="0"/>
              </a:spcBef>
              <a:buClr>
                <a:srgbClr val="000000"/>
              </a:buClr>
              <a:buSzPct val="61111"/>
              <a:buFont typeface="Arial"/>
              <a:buNone/>
            </a:pPr>
            <a:r>
              <a:rPr lang="en" sz="1800">
                <a:solidFill>
                  <a:srgbClr val="D9D9D9"/>
                </a:solidFill>
                <a:latin typeface="Verdana"/>
                <a:ea typeface="Verdana"/>
                <a:cs typeface="Verdana"/>
                <a:sym typeface="Verdana"/>
              </a:rPr>
              <a:t>Core asset</a:t>
            </a:r>
          </a:p>
        </p:txBody>
      </p:sp>
      <p:sp>
        <p:nvSpPr>
          <p:cNvPr id="210" name="Shape 210"/>
          <p:cNvSpPr txBox="1"/>
          <p:nvPr/>
        </p:nvSpPr>
        <p:spPr>
          <a:xfrm>
            <a:off x="557500" y="5977400"/>
            <a:ext cx="8077500" cy="656399"/>
          </a:xfrm>
          <a:prstGeom prst="rect">
            <a:avLst/>
          </a:prstGeom>
          <a:noFill/>
          <a:ln>
            <a:noFill/>
          </a:ln>
        </p:spPr>
        <p:txBody>
          <a:bodyPr anchorCtr="0" anchor="t" bIns="91425" lIns="91425" rIns="91425" tIns="91425">
            <a:noAutofit/>
          </a:bodyPr>
          <a:lstStyle/>
          <a:p>
            <a:pPr lvl="0" rtl="0">
              <a:spcBef>
                <a:spcPts val="0"/>
              </a:spcBef>
              <a:buClr>
                <a:schemeClr val="dk1"/>
              </a:buClr>
              <a:buFont typeface="Arial"/>
              <a:buNone/>
            </a:pPr>
            <a:r>
              <a:rPr lang="en">
                <a:solidFill>
                  <a:srgbClr val="EFEFEF"/>
                </a:solidFill>
              </a:rPr>
              <a:t>In the example above, the product is using shared component "a" from the core assets. However, as the product moves from version "Pv1" to version "Pv2", the version of the shared component changes from "Cv1" to "Cv3"</a:t>
            </a:r>
          </a:p>
          <a:p>
            <a:pPr lvl="0">
              <a:spcBef>
                <a:spcPts val="0"/>
              </a:spcBef>
              <a:buNone/>
            </a:pPr>
            <a:r>
              <a:t/>
            </a:r>
            <a:endParaRPr>
              <a:solidFill>
                <a:srgbClr val="EFEFE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14" name="Shape 214"/>
        <p:cNvGrpSpPr/>
        <p:nvPr/>
      </p:nvGrpSpPr>
      <p:grpSpPr>
        <a:xfrm>
          <a:off x="0" y="0"/>
          <a:ext cx="0" cy="0"/>
          <a:chOff x="0" y="0"/>
          <a:chExt cx="0" cy="0"/>
        </a:xfrm>
      </p:grpSpPr>
      <p:sp>
        <p:nvSpPr>
          <p:cNvPr id="215" name="Shape 215"/>
          <p:cNvSpPr/>
          <p:nvPr/>
        </p:nvSpPr>
        <p:spPr>
          <a:xfrm>
            <a:off x="974637" y="2617017"/>
            <a:ext cx="1118100" cy="743399"/>
          </a:xfrm>
          <a:prstGeom prst="roundRect">
            <a:avLst>
              <a:gd fmla="val 16667" name="adj"/>
            </a:avLst>
          </a:prstGeom>
          <a:solidFill>
            <a:srgbClr val="6AA84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45833"/>
              <a:buFont typeface="Arial"/>
              <a:buNone/>
            </a:pPr>
            <a:r>
              <a:rPr b="1" lang="en" sz="2400">
                <a:latin typeface="Verdana"/>
                <a:ea typeface="Verdana"/>
                <a:cs typeface="Verdana"/>
                <a:sym typeface="Verdana"/>
              </a:rPr>
              <a:t>PAv</a:t>
            </a:r>
            <a:r>
              <a:rPr b="1" lang="en">
                <a:latin typeface="Verdana"/>
                <a:ea typeface="Verdana"/>
                <a:cs typeface="Verdana"/>
                <a:sym typeface="Verdana"/>
              </a:rPr>
              <a:t>2</a:t>
            </a:r>
          </a:p>
        </p:txBody>
      </p:sp>
      <p:sp>
        <p:nvSpPr>
          <p:cNvPr id="216" name="Shape 216"/>
          <p:cNvSpPr/>
          <p:nvPr/>
        </p:nvSpPr>
        <p:spPr>
          <a:xfrm>
            <a:off x="974637" y="1269701"/>
            <a:ext cx="1118100" cy="743399"/>
          </a:xfrm>
          <a:prstGeom prst="roundRect">
            <a:avLst>
              <a:gd fmla="val 16667" name="adj"/>
            </a:avLst>
          </a:prstGeom>
          <a:solidFill>
            <a:srgbClr val="6AA84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2400">
                <a:latin typeface="Verdana"/>
                <a:ea typeface="Verdana"/>
                <a:cs typeface="Verdana"/>
                <a:sym typeface="Verdana"/>
              </a:rPr>
              <a:t>PAv</a:t>
            </a:r>
            <a:r>
              <a:rPr b="1" lang="en">
                <a:latin typeface="Verdana"/>
                <a:ea typeface="Verdana"/>
                <a:cs typeface="Verdana"/>
                <a:sym typeface="Verdana"/>
              </a:rPr>
              <a:t>1</a:t>
            </a:r>
          </a:p>
        </p:txBody>
      </p:sp>
      <p:sp>
        <p:nvSpPr>
          <p:cNvPr id="217" name="Shape 217"/>
          <p:cNvSpPr/>
          <p:nvPr/>
        </p:nvSpPr>
        <p:spPr>
          <a:xfrm>
            <a:off x="974637" y="3936850"/>
            <a:ext cx="1118100" cy="743399"/>
          </a:xfrm>
          <a:prstGeom prst="roundRect">
            <a:avLst>
              <a:gd fmla="val 16667" name="adj"/>
            </a:avLst>
          </a:prstGeom>
          <a:solidFill>
            <a:srgbClr val="6AA84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45833"/>
              <a:buFont typeface="Arial"/>
              <a:buNone/>
            </a:pPr>
            <a:r>
              <a:rPr b="1" lang="en" sz="2400">
                <a:latin typeface="Verdana"/>
                <a:ea typeface="Verdana"/>
                <a:cs typeface="Verdana"/>
                <a:sym typeface="Verdana"/>
              </a:rPr>
              <a:t>PAv</a:t>
            </a:r>
            <a:r>
              <a:rPr b="1" lang="en">
                <a:latin typeface="Verdana"/>
                <a:ea typeface="Verdana"/>
                <a:cs typeface="Verdana"/>
                <a:sym typeface="Verdana"/>
              </a:rPr>
              <a:t>3</a:t>
            </a:r>
          </a:p>
        </p:txBody>
      </p:sp>
      <p:sp>
        <p:nvSpPr>
          <p:cNvPr id="218" name="Shape 218"/>
          <p:cNvSpPr txBox="1"/>
          <p:nvPr/>
        </p:nvSpPr>
        <p:spPr>
          <a:xfrm>
            <a:off x="419471" y="328095"/>
            <a:ext cx="2429100" cy="878699"/>
          </a:xfrm>
          <a:prstGeom prst="rect">
            <a:avLst/>
          </a:prstGeom>
          <a:noFill/>
          <a:ln>
            <a:noFill/>
          </a:ln>
        </p:spPr>
        <p:txBody>
          <a:bodyPr anchorCtr="0" anchor="t" bIns="91425" lIns="91425" rIns="91425" tIns="91425">
            <a:noAutofit/>
          </a:bodyPr>
          <a:lstStyle/>
          <a:p>
            <a:pPr indent="0" lvl="0" marL="0" marR="0" rtl="0" algn="ctr">
              <a:lnSpc>
                <a:spcPct val="115000"/>
              </a:lnSpc>
              <a:spcBef>
                <a:spcPts val="0"/>
              </a:spcBef>
              <a:spcAft>
                <a:spcPts val="0"/>
              </a:spcAft>
              <a:buNone/>
            </a:pPr>
            <a:r>
              <a:rPr lang="en" sz="2400">
                <a:solidFill>
                  <a:srgbClr val="D9D9D9"/>
                </a:solidFill>
              </a:rPr>
              <a:t>Product A Version Tree</a:t>
            </a:r>
          </a:p>
        </p:txBody>
      </p:sp>
      <p:sp>
        <p:nvSpPr>
          <p:cNvPr id="219" name="Shape 219"/>
          <p:cNvSpPr/>
          <p:nvPr/>
        </p:nvSpPr>
        <p:spPr>
          <a:xfrm>
            <a:off x="6932378" y="2656582"/>
            <a:ext cx="1118100" cy="743399"/>
          </a:xfrm>
          <a:prstGeom prst="roundRect">
            <a:avLst>
              <a:gd fmla="val 16667" name="adj"/>
            </a:avLst>
          </a:prstGeom>
          <a:solidFill>
            <a:srgbClr val="6FA8D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45833"/>
              <a:buFont typeface="Arial"/>
              <a:buNone/>
            </a:pPr>
            <a:r>
              <a:rPr b="1" lang="en" sz="2400">
                <a:latin typeface="Verdana"/>
                <a:ea typeface="Verdana"/>
                <a:cs typeface="Verdana"/>
                <a:sym typeface="Verdana"/>
              </a:rPr>
              <a:t>PBv</a:t>
            </a:r>
            <a:r>
              <a:rPr b="1" lang="en">
                <a:latin typeface="Verdana"/>
                <a:ea typeface="Verdana"/>
                <a:cs typeface="Verdana"/>
                <a:sym typeface="Verdana"/>
              </a:rPr>
              <a:t>2</a:t>
            </a:r>
          </a:p>
        </p:txBody>
      </p:sp>
      <p:sp>
        <p:nvSpPr>
          <p:cNvPr id="220" name="Shape 220"/>
          <p:cNvSpPr/>
          <p:nvPr/>
        </p:nvSpPr>
        <p:spPr>
          <a:xfrm>
            <a:off x="6932378" y="1309265"/>
            <a:ext cx="1118100" cy="743399"/>
          </a:xfrm>
          <a:prstGeom prst="roundRect">
            <a:avLst>
              <a:gd fmla="val 16667" name="adj"/>
            </a:avLst>
          </a:prstGeom>
          <a:solidFill>
            <a:srgbClr val="6FA8D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45833"/>
              <a:buFont typeface="Arial"/>
              <a:buNone/>
            </a:pPr>
            <a:r>
              <a:rPr b="1" lang="en" sz="2400">
                <a:latin typeface="Verdana"/>
                <a:ea typeface="Verdana"/>
                <a:cs typeface="Verdana"/>
                <a:sym typeface="Verdana"/>
              </a:rPr>
              <a:t>PBv</a:t>
            </a:r>
            <a:r>
              <a:rPr b="1" lang="en">
                <a:latin typeface="Verdana"/>
                <a:ea typeface="Verdana"/>
                <a:cs typeface="Verdana"/>
                <a:sym typeface="Verdana"/>
              </a:rPr>
              <a:t>1</a:t>
            </a:r>
          </a:p>
        </p:txBody>
      </p:sp>
      <p:sp>
        <p:nvSpPr>
          <p:cNvPr id="221" name="Shape 221"/>
          <p:cNvSpPr/>
          <p:nvPr/>
        </p:nvSpPr>
        <p:spPr>
          <a:xfrm>
            <a:off x="6932378" y="3976415"/>
            <a:ext cx="1118100" cy="743399"/>
          </a:xfrm>
          <a:prstGeom prst="roundRect">
            <a:avLst>
              <a:gd fmla="val 16667" name="adj"/>
            </a:avLst>
          </a:prstGeom>
          <a:solidFill>
            <a:srgbClr val="6FA8D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45833"/>
              <a:buFont typeface="Arial"/>
              <a:buNone/>
            </a:pPr>
            <a:r>
              <a:rPr b="1" lang="en" sz="2400">
                <a:latin typeface="Verdana"/>
                <a:ea typeface="Verdana"/>
                <a:cs typeface="Verdana"/>
                <a:sym typeface="Verdana"/>
              </a:rPr>
              <a:t>PBv</a:t>
            </a:r>
            <a:r>
              <a:rPr b="1" lang="en">
                <a:latin typeface="Verdana"/>
                <a:ea typeface="Verdana"/>
                <a:cs typeface="Verdana"/>
                <a:sym typeface="Verdana"/>
              </a:rPr>
              <a:t>3</a:t>
            </a:r>
          </a:p>
        </p:txBody>
      </p:sp>
      <p:sp>
        <p:nvSpPr>
          <p:cNvPr id="222" name="Shape 222"/>
          <p:cNvSpPr txBox="1"/>
          <p:nvPr/>
        </p:nvSpPr>
        <p:spPr>
          <a:xfrm>
            <a:off x="6384728" y="404295"/>
            <a:ext cx="2064900" cy="484200"/>
          </a:xfrm>
          <a:prstGeom prst="rect">
            <a:avLst/>
          </a:prstGeom>
          <a:noFill/>
          <a:ln>
            <a:noFill/>
          </a:ln>
        </p:spPr>
        <p:txBody>
          <a:bodyPr anchorCtr="0" anchor="t" bIns="91425" lIns="91425" rIns="91425" tIns="91425">
            <a:noAutofit/>
          </a:bodyPr>
          <a:lstStyle/>
          <a:p>
            <a:pPr lvl="0" rtl="0" algn="ctr">
              <a:spcBef>
                <a:spcPts val="0"/>
              </a:spcBef>
              <a:buClr>
                <a:srgbClr val="000000"/>
              </a:buClr>
              <a:buSzPct val="45833"/>
              <a:buFont typeface="Arial"/>
              <a:buNone/>
            </a:pPr>
            <a:r>
              <a:rPr lang="en" sz="2400">
                <a:solidFill>
                  <a:srgbClr val="D9D9D9"/>
                </a:solidFill>
              </a:rPr>
              <a:t>Product B Version Tree</a:t>
            </a:r>
          </a:p>
        </p:txBody>
      </p:sp>
      <p:sp>
        <p:nvSpPr>
          <p:cNvPr id="223" name="Shape 223"/>
          <p:cNvSpPr/>
          <p:nvPr/>
        </p:nvSpPr>
        <p:spPr>
          <a:xfrm>
            <a:off x="4052603" y="2662604"/>
            <a:ext cx="1118100" cy="743399"/>
          </a:xfrm>
          <a:prstGeom prst="roundRect">
            <a:avLst>
              <a:gd fmla="val 16667" name="adj"/>
            </a:avLst>
          </a:prstGeom>
          <a:noFill/>
          <a:ln cap="flat" cmpd="sng" w="19050">
            <a:solidFill>
              <a:srgbClr val="D9D9D9"/>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45833"/>
              <a:buFont typeface="Arial"/>
              <a:buNone/>
            </a:pPr>
            <a:r>
              <a:rPr b="1" lang="en" sz="2400">
                <a:solidFill>
                  <a:srgbClr val="D9D9D9"/>
                </a:solidFill>
                <a:latin typeface="Verdana"/>
                <a:ea typeface="Verdana"/>
                <a:cs typeface="Verdana"/>
                <a:sym typeface="Verdana"/>
              </a:rPr>
              <a:t>CAv</a:t>
            </a:r>
            <a:r>
              <a:rPr b="1" lang="en">
                <a:solidFill>
                  <a:srgbClr val="D9D9D9"/>
                </a:solidFill>
                <a:latin typeface="Verdana"/>
                <a:ea typeface="Verdana"/>
                <a:cs typeface="Verdana"/>
                <a:sym typeface="Verdana"/>
              </a:rPr>
              <a:t>2</a:t>
            </a:r>
          </a:p>
        </p:txBody>
      </p:sp>
      <p:sp>
        <p:nvSpPr>
          <p:cNvPr id="224" name="Shape 224"/>
          <p:cNvSpPr/>
          <p:nvPr/>
        </p:nvSpPr>
        <p:spPr>
          <a:xfrm>
            <a:off x="4052603" y="1315289"/>
            <a:ext cx="1118100" cy="743399"/>
          </a:xfrm>
          <a:prstGeom prst="roundRect">
            <a:avLst>
              <a:gd fmla="val 16667" name="adj"/>
            </a:avLst>
          </a:prstGeom>
          <a:noFill/>
          <a:ln cap="flat" cmpd="sng" w="19050">
            <a:solidFill>
              <a:srgbClr val="D9D9D9"/>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45833"/>
              <a:buFont typeface="Arial"/>
              <a:buNone/>
            </a:pPr>
            <a:r>
              <a:rPr b="1" lang="en" sz="2400">
                <a:solidFill>
                  <a:srgbClr val="D9D9D9"/>
                </a:solidFill>
                <a:latin typeface="Verdana"/>
                <a:ea typeface="Verdana"/>
                <a:cs typeface="Verdana"/>
                <a:sym typeface="Verdana"/>
              </a:rPr>
              <a:t>CAv</a:t>
            </a:r>
            <a:r>
              <a:rPr b="1" lang="en">
                <a:solidFill>
                  <a:srgbClr val="D9D9D9"/>
                </a:solidFill>
                <a:latin typeface="Verdana"/>
                <a:ea typeface="Verdana"/>
                <a:cs typeface="Verdana"/>
                <a:sym typeface="Verdana"/>
              </a:rPr>
              <a:t>1</a:t>
            </a:r>
          </a:p>
        </p:txBody>
      </p:sp>
      <p:sp>
        <p:nvSpPr>
          <p:cNvPr id="225" name="Shape 225"/>
          <p:cNvSpPr/>
          <p:nvPr/>
        </p:nvSpPr>
        <p:spPr>
          <a:xfrm>
            <a:off x="4052603" y="3982437"/>
            <a:ext cx="1118100" cy="743399"/>
          </a:xfrm>
          <a:prstGeom prst="roundRect">
            <a:avLst>
              <a:gd fmla="val 16667" name="adj"/>
            </a:avLst>
          </a:prstGeom>
          <a:noFill/>
          <a:ln cap="flat" cmpd="sng" w="19050">
            <a:solidFill>
              <a:srgbClr val="D9D9D9"/>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45833"/>
              <a:buFont typeface="Arial"/>
              <a:buNone/>
            </a:pPr>
            <a:r>
              <a:rPr b="1" lang="en" sz="2400">
                <a:solidFill>
                  <a:srgbClr val="D9D9D9"/>
                </a:solidFill>
                <a:latin typeface="Verdana"/>
                <a:ea typeface="Verdana"/>
                <a:cs typeface="Verdana"/>
                <a:sym typeface="Verdana"/>
              </a:rPr>
              <a:t>CAv</a:t>
            </a:r>
            <a:r>
              <a:rPr b="1" lang="en">
                <a:solidFill>
                  <a:srgbClr val="D9D9D9"/>
                </a:solidFill>
                <a:latin typeface="Verdana"/>
                <a:ea typeface="Verdana"/>
                <a:cs typeface="Verdana"/>
                <a:sym typeface="Verdana"/>
              </a:rPr>
              <a:t>3</a:t>
            </a:r>
          </a:p>
        </p:txBody>
      </p:sp>
      <p:sp>
        <p:nvSpPr>
          <p:cNvPr id="226" name="Shape 226"/>
          <p:cNvSpPr txBox="1"/>
          <p:nvPr/>
        </p:nvSpPr>
        <p:spPr>
          <a:xfrm>
            <a:off x="3261470" y="404295"/>
            <a:ext cx="2702099" cy="484200"/>
          </a:xfrm>
          <a:prstGeom prst="rect">
            <a:avLst/>
          </a:prstGeom>
          <a:noFill/>
          <a:ln>
            <a:noFill/>
          </a:ln>
        </p:spPr>
        <p:txBody>
          <a:bodyPr anchorCtr="0" anchor="t" bIns="91425" lIns="91425" rIns="91425" tIns="91425">
            <a:noAutofit/>
          </a:bodyPr>
          <a:lstStyle/>
          <a:p>
            <a:pPr lvl="0" rtl="0" algn="ctr">
              <a:spcBef>
                <a:spcPts val="0"/>
              </a:spcBef>
              <a:buClr>
                <a:srgbClr val="000000"/>
              </a:buClr>
              <a:buSzPct val="45833"/>
              <a:buFont typeface="Arial"/>
              <a:buNone/>
            </a:pPr>
            <a:r>
              <a:rPr lang="en" sz="2400">
                <a:solidFill>
                  <a:srgbClr val="D9D9D9"/>
                </a:solidFill>
              </a:rPr>
              <a:t>Core Assets Version Tree</a:t>
            </a:r>
          </a:p>
        </p:txBody>
      </p:sp>
      <p:sp>
        <p:nvSpPr>
          <p:cNvPr id="227" name="Shape 227"/>
          <p:cNvSpPr/>
          <p:nvPr/>
        </p:nvSpPr>
        <p:spPr>
          <a:xfrm>
            <a:off x="1421753" y="2040298"/>
            <a:ext cx="223800" cy="557700"/>
          </a:xfrm>
          <a:prstGeom prst="downArrow">
            <a:avLst>
              <a:gd fmla="val 50000" name="adj1"/>
              <a:gd fmla="val 50000" name="adj2"/>
            </a:avLst>
          </a:prstGeom>
          <a:solidFill>
            <a:srgbClr val="000000"/>
          </a:solidFill>
          <a:ln cap="flat" cmpd="sng" w="19050">
            <a:solidFill>
              <a:srgbClr val="D9D9D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8" name="Shape 228"/>
          <p:cNvSpPr/>
          <p:nvPr/>
        </p:nvSpPr>
        <p:spPr>
          <a:xfrm>
            <a:off x="1421753" y="3384329"/>
            <a:ext cx="223800" cy="557700"/>
          </a:xfrm>
          <a:prstGeom prst="downArrow">
            <a:avLst>
              <a:gd fmla="val 50000" name="adj1"/>
              <a:gd fmla="val 50000" name="adj2"/>
            </a:avLst>
          </a:prstGeom>
          <a:solidFill>
            <a:srgbClr val="000000"/>
          </a:solidFill>
          <a:ln cap="flat" cmpd="sng" w="19050">
            <a:solidFill>
              <a:srgbClr val="D9D9D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29" name="Shape 229"/>
          <p:cNvSpPr/>
          <p:nvPr/>
        </p:nvSpPr>
        <p:spPr>
          <a:xfrm>
            <a:off x="4510104" y="2096300"/>
            <a:ext cx="223800" cy="557700"/>
          </a:xfrm>
          <a:prstGeom prst="downArrow">
            <a:avLst>
              <a:gd fmla="val 50000" name="adj1"/>
              <a:gd fmla="val 50000" name="adj2"/>
            </a:avLst>
          </a:prstGeom>
          <a:solidFill>
            <a:srgbClr val="000000"/>
          </a:solidFill>
          <a:ln cap="flat" cmpd="sng" w="19050">
            <a:solidFill>
              <a:srgbClr val="D9D9D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0" name="Shape 230"/>
          <p:cNvSpPr/>
          <p:nvPr/>
        </p:nvSpPr>
        <p:spPr>
          <a:xfrm>
            <a:off x="4510104" y="3440331"/>
            <a:ext cx="223800" cy="557700"/>
          </a:xfrm>
          <a:prstGeom prst="downArrow">
            <a:avLst>
              <a:gd fmla="val 50000" name="adj1"/>
              <a:gd fmla="val 50000" name="adj2"/>
            </a:avLst>
          </a:prstGeom>
          <a:solidFill>
            <a:srgbClr val="000000"/>
          </a:solidFill>
          <a:ln cap="flat" cmpd="sng" w="19050">
            <a:solidFill>
              <a:srgbClr val="D9D9D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1" name="Shape 231"/>
          <p:cNvSpPr/>
          <p:nvPr/>
        </p:nvSpPr>
        <p:spPr>
          <a:xfrm>
            <a:off x="7393898" y="2096300"/>
            <a:ext cx="223800" cy="557700"/>
          </a:xfrm>
          <a:prstGeom prst="downArrow">
            <a:avLst>
              <a:gd fmla="val 50000" name="adj1"/>
              <a:gd fmla="val 50000" name="adj2"/>
            </a:avLst>
          </a:prstGeom>
          <a:solidFill>
            <a:srgbClr val="000000"/>
          </a:solidFill>
          <a:ln cap="flat" cmpd="sng" w="19050">
            <a:solidFill>
              <a:srgbClr val="D9D9D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2" name="Shape 232"/>
          <p:cNvSpPr/>
          <p:nvPr/>
        </p:nvSpPr>
        <p:spPr>
          <a:xfrm>
            <a:off x="7393898" y="3440331"/>
            <a:ext cx="223800" cy="557700"/>
          </a:xfrm>
          <a:prstGeom prst="downArrow">
            <a:avLst>
              <a:gd fmla="val 50000" name="adj1"/>
              <a:gd fmla="val 50000" name="adj2"/>
            </a:avLst>
          </a:prstGeom>
          <a:solidFill>
            <a:srgbClr val="000000"/>
          </a:solidFill>
          <a:ln cap="flat" cmpd="sng" w="19050">
            <a:solidFill>
              <a:srgbClr val="D9D9D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3" name="Shape 233"/>
          <p:cNvSpPr/>
          <p:nvPr/>
        </p:nvSpPr>
        <p:spPr>
          <a:xfrm>
            <a:off x="2378434" y="3289032"/>
            <a:ext cx="1299899" cy="743399"/>
          </a:xfrm>
          <a:prstGeom prst="roundRect">
            <a:avLst>
              <a:gd fmla="val 16667" name="adj"/>
            </a:avLst>
          </a:prstGeom>
          <a:solidFill>
            <a:srgbClr val="CCCC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45833"/>
              <a:buFont typeface="Arial"/>
              <a:buNone/>
            </a:pPr>
            <a:r>
              <a:rPr b="1" lang="en" sz="2400">
                <a:latin typeface="Verdana"/>
                <a:ea typeface="Verdana"/>
                <a:cs typeface="Verdana"/>
                <a:sym typeface="Verdana"/>
              </a:rPr>
              <a:t>PAbv</a:t>
            </a:r>
            <a:r>
              <a:rPr b="1" lang="en">
                <a:latin typeface="Verdana"/>
                <a:ea typeface="Verdana"/>
                <a:cs typeface="Verdana"/>
                <a:sym typeface="Verdana"/>
              </a:rPr>
              <a:t>2</a:t>
            </a:r>
          </a:p>
        </p:txBody>
      </p:sp>
      <p:sp>
        <p:nvSpPr>
          <p:cNvPr id="234" name="Shape 234"/>
          <p:cNvSpPr/>
          <p:nvPr/>
        </p:nvSpPr>
        <p:spPr>
          <a:xfrm>
            <a:off x="2378434" y="1941717"/>
            <a:ext cx="1300200" cy="743399"/>
          </a:xfrm>
          <a:prstGeom prst="roundRect">
            <a:avLst>
              <a:gd fmla="val 16667" name="adj"/>
            </a:avLst>
          </a:prstGeom>
          <a:solidFill>
            <a:srgbClr val="CCCC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45833"/>
              <a:buFont typeface="Arial"/>
              <a:buNone/>
            </a:pPr>
            <a:r>
              <a:rPr b="1" lang="en" sz="2400">
                <a:latin typeface="Verdana"/>
                <a:ea typeface="Verdana"/>
                <a:cs typeface="Verdana"/>
                <a:sym typeface="Verdana"/>
              </a:rPr>
              <a:t>PAbv</a:t>
            </a:r>
            <a:r>
              <a:rPr b="1" lang="en">
                <a:latin typeface="Verdana"/>
                <a:ea typeface="Verdana"/>
                <a:cs typeface="Verdana"/>
                <a:sym typeface="Verdana"/>
              </a:rPr>
              <a:t>1</a:t>
            </a:r>
          </a:p>
        </p:txBody>
      </p:sp>
      <p:cxnSp>
        <p:nvCxnSpPr>
          <p:cNvPr id="235" name="Shape 235"/>
          <p:cNvCxnSpPr>
            <a:stCxn id="224" idx="1"/>
            <a:endCxn id="234" idx="0"/>
          </p:cNvCxnSpPr>
          <p:nvPr/>
        </p:nvCxnSpPr>
        <p:spPr>
          <a:xfrm flipH="1">
            <a:off x="3028403" y="1686989"/>
            <a:ext cx="1024200" cy="254700"/>
          </a:xfrm>
          <a:prstGeom prst="straightConnector1">
            <a:avLst/>
          </a:prstGeom>
          <a:noFill/>
          <a:ln cap="flat" cmpd="sng" w="19050">
            <a:solidFill>
              <a:srgbClr val="D9D9D9"/>
            </a:solidFill>
            <a:prstDash val="solid"/>
            <a:round/>
            <a:headEnd len="lg" w="lg" type="none"/>
            <a:tailEnd len="lg" w="lg" type="triangle"/>
          </a:ln>
        </p:spPr>
      </p:cxnSp>
      <p:cxnSp>
        <p:nvCxnSpPr>
          <p:cNvPr id="236" name="Shape 236"/>
          <p:cNvCxnSpPr>
            <a:stCxn id="223" idx="1"/>
            <a:endCxn id="233" idx="0"/>
          </p:cNvCxnSpPr>
          <p:nvPr/>
        </p:nvCxnSpPr>
        <p:spPr>
          <a:xfrm flipH="1">
            <a:off x="3028403" y="3034304"/>
            <a:ext cx="1024200" cy="254699"/>
          </a:xfrm>
          <a:prstGeom prst="straightConnector1">
            <a:avLst/>
          </a:prstGeom>
          <a:noFill/>
          <a:ln cap="flat" cmpd="sng" w="19050">
            <a:solidFill>
              <a:srgbClr val="D9D9D9"/>
            </a:solidFill>
            <a:prstDash val="lgDash"/>
            <a:round/>
            <a:headEnd len="lg" w="lg" type="none"/>
            <a:tailEnd len="lg" w="lg" type="triangle"/>
          </a:ln>
        </p:spPr>
      </p:cxnSp>
      <p:cxnSp>
        <p:nvCxnSpPr>
          <p:cNvPr id="237" name="Shape 237"/>
          <p:cNvCxnSpPr>
            <a:stCxn id="234" idx="2"/>
            <a:endCxn id="233" idx="0"/>
          </p:cNvCxnSpPr>
          <p:nvPr/>
        </p:nvCxnSpPr>
        <p:spPr>
          <a:xfrm flipH="1">
            <a:off x="3028234" y="2685117"/>
            <a:ext cx="300" cy="603900"/>
          </a:xfrm>
          <a:prstGeom prst="straightConnector1">
            <a:avLst/>
          </a:prstGeom>
          <a:noFill/>
          <a:ln cap="flat" cmpd="sng" w="19050">
            <a:solidFill>
              <a:srgbClr val="D9D9D9"/>
            </a:solidFill>
            <a:prstDash val="solid"/>
            <a:round/>
            <a:headEnd len="lg" w="lg" type="none"/>
            <a:tailEnd len="lg" w="lg" type="triangle"/>
          </a:ln>
        </p:spPr>
      </p:cxnSp>
      <p:sp>
        <p:nvSpPr>
          <p:cNvPr id="238" name="Shape 238"/>
          <p:cNvSpPr/>
          <p:nvPr/>
        </p:nvSpPr>
        <p:spPr>
          <a:xfrm>
            <a:off x="5481709" y="2675384"/>
            <a:ext cx="1300200" cy="743399"/>
          </a:xfrm>
          <a:prstGeom prst="roundRect">
            <a:avLst>
              <a:gd fmla="val 16667" name="adj"/>
            </a:avLst>
          </a:prstGeom>
          <a:solidFill>
            <a:srgbClr val="CCCC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45833"/>
              <a:buFont typeface="Arial"/>
              <a:buNone/>
            </a:pPr>
            <a:r>
              <a:rPr b="1" lang="en" sz="2400">
                <a:latin typeface="Verdana"/>
                <a:ea typeface="Verdana"/>
                <a:cs typeface="Verdana"/>
                <a:sym typeface="Verdana"/>
              </a:rPr>
              <a:t>PBbv</a:t>
            </a:r>
            <a:r>
              <a:rPr b="1" lang="en">
                <a:latin typeface="Verdana"/>
                <a:ea typeface="Verdana"/>
                <a:cs typeface="Verdana"/>
                <a:sym typeface="Verdana"/>
              </a:rPr>
              <a:t>3</a:t>
            </a:r>
          </a:p>
        </p:txBody>
      </p:sp>
      <p:cxnSp>
        <p:nvCxnSpPr>
          <p:cNvPr id="239" name="Shape 239"/>
          <p:cNvCxnSpPr>
            <a:stCxn id="224" idx="3"/>
            <a:endCxn id="238" idx="0"/>
          </p:cNvCxnSpPr>
          <p:nvPr/>
        </p:nvCxnSpPr>
        <p:spPr>
          <a:xfrm>
            <a:off x="5170703" y="1686989"/>
            <a:ext cx="961200" cy="988500"/>
          </a:xfrm>
          <a:prstGeom prst="straightConnector1">
            <a:avLst/>
          </a:prstGeom>
          <a:noFill/>
          <a:ln cap="flat" cmpd="sng" w="19050">
            <a:solidFill>
              <a:srgbClr val="D9D9D9"/>
            </a:solidFill>
            <a:prstDash val="solid"/>
            <a:round/>
            <a:headEnd len="lg" w="lg" type="none"/>
            <a:tailEnd len="lg" w="lg" type="triangle"/>
          </a:ln>
        </p:spPr>
      </p:cxnSp>
      <p:cxnSp>
        <p:nvCxnSpPr>
          <p:cNvPr id="240" name="Shape 240"/>
          <p:cNvCxnSpPr>
            <a:stCxn id="238" idx="2"/>
            <a:endCxn id="225" idx="3"/>
          </p:cNvCxnSpPr>
          <p:nvPr/>
        </p:nvCxnSpPr>
        <p:spPr>
          <a:xfrm flipH="1">
            <a:off x="5170609" y="3418784"/>
            <a:ext cx="961200" cy="935400"/>
          </a:xfrm>
          <a:prstGeom prst="straightConnector1">
            <a:avLst/>
          </a:prstGeom>
          <a:noFill/>
          <a:ln cap="flat" cmpd="sng" w="19050">
            <a:solidFill>
              <a:srgbClr val="D9D9D9"/>
            </a:solidFill>
            <a:prstDash val="lgDash"/>
            <a:round/>
            <a:headEnd len="lg" w="lg" type="none"/>
            <a:tailEnd len="lg" w="lg" type="triangle"/>
          </a:ln>
        </p:spPr>
      </p:cxnSp>
      <p:sp>
        <p:nvSpPr>
          <p:cNvPr id="241" name="Shape 241"/>
          <p:cNvSpPr txBox="1"/>
          <p:nvPr/>
        </p:nvSpPr>
        <p:spPr>
          <a:xfrm>
            <a:off x="1101304" y="5223700"/>
            <a:ext cx="7285800" cy="1328700"/>
          </a:xfrm>
          <a:prstGeom prst="rect">
            <a:avLst/>
          </a:prstGeom>
          <a:noFill/>
          <a:ln>
            <a:noFill/>
          </a:ln>
        </p:spPr>
        <p:txBody>
          <a:bodyPr anchorCtr="0" anchor="t" bIns="91425" lIns="91425" rIns="91425" tIns="91425">
            <a:noAutofit/>
          </a:bodyPr>
          <a:lstStyle/>
          <a:p>
            <a:pPr lvl="0">
              <a:spcBef>
                <a:spcPts val="0"/>
              </a:spcBef>
              <a:buNone/>
            </a:pPr>
            <a:r>
              <a:rPr lang="en" sz="2400">
                <a:solidFill>
                  <a:srgbClr val="D9D9D9"/>
                </a:solidFill>
              </a:rPr>
              <a:t>The larger black arrows indicate the main development trunk while the smaller arrows indicate branches. The dotted lines indicate a merge.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245" name="Shape 245"/>
        <p:cNvGrpSpPr/>
        <p:nvPr/>
      </p:nvGrpSpPr>
      <p:grpSpPr>
        <a:xfrm>
          <a:off x="0" y="0"/>
          <a:ext cx="0" cy="0"/>
          <a:chOff x="0" y="0"/>
          <a:chExt cx="0" cy="0"/>
        </a:xfrm>
      </p:grpSpPr>
      <p:sp>
        <p:nvSpPr>
          <p:cNvPr id="246" name="Shape 246"/>
          <p:cNvSpPr txBox="1"/>
          <p:nvPr/>
        </p:nvSpPr>
        <p:spPr>
          <a:xfrm>
            <a:off x="2576100" y="304846"/>
            <a:ext cx="3991800" cy="471899"/>
          </a:xfrm>
          <a:prstGeom prst="rect">
            <a:avLst/>
          </a:prstGeom>
          <a:noFill/>
          <a:ln>
            <a:noFill/>
          </a:ln>
        </p:spPr>
        <p:txBody>
          <a:bodyPr anchorCtr="0" anchor="t" bIns="91425" lIns="91425" rIns="91425" tIns="91425">
            <a:noAutofit/>
          </a:bodyPr>
          <a:lstStyle/>
          <a:p>
            <a:pPr lvl="0" rtl="0" algn="ctr">
              <a:spcBef>
                <a:spcPts val="0"/>
              </a:spcBef>
              <a:buClr>
                <a:srgbClr val="000000"/>
              </a:buClr>
              <a:buSzPct val="45833"/>
              <a:buFont typeface="Arial"/>
              <a:buNone/>
            </a:pPr>
            <a:r>
              <a:rPr b="1" lang="en" sz="2400">
                <a:solidFill>
                  <a:srgbClr val="D9D9D9"/>
                </a:solidFill>
              </a:rPr>
              <a:t>Product Versioning Model</a:t>
            </a:r>
          </a:p>
        </p:txBody>
      </p:sp>
      <p:sp>
        <p:nvSpPr>
          <p:cNvPr id="247" name="Shape 247"/>
          <p:cNvSpPr/>
          <p:nvPr/>
        </p:nvSpPr>
        <p:spPr>
          <a:xfrm>
            <a:off x="1124315" y="1552991"/>
            <a:ext cx="7057200" cy="321000"/>
          </a:xfrm>
          <a:prstGeom prst="rightArrow">
            <a:avLst>
              <a:gd fmla="val 50000" name="adj1"/>
              <a:gd fmla="val 50000" name="adj2"/>
            </a:avLst>
          </a:prstGeom>
          <a:solidFill>
            <a:srgbClr val="000000"/>
          </a:solidFill>
          <a:ln cap="flat" cmpd="sng" w="19050">
            <a:solidFill>
              <a:srgbClr val="D9D9D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8" name="Shape 248"/>
          <p:cNvSpPr txBox="1"/>
          <p:nvPr/>
        </p:nvSpPr>
        <p:spPr>
          <a:xfrm>
            <a:off x="1132450" y="955202"/>
            <a:ext cx="1869000" cy="384299"/>
          </a:xfrm>
          <a:prstGeom prst="rect">
            <a:avLst/>
          </a:prstGeom>
          <a:noFill/>
          <a:ln>
            <a:noFill/>
          </a:ln>
        </p:spPr>
        <p:txBody>
          <a:bodyPr anchorCtr="0" anchor="t" bIns="91425" lIns="91425" rIns="91425" tIns="91425">
            <a:noAutofit/>
          </a:bodyPr>
          <a:lstStyle/>
          <a:p>
            <a:pPr lvl="0" rtl="0" algn="ctr">
              <a:spcBef>
                <a:spcPts val="0"/>
              </a:spcBef>
              <a:buClr>
                <a:srgbClr val="000000"/>
              </a:buClr>
              <a:buSzPct val="61111"/>
              <a:buFont typeface="Arial"/>
              <a:buNone/>
            </a:pPr>
            <a:r>
              <a:rPr lang="en" sz="1800">
                <a:solidFill>
                  <a:srgbClr val="D9D9D9"/>
                </a:solidFill>
              </a:rPr>
              <a:t>Version 0</a:t>
            </a:r>
          </a:p>
        </p:txBody>
      </p:sp>
      <p:sp>
        <p:nvSpPr>
          <p:cNvPr id="249" name="Shape 249"/>
          <p:cNvSpPr txBox="1"/>
          <p:nvPr/>
        </p:nvSpPr>
        <p:spPr>
          <a:xfrm>
            <a:off x="3643220" y="955202"/>
            <a:ext cx="1869000" cy="384299"/>
          </a:xfrm>
          <a:prstGeom prst="rect">
            <a:avLst/>
          </a:prstGeom>
          <a:noFill/>
          <a:ln>
            <a:noFill/>
          </a:ln>
        </p:spPr>
        <p:txBody>
          <a:bodyPr anchorCtr="0" anchor="t" bIns="91425" lIns="91425" rIns="91425" tIns="91425">
            <a:noAutofit/>
          </a:bodyPr>
          <a:lstStyle/>
          <a:p>
            <a:pPr lvl="0" rtl="0" algn="ctr">
              <a:spcBef>
                <a:spcPts val="0"/>
              </a:spcBef>
              <a:buClr>
                <a:srgbClr val="000000"/>
              </a:buClr>
              <a:buSzPct val="61111"/>
              <a:buFont typeface="Arial"/>
              <a:buNone/>
            </a:pPr>
            <a:r>
              <a:rPr lang="en" sz="1800">
                <a:solidFill>
                  <a:srgbClr val="D9D9D9"/>
                </a:solidFill>
              </a:rPr>
              <a:t>Version 1</a:t>
            </a:r>
          </a:p>
        </p:txBody>
      </p:sp>
      <p:sp>
        <p:nvSpPr>
          <p:cNvPr id="250" name="Shape 250"/>
          <p:cNvSpPr txBox="1"/>
          <p:nvPr/>
        </p:nvSpPr>
        <p:spPr>
          <a:xfrm>
            <a:off x="5933653" y="955202"/>
            <a:ext cx="1869000" cy="384299"/>
          </a:xfrm>
          <a:prstGeom prst="rect">
            <a:avLst/>
          </a:prstGeom>
          <a:noFill/>
          <a:ln>
            <a:noFill/>
          </a:ln>
        </p:spPr>
        <p:txBody>
          <a:bodyPr anchorCtr="0" anchor="t" bIns="91425" lIns="91425" rIns="91425" tIns="91425">
            <a:noAutofit/>
          </a:bodyPr>
          <a:lstStyle/>
          <a:p>
            <a:pPr lvl="0" rtl="0" algn="ctr">
              <a:spcBef>
                <a:spcPts val="0"/>
              </a:spcBef>
              <a:buClr>
                <a:srgbClr val="000000"/>
              </a:buClr>
              <a:buSzPct val="61111"/>
              <a:buFont typeface="Arial"/>
              <a:buNone/>
            </a:pPr>
            <a:r>
              <a:rPr lang="en" sz="1800">
                <a:solidFill>
                  <a:srgbClr val="D9D9D9"/>
                </a:solidFill>
              </a:rPr>
              <a:t>Version 2</a:t>
            </a:r>
          </a:p>
        </p:txBody>
      </p:sp>
      <p:sp>
        <p:nvSpPr>
          <p:cNvPr id="251" name="Shape 251"/>
          <p:cNvSpPr/>
          <p:nvPr/>
        </p:nvSpPr>
        <p:spPr>
          <a:xfrm>
            <a:off x="1969428" y="1517334"/>
            <a:ext cx="192900" cy="171000"/>
          </a:xfrm>
          <a:prstGeom prst="rect">
            <a:avLst/>
          </a:prstGeom>
          <a:solidFill>
            <a:srgbClr val="000000"/>
          </a:solidFill>
          <a:ln cap="flat" cmpd="sng" w="19050">
            <a:solidFill>
              <a:srgbClr val="D9D9D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2" name="Shape 252"/>
          <p:cNvSpPr/>
          <p:nvPr/>
        </p:nvSpPr>
        <p:spPr>
          <a:xfrm>
            <a:off x="4447088" y="1517334"/>
            <a:ext cx="192900" cy="171000"/>
          </a:xfrm>
          <a:prstGeom prst="rect">
            <a:avLst/>
          </a:prstGeom>
          <a:solidFill>
            <a:srgbClr val="000000"/>
          </a:solidFill>
          <a:ln cap="flat" cmpd="sng" w="19050">
            <a:solidFill>
              <a:srgbClr val="D9D9D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3" name="Shape 253"/>
          <p:cNvSpPr/>
          <p:nvPr/>
        </p:nvSpPr>
        <p:spPr>
          <a:xfrm>
            <a:off x="6817024" y="1517334"/>
            <a:ext cx="192900" cy="171000"/>
          </a:xfrm>
          <a:prstGeom prst="rect">
            <a:avLst/>
          </a:prstGeom>
          <a:solidFill>
            <a:srgbClr val="000000"/>
          </a:solidFill>
          <a:ln cap="flat" cmpd="sng" w="19050">
            <a:solidFill>
              <a:srgbClr val="D9D9D9"/>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4" name="Shape 254"/>
          <p:cNvSpPr/>
          <p:nvPr/>
        </p:nvSpPr>
        <p:spPr>
          <a:xfrm>
            <a:off x="1124315" y="2038535"/>
            <a:ext cx="1887300" cy="3230700"/>
          </a:xfrm>
          <a:prstGeom prst="rect">
            <a:avLst/>
          </a:prstGeom>
          <a:noFill/>
          <a:ln cap="flat" cmpd="sng" w="19050">
            <a:solidFill>
              <a:srgbClr val="D9D9D9"/>
            </a:solidFill>
            <a:prstDash val="lg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5" name="Shape 255"/>
          <p:cNvSpPr/>
          <p:nvPr/>
        </p:nvSpPr>
        <p:spPr>
          <a:xfrm>
            <a:off x="3180697" y="2038535"/>
            <a:ext cx="2337899" cy="3230700"/>
          </a:xfrm>
          <a:prstGeom prst="rect">
            <a:avLst/>
          </a:prstGeom>
          <a:noFill/>
          <a:ln cap="flat" cmpd="sng" w="19050">
            <a:solidFill>
              <a:srgbClr val="D9D9D9"/>
            </a:solidFill>
            <a:prstDash val="lg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6" name="Shape 256"/>
          <p:cNvSpPr/>
          <p:nvPr/>
        </p:nvSpPr>
        <p:spPr>
          <a:xfrm>
            <a:off x="5662986" y="2038535"/>
            <a:ext cx="2337899" cy="3230700"/>
          </a:xfrm>
          <a:prstGeom prst="rect">
            <a:avLst/>
          </a:prstGeom>
          <a:noFill/>
          <a:ln cap="flat" cmpd="sng" w="19050">
            <a:solidFill>
              <a:srgbClr val="D9D9D9"/>
            </a:solidFill>
            <a:prstDash val="lgDash"/>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7" name="Shape 257"/>
          <p:cNvSpPr/>
          <p:nvPr/>
        </p:nvSpPr>
        <p:spPr>
          <a:xfrm>
            <a:off x="1729280" y="2236724"/>
            <a:ext cx="666600" cy="521100"/>
          </a:xfrm>
          <a:prstGeom prst="rect">
            <a:avLst/>
          </a:prstGeom>
          <a:noFill/>
          <a:ln cap="flat" cmpd="sng" w="19050">
            <a:solidFill>
              <a:srgbClr val="D9D9D9"/>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 sz="3600">
                <a:solidFill>
                  <a:srgbClr val="D9D9D9"/>
                </a:solidFill>
              </a:rPr>
              <a:t>A</a:t>
            </a:r>
          </a:p>
        </p:txBody>
      </p:sp>
      <p:sp>
        <p:nvSpPr>
          <p:cNvPr id="258" name="Shape 258"/>
          <p:cNvSpPr/>
          <p:nvPr/>
        </p:nvSpPr>
        <p:spPr>
          <a:xfrm>
            <a:off x="1729280" y="3393283"/>
            <a:ext cx="666600" cy="521100"/>
          </a:xfrm>
          <a:prstGeom prst="rect">
            <a:avLst/>
          </a:prstGeom>
          <a:noFill/>
          <a:ln cap="flat" cmpd="sng" w="19050">
            <a:solidFill>
              <a:srgbClr val="D9D9D9"/>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 sz="3600">
                <a:solidFill>
                  <a:srgbClr val="D9D9D9"/>
                </a:solidFill>
              </a:rPr>
              <a:t>B</a:t>
            </a:r>
          </a:p>
        </p:txBody>
      </p:sp>
      <p:cxnSp>
        <p:nvCxnSpPr>
          <p:cNvPr id="259" name="Shape 259"/>
          <p:cNvCxnSpPr>
            <a:stCxn id="257" idx="2"/>
            <a:endCxn id="258" idx="0"/>
          </p:cNvCxnSpPr>
          <p:nvPr/>
        </p:nvCxnSpPr>
        <p:spPr>
          <a:xfrm>
            <a:off x="2062580" y="2757824"/>
            <a:ext cx="0" cy="635400"/>
          </a:xfrm>
          <a:prstGeom prst="straightConnector1">
            <a:avLst/>
          </a:prstGeom>
          <a:noFill/>
          <a:ln cap="flat" cmpd="sng" w="19050">
            <a:solidFill>
              <a:srgbClr val="D9D9D9"/>
            </a:solidFill>
            <a:prstDash val="solid"/>
            <a:round/>
            <a:headEnd len="lg" w="lg" type="none"/>
            <a:tailEnd len="lg" w="lg" type="none"/>
          </a:ln>
        </p:spPr>
      </p:cxnSp>
      <p:sp>
        <p:nvSpPr>
          <p:cNvPr id="260" name="Shape 260"/>
          <p:cNvSpPr/>
          <p:nvPr/>
        </p:nvSpPr>
        <p:spPr>
          <a:xfrm>
            <a:off x="4016303" y="2248000"/>
            <a:ext cx="666600" cy="521100"/>
          </a:xfrm>
          <a:prstGeom prst="rect">
            <a:avLst/>
          </a:prstGeom>
          <a:solidFill>
            <a:srgbClr val="FFFF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 sz="3600"/>
              <a:t>A</a:t>
            </a:r>
          </a:p>
        </p:txBody>
      </p:sp>
      <p:sp>
        <p:nvSpPr>
          <p:cNvPr id="261" name="Shape 261"/>
          <p:cNvSpPr/>
          <p:nvPr/>
        </p:nvSpPr>
        <p:spPr>
          <a:xfrm>
            <a:off x="3427772" y="3459968"/>
            <a:ext cx="666600" cy="521100"/>
          </a:xfrm>
          <a:prstGeom prst="rect">
            <a:avLst/>
          </a:prstGeom>
          <a:noFill/>
          <a:ln cap="flat" cmpd="sng" w="19050">
            <a:solidFill>
              <a:srgbClr val="D9D9D9"/>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 sz="3600">
                <a:solidFill>
                  <a:srgbClr val="D9D9D9"/>
                </a:solidFill>
              </a:rPr>
              <a:t>B</a:t>
            </a:r>
          </a:p>
        </p:txBody>
      </p:sp>
      <p:sp>
        <p:nvSpPr>
          <p:cNvPr id="262" name="Shape 262"/>
          <p:cNvSpPr/>
          <p:nvPr/>
        </p:nvSpPr>
        <p:spPr>
          <a:xfrm>
            <a:off x="4583127" y="3470633"/>
            <a:ext cx="666600" cy="521100"/>
          </a:xfrm>
          <a:prstGeom prst="rect">
            <a:avLst/>
          </a:prstGeom>
          <a:noFill/>
          <a:ln cap="flat" cmpd="sng" w="19050">
            <a:solidFill>
              <a:srgbClr val="D9D9D9"/>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 sz="3600">
                <a:solidFill>
                  <a:srgbClr val="D9D9D9"/>
                </a:solidFill>
              </a:rPr>
              <a:t>C</a:t>
            </a:r>
          </a:p>
        </p:txBody>
      </p:sp>
      <p:cxnSp>
        <p:nvCxnSpPr>
          <p:cNvPr id="263" name="Shape 263"/>
          <p:cNvCxnSpPr>
            <a:stCxn id="260" idx="2"/>
            <a:endCxn id="261" idx="0"/>
          </p:cNvCxnSpPr>
          <p:nvPr/>
        </p:nvCxnSpPr>
        <p:spPr>
          <a:xfrm flipH="1">
            <a:off x="3761003" y="2769100"/>
            <a:ext cx="588600" cy="690900"/>
          </a:xfrm>
          <a:prstGeom prst="straightConnector1">
            <a:avLst/>
          </a:prstGeom>
          <a:noFill/>
          <a:ln cap="flat" cmpd="sng" w="19050">
            <a:solidFill>
              <a:srgbClr val="D9D9D9"/>
            </a:solidFill>
            <a:prstDash val="solid"/>
            <a:round/>
            <a:headEnd len="lg" w="lg" type="none"/>
            <a:tailEnd len="lg" w="lg" type="none"/>
          </a:ln>
        </p:spPr>
      </p:cxnSp>
      <p:cxnSp>
        <p:nvCxnSpPr>
          <p:cNvPr id="264" name="Shape 264"/>
          <p:cNvCxnSpPr>
            <a:stCxn id="260" idx="2"/>
            <a:endCxn id="262" idx="0"/>
          </p:cNvCxnSpPr>
          <p:nvPr/>
        </p:nvCxnSpPr>
        <p:spPr>
          <a:xfrm>
            <a:off x="4349603" y="2769100"/>
            <a:ext cx="566700" cy="701400"/>
          </a:xfrm>
          <a:prstGeom prst="straightConnector1">
            <a:avLst/>
          </a:prstGeom>
          <a:noFill/>
          <a:ln cap="flat" cmpd="sng" w="19050">
            <a:solidFill>
              <a:srgbClr val="D9D9D9"/>
            </a:solidFill>
            <a:prstDash val="solid"/>
            <a:round/>
            <a:headEnd len="lg" w="lg" type="none"/>
            <a:tailEnd len="lg" w="lg" type="none"/>
          </a:ln>
        </p:spPr>
      </p:cxnSp>
      <p:sp>
        <p:nvSpPr>
          <p:cNvPr id="265" name="Shape 265"/>
          <p:cNvSpPr/>
          <p:nvPr/>
        </p:nvSpPr>
        <p:spPr>
          <a:xfrm>
            <a:off x="6509444" y="2311461"/>
            <a:ext cx="666600" cy="521100"/>
          </a:xfrm>
          <a:prstGeom prst="rect">
            <a:avLst/>
          </a:prstGeom>
          <a:noFill/>
          <a:ln cap="flat" cmpd="sng" w="19050">
            <a:solidFill>
              <a:srgbClr val="D9D9D9"/>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 sz="3600">
                <a:solidFill>
                  <a:srgbClr val="D9D9D9"/>
                </a:solidFill>
              </a:rPr>
              <a:t>A</a:t>
            </a:r>
          </a:p>
        </p:txBody>
      </p:sp>
      <p:sp>
        <p:nvSpPr>
          <p:cNvPr id="266" name="Shape 266"/>
          <p:cNvSpPr/>
          <p:nvPr/>
        </p:nvSpPr>
        <p:spPr>
          <a:xfrm>
            <a:off x="5920914" y="3523429"/>
            <a:ext cx="666600" cy="521100"/>
          </a:xfrm>
          <a:prstGeom prst="rect">
            <a:avLst/>
          </a:prstGeom>
          <a:solidFill>
            <a:srgbClr val="FFFF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 sz="3600"/>
              <a:t>B</a:t>
            </a:r>
          </a:p>
        </p:txBody>
      </p:sp>
      <p:sp>
        <p:nvSpPr>
          <p:cNvPr id="267" name="Shape 267"/>
          <p:cNvSpPr/>
          <p:nvPr/>
        </p:nvSpPr>
        <p:spPr>
          <a:xfrm>
            <a:off x="7076270" y="3534094"/>
            <a:ext cx="666600" cy="521100"/>
          </a:xfrm>
          <a:prstGeom prst="rect">
            <a:avLst/>
          </a:prstGeom>
          <a:solidFill>
            <a:srgbClr val="FFFF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 sz="3600"/>
              <a:t>C</a:t>
            </a:r>
          </a:p>
        </p:txBody>
      </p:sp>
      <p:cxnSp>
        <p:nvCxnSpPr>
          <p:cNvPr id="268" name="Shape 268"/>
          <p:cNvCxnSpPr>
            <a:stCxn id="265" idx="2"/>
            <a:endCxn id="266" idx="0"/>
          </p:cNvCxnSpPr>
          <p:nvPr/>
        </p:nvCxnSpPr>
        <p:spPr>
          <a:xfrm flipH="1">
            <a:off x="6254144" y="2832561"/>
            <a:ext cx="588600" cy="690900"/>
          </a:xfrm>
          <a:prstGeom prst="straightConnector1">
            <a:avLst/>
          </a:prstGeom>
          <a:noFill/>
          <a:ln cap="flat" cmpd="sng" w="19050">
            <a:solidFill>
              <a:srgbClr val="D9D9D9"/>
            </a:solidFill>
            <a:prstDash val="solid"/>
            <a:round/>
            <a:headEnd len="lg" w="lg" type="none"/>
            <a:tailEnd len="lg" w="lg" type="none"/>
          </a:ln>
        </p:spPr>
      </p:cxnSp>
      <p:cxnSp>
        <p:nvCxnSpPr>
          <p:cNvPr id="269" name="Shape 269"/>
          <p:cNvCxnSpPr>
            <a:stCxn id="265" idx="2"/>
            <a:endCxn id="267" idx="0"/>
          </p:cNvCxnSpPr>
          <p:nvPr/>
        </p:nvCxnSpPr>
        <p:spPr>
          <a:xfrm>
            <a:off x="6842744" y="2832561"/>
            <a:ext cx="566700" cy="701400"/>
          </a:xfrm>
          <a:prstGeom prst="straightConnector1">
            <a:avLst/>
          </a:prstGeom>
          <a:noFill/>
          <a:ln cap="flat" cmpd="sng" w="19050">
            <a:solidFill>
              <a:srgbClr val="D9D9D9"/>
            </a:solidFill>
            <a:prstDash val="solid"/>
            <a:round/>
            <a:headEnd len="lg" w="lg" type="none"/>
            <a:tailEnd len="lg" w="lg" type="none"/>
          </a:ln>
        </p:spPr>
      </p:cxnSp>
      <p:sp>
        <p:nvSpPr>
          <p:cNvPr id="270" name="Shape 270"/>
          <p:cNvSpPr/>
          <p:nvPr/>
        </p:nvSpPr>
        <p:spPr>
          <a:xfrm>
            <a:off x="5903207" y="4541912"/>
            <a:ext cx="702299" cy="531000"/>
          </a:xfrm>
          <a:prstGeom prst="rect">
            <a:avLst/>
          </a:prstGeom>
          <a:noFill/>
          <a:ln cap="flat" cmpd="sng" w="19050">
            <a:solidFill>
              <a:srgbClr val="D9D9D9"/>
            </a:solidFill>
            <a:prstDash val="solid"/>
            <a:round/>
            <a:headEnd len="med" w="med" type="none"/>
            <a:tailEnd len="med" w="med" type="none"/>
          </a:ln>
        </p:spPr>
        <p:txBody>
          <a:bodyPr anchorCtr="0" anchor="ctr" bIns="91425" lIns="91425" rIns="91425" tIns="91425">
            <a:noAutofit/>
          </a:bodyPr>
          <a:lstStyle/>
          <a:p>
            <a:pPr lvl="0" rtl="0" algn="ctr">
              <a:spcBef>
                <a:spcPts val="0"/>
              </a:spcBef>
              <a:buClr>
                <a:srgbClr val="000000"/>
              </a:buClr>
              <a:buSzPct val="30555"/>
              <a:buFont typeface="Arial"/>
              <a:buNone/>
            </a:pPr>
            <a:r>
              <a:rPr lang="en" sz="3600">
                <a:solidFill>
                  <a:srgbClr val="D9D9D9"/>
                </a:solidFill>
              </a:rPr>
              <a:t>D</a:t>
            </a:r>
          </a:p>
        </p:txBody>
      </p:sp>
      <p:cxnSp>
        <p:nvCxnSpPr>
          <p:cNvPr id="271" name="Shape 271"/>
          <p:cNvCxnSpPr>
            <a:stCxn id="266" idx="2"/>
            <a:endCxn id="270" idx="0"/>
          </p:cNvCxnSpPr>
          <p:nvPr/>
        </p:nvCxnSpPr>
        <p:spPr>
          <a:xfrm>
            <a:off x="6254214" y="4044529"/>
            <a:ext cx="0" cy="497400"/>
          </a:xfrm>
          <a:prstGeom prst="straightConnector1">
            <a:avLst/>
          </a:prstGeom>
          <a:noFill/>
          <a:ln cap="flat" cmpd="sng" w="19050">
            <a:solidFill>
              <a:srgbClr val="D9D9D9"/>
            </a:solidFill>
            <a:prstDash val="solid"/>
            <a:round/>
            <a:headEnd len="lg" w="lg" type="none"/>
            <a:tailEnd len="lg" w="lg" type="none"/>
          </a:ln>
        </p:spPr>
      </p:cxnSp>
      <p:sp>
        <p:nvSpPr>
          <p:cNvPr id="272" name="Shape 272"/>
          <p:cNvSpPr txBox="1"/>
          <p:nvPr/>
        </p:nvSpPr>
        <p:spPr>
          <a:xfrm>
            <a:off x="1203409" y="5596600"/>
            <a:ext cx="7046399" cy="927900"/>
          </a:xfrm>
          <a:prstGeom prst="rect">
            <a:avLst/>
          </a:prstGeom>
          <a:noFill/>
          <a:ln>
            <a:noFill/>
          </a:ln>
        </p:spPr>
        <p:txBody>
          <a:bodyPr anchorCtr="0" anchor="t" bIns="91425" lIns="91425" rIns="91425" tIns="91425">
            <a:noAutofit/>
          </a:bodyPr>
          <a:lstStyle/>
          <a:p>
            <a:pPr lvl="0">
              <a:spcBef>
                <a:spcPts val="0"/>
              </a:spcBef>
              <a:buNone/>
            </a:pPr>
            <a:r>
              <a:rPr lang="en" sz="1800">
                <a:solidFill>
                  <a:srgbClr val="D9D9D9"/>
                </a:solidFill>
              </a:rPr>
              <a:t>A version represents a state of the project tree and its artifacts. Each box represents a file or directory. A colored box indicates a file or directory that has changed since the previous version.</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