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2.png" Type="http://schemas.openxmlformats.org/officeDocument/2006/relationships/image" Id="rId3"/><Relationship Target="../media/image00.png" Type="http://schemas.openxmlformats.org/officeDocument/2006/relationships/image" Id="rId5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4.png" Type="http://schemas.openxmlformats.org/officeDocument/2006/relationships/image" Id="rId3"/><Relationship Target="../media/image08.png" Type="http://schemas.openxmlformats.org/officeDocument/2006/relationships/image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6.png" Type="http://schemas.openxmlformats.org/officeDocument/2006/relationships/image" Id="rId3"/><Relationship Target="../media/image07.png" Type="http://schemas.openxmlformats.org/officeDocument/2006/relationships/image" Id="rId6"/><Relationship Target="../media/image09.png" Type="http://schemas.openxmlformats.org/officeDocument/2006/relationships/image" Id="rId5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379412" x="457200"/>
            <a:ext cy="8096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Versioned Lexical Search</a:t>
            </a:r>
          </a:p>
        </p:txBody>
      </p:sp>
      <p:sp>
        <p:nvSpPr>
          <p:cNvPr id="24" name="Shape 24"/>
          <p:cNvSpPr txBox="1"/>
          <p:nvPr/>
        </p:nvSpPr>
        <p:spPr>
          <a:xfrm>
            <a:off y="1875503" x="0"/>
            <a:ext cy="432899" cx="21923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Clr>
                <a:srgbClr val="000000"/>
              </a:buClr>
              <a:buSzPct val="61111"/>
              <a:buFont typeface="Arial"/>
              <a:buNone/>
            </a:pPr>
            <a:r>
              <a:rPr b="1" sz="1800" lang="en"/>
              <a:t>Version Control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y="1918403" x="2397604"/>
            <a:ext cy="347099" cx="20508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Clr>
                <a:srgbClr val="000000"/>
              </a:buClr>
              <a:buSzPct val="61111"/>
              <a:buFont typeface="Arial"/>
              <a:buNone/>
            </a:pPr>
            <a:r>
              <a:rPr b="1" sz="1800" lang="en"/>
              <a:t>Lexical Search</a:t>
            </a:r>
          </a:p>
        </p:txBody>
      </p:sp>
      <p:sp>
        <p:nvSpPr>
          <p:cNvPr id="26" name="Shape 26"/>
          <p:cNvSpPr/>
          <p:nvPr/>
        </p:nvSpPr>
        <p:spPr>
          <a:xfrm rot="2669280">
            <a:off y="4004995" x="1513877"/>
            <a:ext cy="104737" cx="73591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" name="Shape 27"/>
          <p:cNvSpPr/>
          <p:nvPr/>
        </p:nvSpPr>
        <p:spPr>
          <a:xfrm rot="8239792">
            <a:off y="4006752" x="2548648"/>
            <a:ext cy="101224" cx="76706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8" name="Shape 28"/>
          <p:cNvSpPr txBox="1"/>
          <p:nvPr/>
        </p:nvSpPr>
        <p:spPr>
          <a:xfrm>
            <a:off y="4413798" x="193254"/>
            <a:ext cy="309000" cx="4515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Clr>
                <a:srgbClr val="000000"/>
              </a:buClr>
              <a:buSzPct val="45833"/>
              <a:buFont typeface="Arial"/>
              <a:buNone/>
            </a:pPr>
            <a:r>
              <a:rPr b="1" sz="2400" lang="en"/>
              <a:t>Versioned Lexical Search</a:t>
            </a:r>
          </a:p>
        </p:txBody>
      </p:sp>
      <p:sp>
        <p:nvSpPr>
          <p:cNvPr id="29" name="Shape 29"/>
          <p:cNvSpPr/>
          <p:nvPr/>
        </p:nvSpPr>
        <p:spPr>
          <a:xfrm rot="-5400000">
            <a:off y="4317871" x="1940728"/>
            <a:ext cy="3351300" cx="10541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0" name="Shape 30"/>
          <p:cNvSpPr/>
          <p:nvPr/>
        </p:nvSpPr>
        <p:spPr>
          <a:xfrm>
            <a:off y="5567446" x="894336"/>
            <a:ext cy="818823" cx="7559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31" name="Shape 31"/>
          <p:cNvSpPr/>
          <p:nvPr/>
        </p:nvSpPr>
        <p:spPr>
          <a:xfrm>
            <a:off y="5567446" x="2084652"/>
            <a:ext cy="818823" cx="7559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32" name="Shape 32"/>
          <p:cNvSpPr/>
          <p:nvPr/>
        </p:nvSpPr>
        <p:spPr>
          <a:xfrm>
            <a:off y="5567446" x="3244931"/>
            <a:ext cy="818823" cx="7559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y="5226710" x="805021"/>
            <a:ext cy="170099" cx="343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4" name="Shape 34"/>
          <p:cNvSpPr txBox="1"/>
          <p:nvPr/>
        </p:nvSpPr>
        <p:spPr>
          <a:xfrm>
            <a:off y="4886080" x="651552"/>
            <a:ext cy="98999" cx="12227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Version 1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y="4862305" x="1963299"/>
            <a:ext cy="241800" cx="11753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Version 2</a:t>
            </a:r>
          </a:p>
        </p:txBody>
      </p:sp>
      <p:sp>
        <p:nvSpPr>
          <p:cNvPr id="36" name="Shape 36"/>
          <p:cNvSpPr txBox="1"/>
          <p:nvPr/>
        </p:nvSpPr>
        <p:spPr>
          <a:xfrm>
            <a:off y="4862305" x="3058096"/>
            <a:ext cy="260999" cx="12611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Version 3</a:t>
            </a:r>
          </a:p>
        </p:txBody>
      </p:sp>
      <p:sp>
        <p:nvSpPr>
          <p:cNvPr id="37" name="Shape 37"/>
          <p:cNvSpPr/>
          <p:nvPr/>
        </p:nvSpPr>
        <p:spPr>
          <a:xfrm>
            <a:off y="5207815" x="1216002"/>
            <a:ext cy="90900" cx="93900"/>
          </a:xfrm>
          <a:prstGeom prst="rect">
            <a:avLst/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8" name="Shape 38"/>
          <p:cNvSpPr/>
          <p:nvPr/>
        </p:nvSpPr>
        <p:spPr>
          <a:xfrm>
            <a:off y="5207815" x="2420898"/>
            <a:ext cy="90900" cx="93900"/>
          </a:xfrm>
          <a:prstGeom prst="rect">
            <a:avLst/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9" name="Shape 39"/>
          <p:cNvSpPr/>
          <p:nvPr/>
        </p:nvSpPr>
        <p:spPr>
          <a:xfrm>
            <a:off y="5207815" x="3573407"/>
            <a:ext cy="90900" cx="93900"/>
          </a:xfrm>
          <a:prstGeom prst="rect">
            <a:avLst/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0" name="Shape 40"/>
          <p:cNvSpPr/>
          <p:nvPr/>
        </p:nvSpPr>
        <p:spPr>
          <a:xfrm>
            <a:off y="2522396" x="2878200"/>
            <a:ext cy="1186142" cx="108960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41" name="Shape 41"/>
          <p:cNvSpPr/>
          <p:nvPr/>
        </p:nvSpPr>
        <p:spPr>
          <a:xfrm>
            <a:off y="2440065" x="690525"/>
            <a:ext cy="569643" cx="4262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42" name="Shape 42"/>
          <p:cNvSpPr/>
          <p:nvPr/>
        </p:nvSpPr>
        <p:spPr>
          <a:xfrm>
            <a:off y="2548050" x="757654"/>
            <a:ext cy="569643" cx="4262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43" name="Shape 43"/>
          <p:cNvSpPr/>
          <p:nvPr/>
        </p:nvSpPr>
        <p:spPr>
          <a:xfrm>
            <a:off y="2649764" x="819146"/>
            <a:ext cy="569643" cx="4262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44" name="Shape 44"/>
          <p:cNvSpPr/>
          <p:nvPr/>
        </p:nvSpPr>
        <p:spPr>
          <a:xfrm>
            <a:off y="3278863" x="754835"/>
            <a:ext cy="569643" cx="4262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45" name="Shape 45"/>
          <p:cNvSpPr/>
          <p:nvPr/>
        </p:nvSpPr>
        <p:spPr>
          <a:xfrm>
            <a:off y="3386848" x="821965"/>
            <a:ext cy="569643" cx="4262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46" name="Shape 46"/>
          <p:cNvSpPr/>
          <p:nvPr/>
        </p:nvSpPr>
        <p:spPr>
          <a:xfrm>
            <a:off y="3488563" x="883457"/>
            <a:ext cy="569643" cx="4262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47" name="Shape 47"/>
          <p:cNvSpPr/>
          <p:nvPr/>
        </p:nvSpPr>
        <p:spPr>
          <a:xfrm>
            <a:off y="2345367" x="529515"/>
            <a:ext cy="1845000" cx="9485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8" name="Shape 48"/>
          <p:cNvSpPr txBox="1"/>
          <p:nvPr/>
        </p:nvSpPr>
        <p:spPr>
          <a:xfrm>
            <a:off y="1104128" x="1328850"/>
            <a:ext cy="590399" cx="6486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1800" lang="en"/>
              <a:t>Alex Garcia &amp; Michael Haufe {adgarcia,mlhaufe}@uwm.edu</a:t>
            </a:r>
          </a:p>
        </p:txBody>
      </p:sp>
      <p:sp>
        <p:nvSpPr>
          <p:cNvPr id="49" name="Shape 49"/>
          <p:cNvSpPr/>
          <p:nvPr/>
        </p:nvSpPr>
        <p:spPr>
          <a:xfrm>
            <a:off y="3878876" x="4766535"/>
            <a:ext cy="636600" cx="2023499"/>
          </a:xfrm>
          <a:prstGeom prst="rect">
            <a:avLst/>
          </a:prstGeom>
          <a:solidFill>
            <a:srgbClr val="EEECE1"/>
          </a:solidFill>
          <a:ln w="19050" cap="flat">
            <a:solidFill>
              <a:srgbClr val="1F497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/>
              <a:t>SD</a:t>
            </a:r>
          </a:p>
        </p:txBody>
      </p:sp>
      <p:sp>
        <p:nvSpPr>
          <p:cNvPr id="50" name="Shape 50"/>
          <p:cNvSpPr/>
          <p:nvPr/>
        </p:nvSpPr>
        <p:spPr>
          <a:xfrm>
            <a:off y="3878943" x="6789857"/>
            <a:ext cy="636600" cx="2037000"/>
          </a:xfrm>
          <a:prstGeom prst="rect">
            <a:avLst/>
          </a:prstGeom>
          <a:solidFill>
            <a:srgbClr val="6D9EEB"/>
          </a:solidFill>
          <a:ln w="19050" cap="flat">
            <a:solidFill>
              <a:srgbClr val="1F497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/>
              <a:t>SVN</a:t>
            </a:r>
          </a:p>
        </p:txBody>
      </p:sp>
      <p:sp>
        <p:nvSpPr>
          <p:cNvPr id="51" name="Shape 51"/>
          <p:cNvSpPr/>
          <p:nvPr/>
        </p:nvSpPr>
        <p:spPr>
          <a:xfrm>
            <a:off y="3242323" x="4766535"/>
            <a:ext cy="642900" cx="4053599"/>
          </a:xfrm>
          <a:prstGeom prst="rect">
            <a:avLst/>
          </a:prstGeom>
          <a:solidFill>
            <a:srgbClr val="FFD966"/>
          </a:solidFill>
          <a:ln w="19050" cap="flat">
            <a:solidFill>
              <a:srgbClr val="1F497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/>
              <a:t>Back end</a:t>
            </a:r>
          </a:p>
        </p:txBody>
      </p:sp>
      <p:sp>
        <p:nvSpPr>
          <p:cNvPr id="52" name="Shape 52"/>
          <p:cNvSpPr/>
          <p:nvPr/>
        </p:nvSpPr>
        <p:spPr>
          <a:xfrm>
            <a:off y="2717361" x="4766535"/>
            <a:ext cy="524999" cx="4053599"/>
          </a:xfrm>
          <a:prstGeom prst="rect">
            <a:avLst/>
          </a:prstGeom>
          <a:solidFill>
            <a:srgbClr val="6AA84F"/>
          </a:solidFill>
          <a:ln w="19050" cap="flat">
            <a:solidFill>
              <a:srgbClr val="1F497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/>
              <a:t>GUI</a:t>
            </a:r>
          </a:p>
        </p:txBody>
      </p:sp>
      <p:sp>
        <p:nvSpPr>
          <p:cNvPr id="53" name="Shape 53"/>
          <p:cNvSpPr/>
          <p:nvPr/>
        </p:nvSpPr>
        <p:spPr>
          <a:xfrm rot="-5457154">
            <a:off y="3163306" x="5354907"/>
            <a:ext cy="107700" cx="37895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4" name="Shape 54"/>
          <p:cNvSpPr/>
          <p:nvPr/>
        </p:nvSpPr>
        <p:spPr>
          <a:xfrm rot="5342845">
            <a:off y="3187225" x="8008819"/>
            <a:ext cy="107700" cx="37895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5" name="Shape 55"/>
          <p:cNvSpPr/>
          <p:nvPr/>
        </p:nvSpPr>
        <p:spPr>
          <a:xfrm rot="5342845">
            <a:off y="3894645" x="8291448"/>
            <a:ext cy="107700" cx="37895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6" name="Shape 56"/>
          <p:cNvSpPr/>
          <p:nvPr/>
        </p:nvSpPr>
        <p:spPr>
          <a:xfrm rot="5342845">
            <a:off y="3894645" x="6242394"/>
            <a:ext cy="107700" cx="37895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7" name="Shape 57"/>
          <p:cNvSpPr/>
          <p:nvPr/>
        </p:nvSpPr>
        <p:spPr>
          <a:xfrm rot="-5457154">
            <a:off y="3904413" x="4930964"/>
            <a:ext cy="107700" cx="37895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8" name="Shape 58"/>
          <p:cNvSpPr/>
          <p:nvPr/>
        </p:nvSpPr>
        <p:spPr>
          <a:xfrm rot="-5457154">
            <a:off y="3904413" x="6909360"/>
            <a:ext cy="107700" cx="37895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9" name="Shape 59"/>
          <p:cNvSpPr txBox="1"/>
          <p:nvPr/>
        </p:nvSpPr>
        <p:spPr>
          <a:xfrm>
            <a:off y="2092965" x="5767935"/>
            <a:ext cy="347099" cx="20508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Clr>
                <a:srgbClr val="000000"/>
              </a:buClr>
              <a:buSzPct val="61111"/>
              <a:buFont typeface="Arial"/>
              <a:buNone/>
            </a:pPr>
            <a:r>
              <a:rPr b="1" sz="1800" lang="en"/>
              <a:t>Design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379412" x="457200"/>
            <a:ext cy="6288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sz="3000" lang="en"/>
              <a:t>Implementation</a:t>
            </a:r>
          </a:p>
        </p:txBody>
      </p:sp>
      <p:sp>
        <p:nvSpPr>
          <p:cNvPr id="65" name="Shape 65"/>
          <p:cNvSpPr/>
          <p:nvPr/>
        </p:nvSpPr>
        <p:spPr>
          <a:xfrm>
            <a:off y="1179662" x="457200"/>
            <a:ext cy="1857374" cx="401592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6" name="Shape 66"/>
          <p:cNvSpPr/>
          <p:nvPr/>
        </p:nvSpPr>
        <p:spPr>
          <a:xfrm>
            <a:off y="1179662" x="5243866"/>
            <a:ext cy="2457449" cx="256571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67" name="Shape 67"/>
          <p:cNvSpPr/>
          <p:nvPr/>
        </p:nvSpPr>
        <p:spPr>
          <a:xfrm>
            <a:off y="3924374" x="457200"/>
            <a:ext cy="2662163" cx="455823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68" name="Shape 68"/>
          <p:cNvSpPr txBox="1"/>
          <p:nvPr/>
        </p:nvSpPr>
        <p:spPr>
          <a:xfrm>
            <a:off y="5007805" x="5155121"/>
            <a:ext cy="495299" cx="1533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Integrated Help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y="3181350" x="1207864"/>
            <a:ext cy="495299" cx="25145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Choose a Repo. + Revision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y="3771900" x="5588471"/>
            <a:ext cy="495299" cx="1876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Execute a Query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379412" x="457200"/>
            <a:ext cy="6288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sz="3000" lang="en"/>
              <a:t>Implementation (cont.)</a:t>
            </a:r>
          </a:p>
        </p:txBody>
      </p:sp>
      <p:sp>
        <p:nvSpPr>
          <p:cNvPr id="76" name="Shape 76"/>
          <p:cNvSpPr/>
          <p:nvPr/>
        </p:nvSpPr>
        <p:spPr>
          <a:xfrm>
            <a:off y="1044528" x="457200"/>
            <a:ext cy="2325680" cx="391071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77" name="Shape 77"/>
          <p:cNvSpPr txBox="1"/>
          <p:nvPr/>
        </p:nvSpPr>
        <p:spPr>
          <a:xfrm>
            <a:off y="3448050" x="1574359"/>
            <a:ext cy="466799" cx="16763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Revision Graph</a:t>
            </a:r>
          </a:p>
        </p:txBody>
      </p:sp>
      <p:sp>
        <p:nvSpPr>
          <p:cNvPr id="78" name="Shape 78"/>
          <p:cNvSpPr/>
          <p:nvPr/>
        </p:nvSpPr>
        <p:spPr>
          <a:xfrm>
            <a:off y="1008212" x="7342994"/>
            <a:ext cy="2676524" cx="134380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y="3902102" x="355988"/>
            <a:ext cy="2298672" cx="385406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80" name="Shape 80"/>
          <p:cNvSpPr txBox="1"/>
          <p:nvPr/>
        </p:nvSpPr>
        <p:spPr>
          <a:xfrm>
            <a:off y="6276974" x="1425769"/>
            <a:ext cy="466799" cx="16763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Compare Files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y="2113075" x="5498659"/>
            <a:ext cy="466799" cx="16763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Individual results</a:t>
            </a:r>
          </a:p>
        </p:txBody>
      </p:sp>
      <p:sp>
        <p:nvSpPr>
          <p:cNvPr id="82" name="Shape 82"/>
          <p:cNvSpPr/>
          <p:nvPr/>
        </p:nvSpPr>
        <p:spPr>
          <a:xfrm>
            <a:off y="3827475" x="5169200"/>
            <a:ext cy="2447925" cx="373801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id="83" name="Shape 83"/>
          <p:cNvSpPr txBox="1"/>
          <p:nvPr/>
        </p:nvSpPr>
        <p:spPr>
          <a:xfrm>
            <a:off y="6276974" x="6378656"/>
            <a:ext cy="405000" cx="13191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File Editor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