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8"/>
  </p:notesMasterIdLst>
  <p:handoutMasterIdLst>
    <p:handoutMasterId r:id="rId39"/>
  </p:handoutMasterIdLst>
  <p:sldIdLst>
    <p:sldId id="256" r:id="rId2"/>
    <p:sldId id="422" r:id="rId3"/>
    <p:sldId id="283" r:id="rId4"/>
    <p:sldId id="383" r:id="rId5"/>
    <p:sldId id="384" r:id="rId6"/>
    <p:sldId id="385" r:id="rId7"/>
    <p:sldId id="382" r:id="rId8"/>
    <p:sldId id="386" r:id="rId9"/>
    <p:sldId id="316" r:id="rId10"/>
    <p:sldId id="426" r:id="rId11"/>
    <p:sldId id="427" r:id="rId12"/>
    <p:sldId id="428" r:id="rId13"/>
    <p:sldId id="429" r:id="rId14"/>
    <p:sldId id="433" r:id="rId15"/>
    <p:sldId id="387" r:id="rId16"/>
    <p:sldId id="430" r:id="rId17"/>
    <p:sldId id="432" r:id="rId18"/>
    <p:sldId id="431" r:id="rId19"/>
    <p:sldId id="434" r:id="rId20"/>
    <p:sldId id="450" r:id="rId21"/>
    <p:sldId id="435" r:id="rId22"/>
    <p:sldId id="446" r:id="rId23"/>
    <p:sldId id="436" r:id="rId24"/>
    <p:sldId id="437" r:id="rId25"/>
    <p:sldId id="441" r:id="rId26"/>
    <p:sldId id="442" r:id="rId27"/>
    <p:sldId id="443" r:id="rId28"/>
    <p:sldId id="444" r:id="rId29"/>
    <p:sldId id="438" r:id="rId30"/>
    <p:sldId id="448" r:id="rId31"/>
    <p:sldId id="449" r:id="rId32"/>
    <p:sldId id="447" r:id="rId33"/>
    <p:sldId id="445" r:id="rId34"/>
    <p:sldId id="439" r:id="rId35"/>
    <p:sldId id="419" r:id="rId36"/>
    <p:sldId id="424" r:id="rId37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Walshaw" initials="CW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FF0066"/>
    <a:srgbClr val="FFFFCC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43" y="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03484F-B4F6-4E59-A68F-89D0FA2F2BD0}" type="datetime1">
              <a:rPr lang="en-US"/>
              <a:pPr>
                <a:defRPr/>
              </a:pPr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259AB21-8E60-4259-A7E8-618F430D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C4E028-8218-4E8C-9276-E0EB2FDDF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3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C4E028-8218-4E8C-9276-E0EB2FDDFCF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0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6C6FAE4-D501-4807-B9D0-74AD71C8410E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Adapted from Angel: Interactive Computer Graphics, Addison-Wesley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7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DE4D64D-38A7-47D5-A355-05C11CD462E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753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BEC9081-50A4-4510-B900-83D901DC21C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30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26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BA5564D-3C7D-4859-BD45-84E199454FE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847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F6C2558-893D-4DD4-AB7C-16DE0354FE7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582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DD07E73-72BD-4DA1-B1DA-B44AC0ED1BE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860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B99FC67-CEF4-4D9B-A859-4253902D3093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96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B1EE893-736A-4BE7-B2CB-68E58ED9E83F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18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087E21F-B648-4865-B19A-3BAB8CB9ACB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411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A0C8F0-435C-47C1-B328-FCDAFF45FA30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  <a:ea typeface="ＭＳ Ｐゴシック" charset="-128"/>
                <a:cs typeface="+mn-cs"/>
              </a:defRPr>
            </a:lvl2pPr>
          </a:lstStyle>
          <a:p>
            <a:pPr lvl="1">
              <a:defRPr/>
            </a:pPr>
            <a:fld id="{9356C5D1-825A-4D98-9CF9-E8C9DDCE9D7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1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GB"/>
              <a:t>Adapted from Angel: Interactive Computer Graphics, Addison-Wesley 2009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8213"/>
            <a:ext cx="1851288" cy="4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3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 b="1" baseline="0">
          <a:solidFill>
            <a:schemeClr val="accent2"/>
          </a:solidFill>
          <a:latin typeface="+mj-lt"/>
          <a:ea typeface="ＭＳ Ｐゴシック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571500" indent="-190500" algn="l" rtl="0" eaLnBrk="1" fontAlgn="base" hangingPunct="1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952500" indent="-1905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anywher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reenteapress.com/wp/think-python-2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5260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Programming Foundations:</a:t>
            </a:r>
            <a:br>
              <a:rPr lang="en-US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Introduction to Python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sz="2800" dirty="0">
                <a:ea typeface="ＭＳ Ｐゴシック" pitchFamily="34" charset="-128"/>
              </a:rPr>
              <a:t>Chris Walshaw</a:t>
            </a:r>
          </a:p>
          <a:p>
            <a:pPr eaLnBrk="1" hangingPunct="1"/>
            <a:r>
              <a:rPr lang="en-US" sz="2800" dirty="0">
                <a:ea typeface="ＭＳ Ｐゴシック" pitchFamily="34" charset="-128"/>
              </a:rPr>
              <a:t>Computing &amp; Mathematical Sciences</a:t>
            </a:r>
          </a:p>
          <a:p>
            <a:pPr eaLnBrk="1" hangingPunct="1"/>
            <a:r>
              <a:rPr lang="en-US" sz="2800" dirty="0">
                <a:ea typeface="ＭＳ Ｐゴシック" pitchFamily="34" charset="-128"/>
              </a:rPr>
              <a:t>University of Greenwich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D8F76D19-DA16-425B-A3CD-2589F56276CF}" type="slidenum">
              <a:rPr lang="es-ES" sz="1000" smtClean="0">
                <a:latin typeface="Arial" charset="0"/>
              </a:rPr>
              <a:pPr lvl="1"/>
              <a:t>1</a:t>
            </a:fld>
            <a:endParaRPr lang="es-ES" sz="10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Python (2)?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Python is an </a:t>
            </a:r>
            <a:r>
              <a:rPr lang="en-US" altLang="en-US" b="1" dirty="0">
                <a:solidFill>
                  <a:schemeClr val="tx2"/>
                </a:solidFill>
                <a:cs typeface="Times New Roman" panose="02020603050405020304" pitchFamily="18" charset="0"/>
              </a:rPr>
              <a:t>interpreted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 language rather than a </a:t>
            </a:r>
            <a:r>
              <a:rPr lang="en-US" altLang="en-US" b="1" dirty="0">
                <a:solidFill>
                  <a:schemeClr val="tx2"/>
                </a:solidFill>
                <a:cs typeface="Times New Roman" panose="02020603050405020304" pitchFamily="18" charset="0"/>
              </a:rPr>
              <a:t>compiled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 language</a:t>
            </a:r>
          </a:p>
          <a:p>
            <a:pPr lvl="1"/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means that python code is translated and executed by another program (a Python interpreter) one statement at a time</a:t>
            </a:r>
          </a:p>
          <a:p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In a compiled language, the entire source code is compiled and then executed altogether</a:t>
            </a:r>
          </a:p>
          <a:p>
            <a:pPr lvl="1"/>
            <a:r>
              <a:rPr lang="en-CA" dirty="0"/>
              <a:t>that probably doesn’t mean anything currently, but later in your studies you will probably meet compiled languages (e.g. Java)</a:t>
            </a:r>
          </a:p>
          <a:p>
            <a:pPr lvl="1"/>
            <a:endParaRPr lang="en-US" altLang="en-US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lvl="1"/>
            <a:endParaRPr lang="en-US" altLang="en-US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74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Python (3)?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Python is an </a:t>
            </a:r>
            <a:r>
              <a:rPr lang="en-US" altLang="en-US" b="1" dirty="0">
                <a:solidFill>
                  <a:schemeClr val="tx2"/>
                </a:solidFill>
                <a:cs typeface="Times New Roman" panose="02020603050405020304" pitchFamily="18" charset="0"/>
              </a:rPr>
              <a:t>object-oriented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 programming language</a:t>
            </a:r>
          </a:p>
          <a:p>
            <a:pPr lvl="1"/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object-oriented programming is a powerful paradigm for developing reusable software</a:t>
            </a:r>
          </a:p>
          <a:p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In Programming Foundations we will just cover the basics of programming</a:t>
            </a:r>
          </a:p>
          <a:p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Later in Object-Oriented Programming we will cover much more about objects and classes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45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download and install Python from </a:t>
            </a:r>
            <a:r>
              <a:rPr lang="en-GB" dirty="0">
                <a:hlinkClick r:id="rId2"/>
              </a:rPr>
              <a:t>https://www.python.org/</a:t>
            </a:r>
            <a:endParaRPr lang="en-GB" dirty="0"/>
          </a:p>
          <a:p>
            <a:pPr lvl="1"/>
            <a:r>
              <a:rPr lang="en-GB" dirty="0"/>
              <a:t>versions for PCs, Macs &amp; other platforms</a:t>
            </a:r>
          </a:p>
          <a:p>
            <a:r>
              <a:rPr lang="en-GB" dirty="0"/>
              <a:t>It comes with its own development environment called IDLE</a:t>
            </a:r>
          </a:p>
          <a:p>
            <a:pPr lvl="1"/>
            <a:r>
              <a:rPr lang="en-GB" dirty="0"/>
              <a:t>stands for </a:t>
            </a:r>
            <a:r>
              <a:rPr lang="en-GB" b="1" dirty="0"/>
              <a:t>Integrated Development and Learning Environment</a:t>
            </a:r>
          </a:p>
          <a:p>
            <a:pPr lvl="1"/>
            <a:r>
              <a:rPr lang="en-GB" dirty="0"/>
              <a:t>includes smart code editor, the </a:t>
            </a:r>
            <a:r>
              <a:rPr lang="en-GB" b="1" dirty="0"/>
              <a:t>Python shell </a:t>
            </a:r>
            <a:r>
              <a:rPr lang="en-GB" dirty="0"/>
              <a:t>&amp; an integrated debugger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843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You could also write Python in a simple text editor like </a:t>
            </a:r>
            <a:r>
              <a:rPr lang="en-GB" dirty="0" err="1"/>
              <a:t>NotePad</a:t>
            </a:r>
            <a:r>
              <a:rPr lang="en-GB" dirty="0"/>
              <a:t> (very basic) or </a:t>
            </a:r>
            <a:r>
              <a:rPr lang="en-GB" dirty="0" err="1"/>
              <a:t>NotePad</a:t>
            </a:r>
            <a:r>
              <a:rPr lang="en-GB" dirty="0"/>
              <a:t>++ (better) and run it from the Windows/</a:t>
            </a:r>
            <a:r>
              <a:rPr lang="en-GB" dirty="0" err="1"/>
              <a:t>MacOS</a:t>
            </a:r>
            <a:r>
              <a:rPr lang="en-GB" dirty="0"/>
              <a:t> command window</a:t>
            </a:r>
          </a:p>
          <a:p>
            <a:pPr lvl="1"/>
            <a:r>
              <a:rPr lang="en-GB" dirty="0"/>
              <a:t>but why would you do that?</a:t>
            </a:r>
          </a:p>
          <a:p>
            <a:r>
              <a:rPr lang="en-GB" dirty="0"/>
              <a:t>You can create an account at </a:t>
            </a:r>
            <a:r>
              <a:rPr lang="en-GB" dirty="0">
                <a:hlinkClick r:id="rId2"/>
              </a:rPr>
              <a:t>PythonAnywhere.com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this site allows you to create, edit and run Python programs from your web browser</a:t>
            </a:r>
          </a:p>
          <a:p>
            <a:pPr lvl="1"/>
            <a:r>
              <a:rPr lang="en-GB" dirty="0"/>
              <a:t>your programs are stored in the cloud, so accessible from any web browser</a:t>
            </a:r>
          </a:p>
          <a:p>
            <a:r>
              <a:rPr lang="en-GB" dirty="0"/>
              <a:t>There are other, more sophisticated, development environments</a:t>
            </a:r>
          </a:p>
          <a:p>
            <a:pPr lvl="1"/>
            <a:r>
              <a:rPr lang="en-GB" dirty="0"/>
              <a:t>we will look at another one (</a:t>
            </a:r>
            <a:r>
              <a:rPr lang="en-GB" b="1" dirty="0"/>
              <a:t>PyCharm</a:t>
            </a:r>
            <a:r>
              <a:rPr lang="en-GB" dirty="0"/>
              <a:t>) later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34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Python shell?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 Python shell is the most basic way of interacting with Python</a:t>
            </a:r>
          </a:p>
          <a:p>
            <a:pPr lvl="1"/>
            <a:r>
              <a:rPr lang="en-GB" dirty="0"/>
              <a:t>run it by starting up IDLE (Windows key &gt; IDLE)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It provides a command prompt </a:t>
            </a:r>
            <a:r>
              <a:rPr lang="en-GB" dirty="0">
                <a:solidFill>
                  <a:srgbClr val="993300"/>
                </a:solidFill>
              </a:rPr>
              <a:t>&gt;&gt;&gt;</a:t>
            </a:r>
            <a:r>
              <a:rPr lang="en-GB" dirty="0"/>
              <a:t> where you can type in Python commands</a:t>
            </a:r>
          </a:p>
          <a:p>
            <a:r>
              <a:rPr lang="en-GB" dirty="0"/>
              <a:t>You can also use it to run Python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14</a:t>
            </a:fld>
            <a:endParaRPr lang="es-ES" dirty="0"/>
          </a:p>
        </p:txBody>
      </p:sp>
      <p:pic>
        <p:nvPicPr>
          <p:cNvPr id="7" name="Picture 6" descr="Python 3.7.0 Shel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00" b="86617"/>
          <a:stretch/>
        </p:blipFill>
        <p:spPr>
          <a:xfrm>
            <a:off x="2087592" y="2971800"/>
            <a:ext cx="496881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45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Every time a programmer starts with a new language it is traditional to write a very basic program to check that everything is configured correctly</a:t>
            </a:r>
          </a:p>
          <a:p>
            <a:r>
              <a:rPr lang="en-GB" dirty="0"/>
              <a:t>Typically the first program just outputs the words “Hello world!”</a:t>
            </a:r>
          </a:p>
          <a:p>
            <a:r>
              <a:rPr lang="en-GB" dirty="0"/>
              <a:t>In fact, in Python we don’t even need to write a program, we can just type Python commands directly into the shell</a:t>
            </a:r>
          </a:p>
          <a:p>
            <a:pPr lvl="1"/>
            <a:r>
              <a:rPr lang="en-GB" dirty="0"/>
              <a:t>type the command at the prompt </a:t>
            </a:r>
            <a:r>
              <a:rPr lang="en-GB" dirty="0">
                <a:solidFill>
                  <a:srgbClr val="993300"/>
                </a:solidFill>
              </a:rPr>
              <a:t>&gt;&gt;&gt;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36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50A2EE-241A-43C8-94A4-38691BEC8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16</a:t>
            </a:fld>
            <a:endParaRPr lang="es-E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4869C8B-1545-49CE-8A30-CCA799884A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333" b="71986"/>
          <a:stretch/>
        </p:blipFill>
        <p:spPr>
          <a:xfrm>
            <a:off x="685799" y="1524000"/>
            <a:ext cx="741583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27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also use the Python shell as a (quite advanced) calculator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17</a:t>
            </a:fld>
            <a:endParaRPr lang="es-ES"/>
          </a:p>
        </p:txBody>
      </p:sp>
      <p:pic>
        <p:nvPicPr>
          <p:cNvPr id="5" name="Picture 4" descr="Python 3.7.0 Shel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2014" r="68334" b="57739"/>
          <a:stretch/>
        </p:blipFill>
        <p:spPr>
          <a:xfrm>
            <a:off x="1828800" y="2547857"/>
            <a:ext cx="5448300" cy="380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3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… the Python shell only understands correctly written Python commands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 descr="Python 3.7.0 Shel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59288" r="54167" b="9754"/>
          <a:stretch/>
        </p:blipFill>
        <p:spPr>
          <a:xfrm>
            <a:off x="718781" y="2560013"/>
            <a:ext cx="8312719" cy="3078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However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18</a:t>
            </a:fld>
            <a:endParaRPr lang="es-ES" dirty="0"/>
          </a:p>
        </p:txBody>
      </p:sp>
      <p:sp>
        <p:nvSpPr>
          <p:cNvPr id="7" name="Rectangular Callout 6"/>
          <p:cNvSpPr/>
          <p:nvPr/>
        </p:nvSpPr>
        <p:spPr bwMode="auto">
          <a:xfrm>
            <a:off x="6705600" y="2515567"/>
            <a:ext cx="2218217" cy="913433"/>
          </a:xfrm>
          <a:prstGeom prst="wedgeRectCallout">
            <a:avLst>
              <a:gd name="adj1" fmla="val -184949"/>
              <a:gd name="adj2" fmla="val -2756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Python can’t speak English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4080908" y="5214248"/>
            <a:ext cx="3733800" cy="1595818"/>
          </a:xfrm>
          <a:prstGeom prst="wedgeRectCallout">
            <a:avLst>
              <a:gd name="adj1" fmla="val -114689"/>
              <a:gd name="adj2" fmla="val -9376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in Python, whitespace (blank spaces, tabs, etc) is meaningful … more details later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6553200" y="4195865"/>
            <a:ext cx="2390111" cy="913433"/>
          </a:xfrm>
          <a:prstGeom prst="wedgeRectCallout">
            <a:avLst>
              <a:gd name="adj1" fmla="val -213499"/>
              <a:gd name="adj2" fmla="val -12916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there’s only one double quote "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983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your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not very sophisticated to type Python directly into a shell</a:t>
            </a:r>
          </a:p>
          <a:p>
            <a:pPr lvl="1"/>
            <a:r>
              <a:rPr lang="en-GB" dirty="0"/>
              <a:t>when you log off, all your work will be lost!</a:t>
            </a:r>
          </a:p>
          <a:p>
            <a:r>
              <a:rPr lang="en-GB" dirty="0"/>
              <a:t>Instead you should will write your programs in Python (.</a:t>
            </a:r>
            <a:r>
              <a:rPr lang="en-GB" dirty="0" err="1"/>
              <a:t>py</a:t>
            </a:r>
            <a:r>
              <a:rPr lang="en-GB" dirty="0"/>
              <a:t>) files</a:t>
            </a:r>
          </a:p>
          <a:p>
            <a:r>
              <a:rPr lang="en-GB" dirty="0"/>
              <a:t>But make sure you keep them organised</a:t>
            </a:r>
          </a:p>
          <a:p>
            <a:pPr lvl="1"/>
            <a:r>
              <a:rPr lang="en-GB" dirty="0"/>
              <a:t>Programming Foundations alone will include over 100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08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What is programming?</a:t>
            </a:r>
          </a:p>
          <a:p>
            <a:pPr lvl="1"/>
            <a:r>
              <a:rPr lang="en-GB" dirty="0"/>
              <a:t>languages / syntax / problems</a:t>
            </a:r>
          </a:p>
          <a:p>
            <a:r>
              <a:rPr lang="en-GB" dirty="0"/>
              <a:t>What is Python?</a:t>
            </a:r>
          </a:p>
          <a:p>
            <a:pPr lvl="1"/>
            <a:r>
              <a:rPr lang="en-GB" dirty="0"/>
              <a:t>installing / IDLE / shell</a:t>
            </a:r>
          </a:p>
          <a:p>
            <a:r>
              <a:rPr lang="en-GB" dirty="0"/>
              <a:t>Using the Python shell</a:t>
            </a:r>
          </a:p>
          <a:p>
            <a:r>
              <a:rPr lang="en-GB" dirty="0"/>
              <a:t>First programs</a:t>
            </a:r>
          </a:p>
          <a:p>
            <a:pPr lvl="1"/>
            <a:r>
              <a:rPr lang="en-GB" dirty="0"/>
              <a:t>Hello World!</a:t>
            </a:r>
          </a:p>
          <a:p>
            <a:pPr lvl="1"/>
            <a:r>
              <a:rPr lang="en-GB" dirty="0"/>
              <a:t>other examples</a:t>
            </a:r>
          </a:p>
          <a:p>
            <a:r>
              <a:rPr lang="en-GB" dirty="0"/>
              <a:t>Turtle graphics</a:t>
            </a:r>
          </a:p>
          <a:p>
            <a:pPr lvl="1"/>
            <a:r>
              <a:rPr lang="en-GB" dirty="0"/>
              <a:t>getting started</a:t>
            </a:r>
          </a:p>
          <a:p>
            <a:pPr lvl="1"/>
            <a:r>
              <a:rPr lang="en-GB" dirty="0"/>
              <a:t>simple shapes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320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Accompanying this presentation there is a zip file you can download</a:t>
            </a:r>
          </a:p>
          <a:p>
            <a:r>
              <a:rPr lang="en-GB" dirty="0"/>
              <a:t>The zip file contains some .</a:t>
            </a:r>
            <a:r>
              <a:rPr lang="en-GB" dirty="0" err="1"/>
              <a:t>py</a:t>
            </a:r>
            <a:r>
              <a:rPr lang="en-GB" dirty="0"/>
              <a:t> files – these are Python programs!</a:t>
            </a:r>
          </a:p>
          <a:p>
            <a:r>
              <a:rPr lang="en-GB" b="1" dirty="0"/>
              <a:t>Make sure you unzip it</a:t>
            </a:r>
            <a:r>
              <a:rPr lang="en-GB" dirty="0"/>
              <a:t> (e.g. right click &gt; Extract All…)</a:t>
            </a:r>
            <a:endParaRPr lang="en-GB" b="1" dirty="0"/>
          </a:p>
          <a:p>
            <a:pPr lvl="1"/>
            <a:r>
              <a:rPr lang="en-GB" dirty="0"/>
              <a:t>if you just open them from within the zip file, they probably won’t work!</a:t>
            </a:r>
          </a:p>
          <a:p>
            <a:pPr marL="381000" lvl="1" indent="0">
              <a:buNone/>
            </a:pPr>
            <a:endParaRPr lang="en-GB" dirty="0">
              <a:solidFill>
                <a:srgbClr val="000000"/>
              </a:solidFill>
            </a:endParaRPr>
          </a:p>
          <a:p>
            <a:pPr marL="381000" lvl="1" indent="0">
              <a:buNone/>
            </a:pPr>
            <a:endParaRPr lang="en-GB" dirty="0">
              <a:solidFill>
                <a:srgbClr val="000000"/>
              </a:solidFill>
            </a:endParaRPr>
          </a:p>
          <a:p>
            <a:pPr marL="381000" lvl="1" indent="0">
              <a:buNone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950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01HelloWorld.py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You can run the program by double clicking but it will just start up a shell, run the code and close the shell immediately</a:t>
            </a:r>
          </a:p>
          <a:p>
            <a:pPr lvl="1"/>
            <a:r>
              <a:rPr lang="en-GB" dirty="0"/>
              <a:t>you will not be able to read what it says</a:t>
            </a:r>
          </a:p>
          <a:p>
            <a:pPr lvl="1"/>
            <a:r>
              <a:rPr lang="en-GB" dirty="0"/>
              <a:t>we will fix this later</a:t>
            </a:r>
          </a:p>
          <a:p>
            <a:r>
              <a:rPr lang="en-GB" dirty="0"/>
              <a:t>Instead open it in IDLE</a:t>
            </a:r>
          </a:p>
          <a:p>
            <a:pPr lvl="1"/>
            <a:r>
              <a:rPr lang="en-GB" dirty="0"/>
              <a:t>start up IDLE, select File &gt; Open… (</a:t>
            </a:r>
            <a:r>
              <a:rPr lang="en-GB" dirty="0" err="1"/>
              <a:t>Ctrl+O</a:t>
            </a:r>
            <a:r>
              <a:rPr lang="en-GB" dirty="0"/>
              <a:t>) and browse to the folder</a:t>
            </a:r>
          </a:p>
          <a:p>
            <a:pPr lvl="1"/>
            <a:r>
              <a:rPr lang="en-GB" dirty="0"/>
              <a:t>alternatively right-click on the .</a:t>
            </a:r>
            <a:r>
              <a:rPr lang="en-GB" dirty="0" err="1"/>
              <a:t>py</a:t>
            </a:r>
            <a:r>
              <a:rPr lang="en-GB" dirty="0"/>
              <a:t> file and select “Edit with IDLE”</a:t>
            </a:r>
          </a:p>
          <a:p>
            <a:r>
              <a:rPr lang="en-GB" dirty="0"/>
              <a:t>Run by selecting “Run &gt; Run Module” or pressing F5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85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a file and run it (F5)</a:t>
            </a:r>
          </a:p>
        </p:txBody>
      </p:sp>
      <p:pic>
        <p:nvPicPr>
          <p:cNvPr id="5" name="Content Placeholder 4" descr="01HelloWorld.py - D:\chris\Home\Dropbox\COMP1753\TeachingMaterial\L01 Introduction\01HelloWorld.py (3.7.0)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90" b="80645"/>
          <a:stretch/>
        </p:blipFill>
        <p:spPr>
          <a:xfrm>
            <a:off x="609600" y="1752600"/>
            <a:ext cx="4257879" cy="2209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22</a:t>
            </a:fld>
            <a:endParaRPr lang="es-ES"/>
          </a:p>
        </p:txBody>
      </p:sp>
      <p:pic>
        <p:nvPicPr>
          <p:cNvPr id="6" name="Picture 5" descr="Python 3.7.0 Shel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2014" r="82500" b="71671"/>
          <a:stretch/>
        </p:blipFill>
        <p:spPr>
          <a:xfrm>
            <a:off x="4876800" y="2876834"/>
            <a:ext cx="3581400" cy="304419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 rot="2935565">
            <a:off x="3286073" y="3720084"/>
            <a:ext cx="1699489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97218" y="5625850"/>
            <a:ext cx="4038599" cy="590351"/>
          </a:xfrm>
          <a:prstGeom prst="wedgeRectCallout">
            <a:avLst>
              <a:gd name="adj1" fmla="val 15226"/>
              <a:gd name="adj2" fmla="val -52354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hit F5 or Run &gt; Run Module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996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far so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But the Hello World program only ever does one thing </a:t>
            </a:r>
            <a:r>
              <a:rPr lang="en-GB" dirty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the output never changes regardless of what the user does</a:t>
            </a:r>
            <a:endParaRPr lang="en-GB" dirty="0"/>
          </a:p>
          <a:p>
            <a:r>
              <a:rPr lang="en-GB" dirty="0"/>
              <a:t>There are a few more examples in the zip files to give a flavour of what else we will be able to achieve later on – demo</a:t>
            </a:r>
          </a:p>
          <a:p>
            <a:pPr lvl="1"/>
            <a:r>
              <a:rPr lang="en-GB" dirty="0"/>
              <a:t>text analysis: Lorem examples</a:t>
            </a:r>
          </a:p>
          <a:p>
            <a:pPr lvl="1"/>
            <a:r>
              <a:rPr lang="en-GB" dirty="0"/>
              <a:t>file management: File examples</a:t>
            </a:r>
          </a:p>
          <a:p>
            <a:pPr lvl="1"/>
            <a:r>
              <a:rPr lang="en-GB" dirty="0"/>
              <a:t>pizzas: GUI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257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Turtle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We will now look at some basic examples using Turtle graphics </a:t>
            </a:r>
          </a:p>
          <a:p>
            <a:pPr lvl="1"/>
            <a:r>
              <a:rPr lang="en-GB" dirty="0"/>
              <a:t>some of you are probably already familiar with Turtle</a:t>
            </a:r>
          </a:p>
          <a:p>
            <a:pPr lvl="1"/>
            <a:r>
              <a:rPr lang="en-GB" dirty="0"/>
              <a:t>we won’t use it much, but it’s nice to start with something familiar (and don’t worry if you’re not a Turtle user)</a:t>
            </a:r>
          </a:p>
          <a:p>
            <a:r>
              <a:rPr lang="en-GB" dirty="0"/>
              <a:t>The Turtle graphics module comes built in to Python and allows you to create some really intricate 2D graphics and games</a:t>
            </a:r>
          </a:p>
          <a:p>
            <a:r>
              <a:rPr lang="en-GB" dirty="0"/>
              <a:t>IDLE even has a Turtle demo (“Help &gt; Turtle Demo”), e.g.</a:t>
            </a:r>
          </a:p>
          <a:p>
            <a:pPr lvl="1"/>
            <a:r>
              <a:rPr lang="en-GB" dirty="0" err="1"/>
              <a:t>bytedesign</a:t>
            </a:r>
            <a:r>
              <a:rPr lang="en-GB" dirty="0"/>
              <a:t> (fancy design)</a:t>
            </a:r>
          </a:p>
          <a:p>
            <a:pPr lvl="1"/>
            <a:r>
              <a:rPr lang="en-GB" dirty="0" err="1"/>
              <a:t>sorting_animate</a:t>
            </a:r>
            <a:r>
              <a:rPr lang="en-GB" dirty="0"/>
              <a:t> (animated sorting algorithms)</a:t>
            </a:r>
          </a:p>
          <a:p>
            <a:pPr lvl="1"/>
            <a:r>
              <a:rPr lang="en-GB" dirty="0" err="1"/>
              <a:t>wikipedia</a:t>
            </a:r>
            <a:r>
              <a:rPr lang="en-GB" dirty="0"/>
              <a:t> (fancy animated design, but only ~50 lines of code!)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773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Yin-Yang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Let’s copy the Yin-Yang demo into IDLE</a:t>
            </a:r>
          </a:p>
          <a:p>
            <a:pPr lvl="1"/>
            <a:r>
              <a:rPr lang="en-GB" dirty="0"/>
              <a:t>to copy, click in the code window, hit </a:t>
            </a:r>
            <a:r>
              <a:rPr lang="en-GB" dirty="0" err="1"/>
              <a:t>Ctrl+A</a:t>
            </a:r>
            <a:r>
              <a:rPr lang="en-GB" dirty="0"/>
              <a:t> (select all) and </a:t>
            </a:r>
            <a:r>
              <a:rPr lang="en-GB" dirty="0" err="1"/>
              <a:t>Ctrl+C</a:t>
            </a:r>
            <a:r>
              <a:rPr lang="en-GB" dirty="0"/>
              <a:t> (copy) </a:t>
            </a:r>
          </a:p>
          <a:p>
            <a:pPr lvl="1"/>
            <a:r>
              <a:rPr lang="en-GB" dirty="0"/>
              <a:t>then in IDLE hit </a:t>
            </a:r>
            <a:r>
              <a:rPr lang="en-GB" dirty="0" err="1"/>
              <a:t>Ctrl+N</a:t>
            </a:r>
            <a:r>
              <a:rPr lang="en-GB" dirty="0"/>
              <a:t> (new file) and </a:t>
            </a:r>
            <a:r>
              <a:rPr lang="en-GB" dirty="0" err="1"/>
              <a:t>Ctrl+V</a:t>
            </a:r>
            <a:r>
              <a:rPr lang="en-GB" dirty="0"/>
              <a:t> (paste)</a:t>
            </a:r>
          </a:p>
          <a:p>
            <a:pPr lvl="1"/>
            <a:r>
              <a:rPr lang="en-GB" dirty="0"/>
              <a:t>these keyboard shortcuts should be familiar from other programs like Word – if they are not, get used to them – they will save you a LOT of time if you work regularly with computers</a:t>
            </a:r>
          </a:p>
          <a:p>
            <a:r>
              <a:rPr lang="en-GB" dirty="0"/>
              <a:t>Now run it (F5)</a:t>
            </a:r>
          </a:p>
          <a:p>
            <a:pPr lvl="1"/>
            <a:r>
              <a:rPr lang="en-GB" dirty="0"/>
              <a:t>IDLE will ask you to save the file first – choose a suitable name like </a:t>
            </a:r>
            <a:r>
              <a:rPr lang="en-GB" dirty="0" err="1"/>
              <a:t>yinyang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460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Modifying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haven’t yet found out how Turtle works, but there are some easy changes we can make … what are they?</a:t>
            </a:r>
          </a:p>
          <a:p>
            <a:pPr lvl="1"/>
            <a:r>
              <a:rPr lang="en-GB" dirty="0"/>
              <a:t>that’s right – the radius and the colours</a:t>
            </a:r>
          </a:p>
          <a:p>
            <a:r>
              <a:rPr lang="en-GB" dirty="0"/>
              <a:t>Let’s change the radius from 200 to 100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and now to 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26</a:t>
            </a:fld>
            <a:endParaRPr lang="es-ES"/>
          </a:p>
        </p:txBody>
      </p:sp>
      <p:pic>
        <p:nvPicPr>
          <p:cNvPr id="5" name="Picture 4" descr="Python Turtle Graphic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5" t="36666" r="35502" b="33333"/>
          <a:stretch/>
        </p:blipFill>
        <p:spPr>
          <a:xfrm>
            <a:off x="4114800" y="5089071"/>
            <a:ext cx="1676400" cy="1616529"/>
          </a:xfrm>
          <a:prstGeom prst="rect">
            <a:avLst/>
          </a:prstGeom>
        </p:spPr>
      </p:pic>
      <p:pic>
        <p:nvPicPr>
          <p:cNvPr id="6" name="Picture 5" descr="*tmp.py - D:/chris/Home/Dropbox/COMP1753/TeachingMaterial/L01 Introduction/tmp.py (3.7.0)*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" t="75138" r="76667" b="19445"/>
          <a:stretch/>
        </p:blipFill>
        <p:spPr>
          <a:xfrm>
            <a:off x="1003300" y="4098471"/>
            <a:ext cx="72644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Modifying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Hmm … every time we want to do this we have to make two identical changes </a:t>
            </a:r>
          </a:p>
          <a:p>
            <a:pPr lvl="1"/>
            <a:r>
              <a:rPr lang="en-GB" dirty="0"/>
              <a:t>if they are not identical it doesn’t work properly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How about if we stored the new value somewhere and then used it … like this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27</a:t>
            </a:fld>
            <a:endParaRPr lang="es-ES"/>
          </a:p>
        </p:txBody>
      </p:sp>
      <p:pic>
        <p:nvPicPr>
          <p:cNvPr id="5" name="Picture 4" descr="*tmp.py - D:/chris/Home/Dropbox/COMP1753/TeachingMaterial/L01 Introduction/tmp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" t="72916" r="74999" b="19445"/>
          <a:stretch/>
        </p:blipFill>
        <p:spPr>
          <a:xfrm>
            <a:off x="1016602" y="5049625"/>
            <a:ext cx="7254240" cy="1295400"/>
          </a:xfrm>
          <a:prstGeom prst="rect">
            <a:avLst/>
          </a:prstGeom>
        </p:spPr>
      </p:pic>
      <p:pic>
        <p:nvPicPr>
          <p:cNvPr id="7" name="Picture 6" descr="*tmp.py - D:/chris/Home/Dropbox/COMP1753/TeachingMaterial/L01 Introduction/tmp.py (3.7.0)*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" t="75138" r="76667" b="19445"/>
          <a:stretch/>
        </p:blipFill>
        <p:spPr>
          <a:xfrm>
            <a:off x="1016602" y="3048000"/>
            <a:ext cx="7264400" cy="990600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 bwMode="auto">
          <a:xfrm>
            <a:off x="6324600" y="3086583"/>
            <a:ext cx="2667000" cy="913433"/>
          </a:xfrm>
          <a:prstGeom prst="wedgeRectCallout">
            <a:avLst>
              <a:gd name="adj1" fmla="val -166375"/>
              <a:gd name="adj2" fmla="val -515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these values need to be identical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116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Now we only need to make one change (to radius)</a:t>
            </a:r>
          </a:p>
          <a:p>
            <a:pPr lvl="1"/>
            <a:r>
              <a:rPr lang="en-GB" dirty="0"/>
              <a:t>no danger of forgetting to update the values everywhere (in a complicated program there maybe hundreds of places where a value is repeated)</a:t>
            </a:r>
          </a:p>
          <a:p>
            <a:r>
              <a:rPr lang="en-GB" dirty="0"/>
              <a:t>In the original version the value 200 is </a:t>
            </a:r>
            <a:r>
              <a:rPr lang="en-GB" b="1" dirty="0"/>
              <a:t>hard-coded</a:t>
            </a:r>
            <a:r>
              <a:rPr lang="en-GB" dirty="0"/>
              <a:t> into the program</a:t>
            </a:r>
          </a:p>
          <a:p>
            <a:pPr lvl="1"/>
            <a:r>
              <a:rPr lang="en-GB" dirty="0"/>
              <a:t>the value is fixed by the programmer and the output will always be the same every time the program is run</a:t>
            </a:r>
          </a:p>
          <a:p>
            <a:pPr lvl="1"/>
            <a:r>
              <a:rPr lang="en-GB" dirty="0"/>
              <a:t>hard-coded values are fine but not if they are repeated many times – makes the program hard to maintain/debug/change</a:t>
            </a:r>
          </a:p>
          <a:p>
            <a:r>
              <a:rPr lang="en-GB" dirty="0"/>
              <a:t>In our new version, radius is a </a:t>
            </a:r>
            <a:r>
              <a:rPr lang="en-GB" b="1" dirty="0"/>
              <a:t>variable</a:t>
            </a:r>
          </a:p>
          <a:p>
            <a:pPr lvl="1"/>
            <a:r>
              <a:rPr lang="en-GB" dirty="0"/>
              <a:t>even though it doesn’t change when the program is run</a:t>
            </a:r>
          </a:p>
          <a:p>
            <a:r>
              <a:rPr lang="en-GB" dirty="0"/>
              <a:t>Ideally the radius could be decided on by the user</a:t>
            </a:r>
          </a:p>
          <a:p>
            <a:pPr lvl="1"/>
            <a:r>
              <a:rPr lang="en-GB" dirty="0"/>
              <a:t>perhaps using a slider or a text field to enter the value</a:t>
            </a:r>
          </a:p>
          <a:p>
            <a:r>
              <a:rPr lang="en-GB" dirty="0"/>
              <a:t>Lots more about variables in the next topic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18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Turtle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Turtle programs can be very complex but are built of simple commands</a:t>
            </a:r>
          </a:p>
          <a:p>
            <a:r>
              <a:rPr lang="en-GB" dirty="0"/>
              <a:t>Turtle works by moving a pen (called the turtle) around the screen</a:t>
            </a:r>
          </a:p>
          <a:p>
            <a:pPr marL="381000" lvl="1" indent="0">
              <a:buNone/>
            </a:pPr>
            <a:r>
              <a:rPr lang="en-GB" dirty="0" err="1"/>
              <a:t>t.forward</a:t>
            </a:r>
            <a:r>
              <a:rPr lang="en-GB" dirty="0"/>
              <a:t>(100) – move forward 100 units</a:t>
            </a:r>
          </a:p>
          <a:p>
            <a:pPr marL="381000" lvl="1" indent="0">
              <a:buNone/>
            </a:pPr>
            <a:r>
              <a:rPr lang="en-GB" dirty="0" err="1"/>
              <a:t>t.left</a:t>
            </a:r>
            <a:r>
              <a:rPr lang="en-GB" dirty="0"/>
              <a:t>(90) – turn left through 90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GB" dirty="0"/>
          </a:p>
          <a:p>
            <a:pPr lvl="0"/>
            <a:r>
              <a:rPr lang="en-GB" dirty="0">
                <a:solidFill>
                  <a:srgbClr val="000000"/>
                </a:solidFill>
              </a:rPr>
              <a:t>And that’s enough to draw a square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see 08Turtle_square.py</a:t>
            </a:r>
          </a:p>
          <a:p>
            <a:pPr marL="3810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67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Suggested Textbooks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5799" y="1524000"/>
            <a:ext cx="6671701" cy="47244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GB" dirty="0">
                <a:ea typeface="ＭＳ Ｐゴシック" pitchFamily="34" charset="-128"/>
              </a:rPr>
              <a:t>If you want a textbook to read, you could try one of these</a:t>
            </a:r>
          </a:p>
          <a:p>
            <a:pPr lvl="1"/>
            <a:r>
              <a:rPr lang="en-GB" dirty="0">
                <a:ea typeface="ＭＳ Ｐゴシック" pitchFamily="34" charset="-128"/>
              </a:rPr>
              <a:t>Python Crash Course (2e): A Hands-On, Project-Based Introduction to Programming, Eric </a:t>
            </a:r>
            <a:r>
              <a:rPr lang="en-GB" dirty="0" err="1">
                <a:ea typeface="ＭＳ Ｐゴシック" pitchFamily="34" charset="-128"/>
              </a:rPr>
              <a:t>Matthes</a:t>
            </a:r>
            <a:r>
              <a:rPr lang="en-GB" dirty="0">
                <a:ea typeface="ＭＳ Ｐゴシック" pitchFamily="34" charset="-128"/>
              </a:rPr>
              <a:t>, No Starch Press</a:t>
            </a:r>
          </a:p>
          <a:p>
            <a:pPr lvl="1"/>
            <a:r>
              <a:rPr lang="en-GB" dirty="0">
                <a:ea typeface="ＭＳ Ｐゴシック" pitchFamily="34" charset="-128"/>
              </a:rPr>
              <a:t>Think Python: How to think like a Computer Scientist (2e), Allen Downey</a:t>
            </a:r>
            <a:r>
              <a:rPr lang="en-US" dirty="0">
                <a:ea typeface="ＭＳ Ｐゴシック" pitchFamily="34" charset="-128"/>
              </a:rPr>
              <a:t>, O’Reilly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downloadable pdf available for free(!) at </a:t>
            </a:r>
            <a:r>
              <a:rPr lang="en-US" sz="1600" dirty="0">
                <a:ea typeface="ＭＳ Ｐゴシック" pitchFamily="34" charset="-128"/>
                <a:hlinkClick r:id="rId2"/>
              </a:rPr>
              <a:t>https://greenteapress.com/wp/think-python-2e/</a:t>
            </a:r>
            <a:r>
              <a:rPr lang="en-US" sz="1600" dirty="0">
                <a:ea typeface="ＭＳ Ｐゴシック" pitchFamily="34" charset="-128"/>
              </a:rPr>
              <a:t> </a:t>
            </a:r>
          </a:p>
          <a:p>
            <a:pPr lvl="1"/>
            <a:r>
              <a:rPr lang="en-GB" dirty="0">
                <a:ea typeface="ＭＳ Ｐゴシック" pitchFamily="34" charset="-128"/>
              </a:rPr>
              <a:t>A Concise Introduction to Programming in Python, Mark Johnson, CRC Press</a:t>
            </a:r>
          </a:p>
          <a:p>
            <a:pPr eaLnBrk="1" hangingPunct="1"/>
            <a:r>
              <a:rPr lang="en-GB" dirty="0">
                <a:ea typeface="ＭＳ Ｐゴシック" pitchFamily="34" charset="-128"/>
              </a:rPr>
              <a:t>All 3 books are a good introduction to Python and go far beyond what we cover</a:t>
            </a:r>
          </a:p>
          <a:p>
            <a:pPr lvl="1" eaLnBrk="1" hangingPunct="1"/>
            <a:endParaRPr lang="en-US" dirty="0">
              <a:ea typeface="ＭＳ Ｐゴシック" pitchFamily="34" charset="-128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E5B928DA-EEDF-496A-9390-63AB00569EA9}" type="slidenum">
              <a:rPr lang="es-ES" sz="1000" smtClean="0">
                <a:latin typeface="Arial" charset="0"/>
              </a:rPr>
              <a:pPr lvl="1"/>
              <a:t>3</a:t>
            </a:fld>
            <a:endParaRPr lang="es-ES" sz="1000"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500" y="2913725"/>
            <a:ext cx="1186139" cy="155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500" y="4467225"/>
            <a:ext cx="1186139" cy="1783338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5AFDF5-8FE5-4E19-AAC1-C27F90DF6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7500" y="1346583"/>
            <a:ext cx="1186139" cy="15671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D34C-D134-4156-98BC-DF404F49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08Turtle_square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AF54-2CD2-47FD-8CF2-B9748A95F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Here’s the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E8F8-4D5B-46FF-8526-4C5387662F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30</a:t>
            </a:fld>
            <a:endParaRPr lang="es-ES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463A678-8C00-425D-B32A-404DE4543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55" r="75627" b="58889"/>
          <a:stretch/>
        </p:blipFill>
        <p:spPr>
          <a:xfrm>
            <a:off x="990599" y="2057400"/>
            <a:ext cx="2887473" cy="3886200"/>
          </a:xfrm>
          <a:prstGeom prst="rect">
            <a:avLst/>
          </a:prstGeom>
        </p:spPr>
      </p:pic>
      <p:sp>
        <p:nvSpPr>
          <p:cNvPr id="9" name="Rectangular Callout 7">
            <a:extLst>
              <a:ext uri="{FF2B5EF4-FFF2-40B4-BE49-F238E27FC236}">
                <a16:creationId xmlns:a16="http://schemas.microsoft.com/office/drawing/2014/main" id="{85B0A9CD-E928-4CCE-835C-C09BE3F394F7}"/>
              </a:ext>
            </a:extLst>
          </p:cNvPr>
          <p:cNvSpPr/>
          <p:nvPr/>
        </p:nvSpPr>
        <p:spPr bwMode="auto">
          <a:xfrm>
            <a:off x="3581400" y="2959575"/>
            <a:ext cx="5105400" cy="334083"/>
          </a:xfrm>
          <a:prstGeom prst="wedgeRectCallout">
            <a:avLst>
              <a:gd name="adj1" fmla="val -59677"/>
              <a:gd name="adj2" fmla="val 5134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draw a line, length 100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ular Callout 7">
            <a:extLst>
              <a:ext uri="{FF2B5EF4-FFF2-40B4-BE49-F238E27FC236}">
                <a16:creationId xmlns:a16="http://schemas.microsoft.com/office/drawing/2014/main" id="{B245DF67-D52A-4F19-97C6-0F756DDD18E9}"/>
              </a:ext>
            </a:extLst>
          </p:cNvPr>
          <p:cNvSpPr/>
          <p:nvPr/>
        </p:nvSpPr>
        <p:spPr bwMode="auto">
          <a:xfrm>
            <a:off x="3581400" y="3394310"/>
            <a:ext cx="5105400" cy="299416"/>
          </a:xfrm>
          <a:prstGeom prst="wedgeRectCallout">
            <a:avLst>
              <a:gd name="adj1" fmla="val -69763"/>
              <a:gd name="adj2" fmla="val 3576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turn left (anti-clockwise) through 90⁰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ular Callout 7">
            <a:extLst>
              <a:ext uri="{FF2B5EF4-FFF2-40B4-BE49-F238E27FC236}">
                <a16:creationId xmlns:a16="http://schemas.microsoft.com/office/drawing/2014/main" id="{6939924F-E610-404D-897B-23D62163FF74}"/>
              </a:ext>
            </a:extLst>
          </p:cNvPr>
          <p:cNvSpPr/>
          <p:nvPr/>
        </p:nvSpPr>
        <p:spPr bwMode="auto">
          <a:xfrm>
            <a:off x="3581400" y="3769926"/>
            <a:ext cx="5105400" cy="341933"/>
          </a:xfrm>
          <a:prstGeom prst="wedgeRectCallout">
            <a:avLst>
              <a:gd name="adj1" fmla="val -58982"/>
              <a:gd name="adj2" fmla="val 720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draw a line, length 100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ular Callout 7">
            <a:extLst>
              <a:ext uri="{FF2B5EF4-FFF2-40B4-BE49-F238E27FC236}">
                <a16:creationId xmlns:a16="http://schemas.microsoft.com/office/drawing/2014/main" id="{52EBAC33-46E0-4772-AF17-1D406A1986FA}"/>
              </a:ext>
            </a:extLst>
          </p:cNvPr>
          <p:cNvSpPr/>
          <p:nvPr/>
        </p:nvSpPr>
        <p:spPr bwMode="auto">
          <a:xfrm>
            <a:off x="3581400" y="4204661"/>
            <a:ext cx="5105400" cy="341933"/>
          </a:xfrm>
          <a:prstGeom prst="wedgeRectCallout">
            <a:avLst>
              <a:gd name="adj1" fmla="val -69415"/>
              <a:gd name="adj2" fmla="val -6289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turn left (anti-clockwise) through 90⁰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ular Callout 7">
            <a:extLst>
              <a:ext uri="{FF2B5EF4-FFF2-40B4-BE49-F238E27FC236}">
                <a16:creationId xmlns:a16="http://schemas.microsoft.com/office/drawing/2014/main" id="{05D9D8E6-4142-4300-8B76-EF1DCF3BE5C3}"/>
              </a:ext>
            </a:extLst>
          </p:cNvPr>
          <p:cNvSpPr/>
          <p:nvPr/>
        </p:nvSpPr>
        <p:spPr bwMode="auto">
          <a:xfrm>
            <a:off x="3581400" y="4690664"/>
            <a:ext cx="5105400" cy="341933"/>
          </a:xfrm>
          <a:prstGeom prst="wedgeRectCallout">
            <a:avLst>
              <a:gd name="adj1" fmla="val -49592"/>
              <a:gd name="adj2" fmla="val 3057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and so on …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616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71FD-0C55-4DA8-B4BC-16B47DAE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E270-38EF-4B41-8C09-2458E2C1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first line is a </a:t>
            </a:r>
            <a:r>
              <a:rPr lang="en-GB" b="1" dirty="0"/>
              <a:t>comment</a:t>
            </a:r>
          </a:p>
          <a:p>
            <a:endParaRPr lang="en-GB" b="1" dirty="0"/>
          </a:p>
          <a:p>
            <a:pPr lvl="1"/>
            <a:r>
              <a:rPr lang="en-GB" dirty="0"/>
              <a:t>it has no effect on how the code works</a:t>
            </a:r>
          </a:p>
          <a:p>
            <a:r>
              <a:rPr lang="en-GB" dirty="0"/>
              <a:t>So you can change it to whatever you want</a:t>
            </a:r>
          </a:p>
          <a:p>
            <a:endParaRPr lang="en-GB" dirty="0"/>
          </a:p>
          <a:p>
            <a:pPr lvl="1"/>
            <a:r>
              <a:rPr lang="en-GB" dirty="0"/>
              <a:t>but you will still get a square (unless you change the rest of the code)</a:t>
            </a:r>
          </a:p>
          <a:p>
            <a:r>
              <a:rPr lang="en-GB" dirty="0"/>
              <a:t>Comments can also be put at the end of a line of code</a:t>
            </a:r>
          </a:p>
          <a:p>
            <a:endParaRPr lang="en-GB" dirty="0"/>
          </a:p>
          <a:p>
            <a:pPr lvl="1"/>
            <a:r>
              <a:rPr lang="en-GB" dirty="0"/>
              <a:t>Python ignores everything from the # to the end of the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735B1-64E5-4CB3-B6AA-135232572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31</a:t>
            </a:fld>
            <a:endParaRPr lang="es-E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4521A55-B61A-4838-AEDE-221AA310EB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55" r="75627" b="92453"/>
          <a:stretch/>
        </p:blipFill>
        <p:spPr>
          <a:xfrm>
            <a:off x="996517" y="1981200"/>
            <a:ext cx="5053078" cy="381000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5A7D8FC-D9DC-4B19-AA12-ED4181CEC4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55" r="74602" b="92223"/>
          <a:stretch/>
        </p:blipFill>
        <p:spPr>
          <a:xfrm>
            <a:off x="996517" y="3232166"/>
            <a:ext cx="4876801" cy="393668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50251ED-4A8C-424A-892B-8CF3631081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203" r="48975" b="81023"/>
          <a:stretch/>
        </p:blipFill>
        <p:spPr>
          <a:xfrm>
            <a:off x="996516" y="5099868"/>
            <a:ext cx="7851015" cy="39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5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9596-64CA-4B04-BE46-7CC9417E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Importing Turtle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E670-4D0E-4FB6-A64B-88E09DEAB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Did you notice the “</a:t>
            </a:r>
            <a:r>
              <a:rPr lang="en-GB" b="1" dirty="0"/>
              <a:t>t.</a:t>
            </a:r>
            <a:r>
              <a:rPr lang="en-GB" dirty="0"/>
              <a:t>” as in “</a:t>
            </a:r>
            <a:r>
              <a:rPr lang="en-GB" b="1" dirty="0" err="1"/>
              <a:t>t.</a:t>
            </a:r>
            <a:r>
              <a:rPr lang="en-GB" dirty="0" err="1"/>
              <a:t>forward</a:t>
            </a:r>
            <a:r>
              <a:rPr lang="en-GB" dirty="0"/>
              <a:t>(100)”?</a:t>
            </a:r>
          </a:p>
          <a:p>
            <a:pPr lvl="1"/>
            <a:r>
              <a:rPr lang="en-GB" dirty="0"/>
              <a:t>there are different ways to import/use Turtle</a:t>
            </a:r>
          </a:p>
          <a:p>
            <a:r>
              <a:rPr lang="en-GB" dirty="0"/>
              <a:t>The Turtle Demos use syntax like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lecture examples (in the download) use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Both do more or less the same thing</a:t>
            </a:r>
          </a:p>
          <a:p>
            <a:pPr lvl="1"/>
            <a:r>
              <a:rPr lang="en-GB" dirty="0"/>
              <a:t>but the “</a:t>
            </a:r>
            <a:r>
              <a:rPr lang="en-GB" b="1" dirty="0"/>
              <a:t>t.</a:t>
            </a:r>
            <a:r>
              <a:rPr lang="en-GB" dirty="0"/>
              <a:t>” helps to remind us that the commands come from Turtle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A7F31-0D4C-4FD9-A46B-A0C841B2A8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32</a:t>
            </a:fld>
            <a:endParaRPr lang="es-ES"/>
          </a:p>
        </p:txBody>
      </p:sp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65946ED-E7C7-4B19-BFFE-8DE2FDF383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" t="7778" r="73337" b="80000"/>
          <a:stretch/>
        </p:blipFill>
        <p:spPr>
          <a:xfrm>
            <a:off x="1066798" y="2391793"/>
            <a:ext cx="2971801" cy="1295400"/>
          </a:xfrm>
          <a:prstGeom prst="rect">
            <a:avLst/>
          </a:prstGeom>
        </p:spPr>
      </p:pic>
      <p:pic>
        <p:nvPicPr>
          <p:cNvPr id="18" name="Picture 1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4368205-715B-4236-956E-9254047B8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6" t="8889" r="74602" b="78889"/>
          <a:stretch/>
        </p:blipFill>
        <p:spPr>
          <a:xfrm>
            <a:off x="1066059" y="4051547"/>
            <a:ext cx="2826325" cy="12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6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Pen up / 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want to move to another location without creating a line, just lift the pen up and then put it down when you want to start drawing again, e.g.</a:t>
            </a:r>
          </a:p>
          <a:p>
            <a:pPr marL="381000" lvl="1" indent="0">
              <a:buNone/>
            </a:pPr>
            <a:r>
              <a:rPr lang="en-GB" dirty="0" err="1"/>
              <a:t>t.penup</a:t>
            </a:r>
            <a:r>
              <a:rPr lang="en-GB" dirty="0"/>
              <a:t>()</a:t>
            </a:r>
          </a:p>
          <a:p>
            <a:pPr marL="381000" lvl="1" indent="0">
              <a:buNone/>
            </a:pPr>
            <a:r>
              <a:rPr lang="en-GB" dirty="0" err="1"/>
              <a:t>t.forward</a:t>
            </a:r>
            <a:r>
              <a:rPr lang="en-GB" dirty="0"/>
              <a:t>(100)</a:t>
            </a:r>
          </a:p>
          <a:p>
            <a:pPr marL="381000" lvl="1" indent="0">
              <a:buNone/>
            </a:pPr>
            <a:r>
              <a:rPr lang="en-GB" dirty="0" err="1"/>
              <a:t>t.pendown</a:t>
            </a:r>
            <a:r>
              <a:rPr lang="en-GB" dirty="0"/>
              <a:t>()</a:t>
            </a:r>
          </a:p>
          <a:p>
            <a:pPr lvl="0"/>
            <a:r>
              <a:rPr lang="en-GB" dirty="0">
                <a:solidFill>
                  <a:srgbClr val="000000"/>
                </a:solidFill>
              </a:rPr>
              <a:t>We can now create a square with no top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see 09Turtle_squareNoTop.py</a:t>
            </a:r>
          </a:p>
          <a:p>
            <a:pPr marL="3810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139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Or, can move directly to a location, e.g.</a:t>
            </a:r>
          </a:p>
          <a:p>
            <a:pPr marL="381000" lvl="1" indent="0">
              <a:buNone/>
            </a:pPr>
            <a:r>
              <a:rPr lang="en-GB" dirty="0" err="1"/>
              <a:t>t.goto</a:t>
            </a:r>
            <a:r>
              <a:rPr lang="en-GB" dirty="0"/>
              <a:t>(100, 200) – move to the location x = 100, y = 200 (where x = 0, y = 0 is the centre of the screen)</a:t>
            </a:r>
          </a:p>
          <a:p>
            <a:pPr lvl="0"/>
            <a:r>
              <a:rPr lang="en-GB" dirty="0">
                <a:solidFill>
                  <a:srgbClr val="000000"/>
                </a:solidFill>
              </a:rPr>
              <a:t>Can fill the area inside the lines you have drawn, e.g.</a:t>
            </a:r>
          </a:p>
          <a:p>
            <a:pPr marL="381000" lvl="1" indent="0">
              <a:buNone/>
            </a:pPr>
            <a:r>
              <a:rPr lang="en-GB" dirty="0" err="1"/>
              <a:t>t.</a:t>
            </a:r>
            <a:r>
              <a:rPr lang="en-GB" dirty="0" err="1">
                <a:solidFill>
                  <a:srgbClr val="000000"/>
                </a:solidFill>
              </a:rPr>
              <a:t>fillcolor</a:t>
            </a:r>
            <a:r>
              <a:rPr lang="en-GB" dirty="0">
                <a:solidFill>
                  <a:srgbClr val="000000"/>
                </a:solidFill>
              </a:rPr>
              <a:t>("red")</a:t>
            </a:r>
          </a:p>
          <a:p>
            <a:pPr marL="381000" lvl="1" indent="0">
              <a:buNone/>
            </a:pPr>
            <a:r>
              <a:rPr lang="en-GB" dirty="0" err="1">
                <a:solidFill>
                  <a:srgbClr val="000000"/>
                </a:solidFill>
              </a:rPr>
              <a:t>t.begin_fill</a:t>
            </a:r>
            <a:r>
              <a:rPr lang="en-GB" dirty="0">
                <a:solidFill>
                  <a:srgbClr val="000000"/>
                </a:solidFill>
              </a:rPr>
              <a:t>()</a:t>
            </a:r>
          </a:p>
          <a:p>
            <a:pPr marL="381000" lvl="1" indent="0">
              <a:buNone/>
            </a:pPr>
            <a:r>
              <a:rPr lang="en-GB" dirty="0">
                <a:solidFill>
                  <a:srgbClr val="000000"/>
                </a:solidFill>
              </a:rPr>
              <a:t>…</a:t>
            </a:r>
          </a:p>
          <a:p>
            <a:pPr marL="381000" lvl="1" indent="0">
              <a:buNone/>
            </a:pPr>
            <a:r>
              <a:rPr lang="en-GB" dirty="0" err="1">
                <a:solidFill>
                  <a:srgbClr val="000000"/>
                </a:solidFill>
              </a:rPr>
              <a:t>t.end_fill</a:t>
            </a:r>
            <a:r>
              <a:rPr lang="en-GB" dirty="0">
                <a:solidFill>
                  <a:srgbClr val="000000"/>
                </a:solidFill>
              </a:rPr>
              <a:t>()</a:t>
            </a:r>
          </a:p>
          <a:p>
            <a:pPr lvl="0"/>
            <a:r>
              <a:rPr lang="en-GB" dirty="0">
                <a:solidFill>
                  <a:srgbClr val="000000"/>
                </a:solidFill>
              </a:rPr>
              <a:t>And that’s enough to draw a bow tie shape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see 10Turtle_bowtie</a:t>
            </a:r>
          </a:p>
          <a:p>
            <a:pPr marL="381000" lvl="1" indent="0">
              <a:buNone/>
            </a:pPr>
            <a:endParaRPr lang="en-GB" dirty="0">
              <a:solidFill>
                <a:srgbClr val="000000"/>
              </a:solidFill>
            </a:endParaRPr>
          </a:p>
          <a:p>
            <a:pPr marL="3810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26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We have looked at quite a lot so far …</a:t>
            </a:r>
          </a:p>
          <a:p>
            <a:r>
              <a:rPr lang="en-GB" dirty="0"/>
              <a:t>What is programming?</a:t>
            </a:r>
          </a:p>
          <a:p>
            <a:pPr lvl="1"/>
            <a:r>
              <a:rPr lang="en-GB" dirty="0"/>
              <a:t>languages / syntax / problems</a:t>
            </a:r>
          </a:p>
          <a:p>
            <a:r>
              <a:rPr lang="en-GB" dirty="0"/>
              <a:t>What is Python?</a:t>
            </a:r>
          </a:p>
          <a:p>
            <a:pPr lvl="1"/>
            <a:r>
              <a:rPr lang="en-GB" dirty="0"/>
              <a:t>installing / IDLE / shell</a:t>
            </a:r>
          </a:p>
          <a:p>
            <a:r>
              <a:rPr lang="en-GB" dirty="0"/>
              <a:t>Using the Python shell</a:t>
            </a:r>
          </a:p>
          <a:p>
            <a:r>
              <a:rPr lang="en-GB" dirty="0"/>
              <a:t>First programs</a:t>
            </a:r>
          </a:p>
          <a:p>
            <a:pPr lvl="1"/>
            <a:r>
              <a:rPr lang="en-GB" dirty="0"/>
              <a:t>Hello World!</a:t>
            </a:r>
          </a:p>
          <a:p>
            <a:pPr lvl="1"/>
            <a:r>
              <a:rPr lang="en-GB" dirty="0"/>
              <a:t>other examples</a:t>
            </a:r>
          </a:p>
          <a:p>
            <a:r>
              <a:rPr lang="en-GB" dirty="0"/>
              <a:t>Turtle graphics</a:t>
            </a:r>
          </a:p>
          <a:p>
            <a:pPr lvl="1"/>
            <a:r>
              <a:rPr lang="en-GB" dirty="0"/>
              <a:t>getting started</a:t>
            </a:r>
          </a:p>
          <a:p>
            <a:pPr lvl="1"/>
            <a:r>
              <a:rPr lang="en-GB" dirty="0"/>
              <a:t>simple shapes</a:t>
            </a:r>
          </a:p>
          <a:p>
            <a:pPr lvl="1"/>
            <a:endParaRPr lang="en-GB" dirty="0"/>
          </a:p>
          <a:p>
            <a:endParaRPr lang="en-GB" dirty="0"/>
          </a:p>
          <a:p>
            <a:pPr marL="3810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887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but the most important things to remember are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400" dirty="0"/>
              <a:t>Program, program, program</a:t>
            </a:r>
          </a:p>
          <a:p>
            <a:r>
              <a:rPr lang="en-GB" sz="4400" dirty="0"/>
              <a:t>Backup, backup, backup!!!</a:t>
            </a:r>
          </a:p>
          <a:p>
            <a:r>
              <a:rPr lang="en-GB" sz="4400" dirty="0"/>
              <a:t>Above all develop a curiosity about how programs work and an eagerness to mess around with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06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computer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Computer programming is the science (and art) of writing computer programs</a:t>
            </a:r>
          </a:p>
          <a:p>
            <a:r>
              <a:rPr lang="en-GB" dirty="0"/>
              <a:t>Notice the confusing and illogical spelling</a:t>
            </a:r>
          </a:p>
          <a:p>
            <a:pPr lvl="1"/>
            <a:r>
              <a:rPr lang="en-GB" dirty="0"/>
              <a:t>you study a degree </a:t>
            </a:r>
            <a:r>
              <a:rPr lang="en-GB" b="1" dirty="0"/>
              <a:t>programme</a:t>
            </a:r>
            <a:r>
              <a:rPr lang="en-GB" dirty="0"/>
              <a:t> (e.g. BSc Computing, BSc Business Information Technology, …) </a:t>
            </a:r>
          </a:p>
          <a:p>
            <a:pPr lvl="1"/>
            <a:r>
              <a:rPr lang="en-GB" dirty="0"/>
              <a:t>or you might watch a TV </a:t>
            </a:r>
            <a:r>
              <a:rPr lang="en-GB" b="1" dirty="0"/>
              <a:t>programme</a:t>
            </a:r>
          </a:p>
          <a:p>
            <a:pPr lvl="1"/>
            <a:r>
              <a:rPr lang="en-GB" dirty="0"/>
              <a:t>but you will be writing a computer </a:t>
            </a:r>
            <a:r>
              <a:rPr lang="en-GB" b="1" dirty="0"/>
              <a:t>program</a:t>
            </a:r>
          </a:p>
          <a:p>
            <a:pPr lvl="1"/>
            <a:r>
              <a:rPr lang="en-GB" dirty="0"/>
              <a:t>when you do this, you will be </a:t>
            </a:r>
            <a:r>
              <a:rPr lang="en-GB" b="1" dirty="0"/>
              <a:t>progra</a:t>
            </a:r>
            <a:r>
              <a:rPr lang="en-GB" b="1" u="sng" dirty="0"/>
              <a:t>mm</a:t>
            </a:r>
            <a:r>
              <a:rPr lang="en-GB" b="1" dirty="0"/>
              <a:t>ing</a:t>
            </a:r>
            <a:r>
              <a:rPr lang="en-GB" dirty="0"/>
              <a:t> (and not progra</a:t>
            </a:r>
            <a:r>
              <a:rPr lang="en-GB" u="sng" dirty="0"/>
              <a:t>m</a:t>
            </a:r>
            <a:r>
              <a:rPr lang="en-GB" dirty="0"/>
              <a:t>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593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computer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A computer program is a set of instructions that tell a computer what to do</a:t>
            </a:r>
          </a:p>
          <a:p>
            <a:pPr lvl="1"/>
            <a:r>
              <a:rPr lang="en-GB" dirty="0"/>
              <a:t>everything a computer does is controlled by a program </a:t>
            </a:r>
          </a:p>
          <a:p>
            <a:r>
              <a:rPr lang="en-GB" dirty="0"/>
              <a:t>Some well-known examples of programs:</a:t>
            </a:r>
          </a:p>
          <a:p>
            <a:pPr lvl="1"/>
            <a:r>
              <a:rPr lang="en-GB" dirty="0"/>
              <a:t>A web browser (like Chrome, Safari or MS Edge) is a computer program that can be used to view web pages</a:t>
            </a:r>
          </a:p>
          <a:p>
            <a:pPr lvl="1"/>
            <a:r>
              <a:rPr lang="en-GB" dirty="0"/>
              <a:t>An office suite (like Microsoft Office) is a collection of computer programs that can be used to write documents</a:t>
            </a:r>
          </a:p>
          <a:p>
            <a:pPr lvl="1"/>
            <a:r>
              <a:rPr lang="en-GB" dirty="0"/>
              <a:t>A video game is a computer program</a:t>
            </a:r>
          </a:p>
          <a:p>
            <a:pPr lvl="1"/>
            <a:r>
              <a:rPr lang="en-GB" dirty="0"/>
              <a:t>A cash machine (ATM) is controlled by a computer program</a:t>
            </a:r>
          </a:p>
          <a:p>
            <a:r>
              <a:rPr lang="en-GB" dirty="0"/>
              <a:t>Computer programs are often referred to as </a:t>
            </a:r>
            <a:r>
              <a:rPr lang="en-GB" b="1" dirty="0"/>
              <a:t>code </a:t>
            </a:r>
            <a:r>
              <a:rPr lang="en-GB" dirty="0"/>
              <a:t>and programming is sometimes called </a:t>
            </a:r>
            <a:r>
              <a:rPr lang="en-GB" b="1" dirty="0"/>
              <a:t>coding</a:t>
            </a:r>
          </a:p>
          <a:p>
            <a:r>
              <a:rPr lang="en-GB" dirty="0"/>
              <a:t>A computer program is written in a programming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60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programming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 programming language is a type of written language that tells computers what to do</a:t>
            </a:r>
          </a:p>
          <a:p>
            <a:r>
              <a:rPr lang="en-GB" dirty="0"/>
              <a:t>There are many different programming languages: e.g. Java, JavaScript,  C, C++, C#, Objective-C, Visual basic (VB), </a:t>
            </a:r>
            <a:r>
              <a:rPr lang="en-GB" b="1" dirty="0"/>
              <a:t>Python</a:t>
            </a:r>
            <a:r>
              <a:rPr lang="en-GB" dirty="0"/>
              <a:t>, …</a:t>
            </a:r>
          </a:p>
          <a:p>
            <a:r>
              <a:rPr lang="en-GB" dirty="0"/>
              <a:t>Each language has its own keywords, grammar, punctuation and </a:t>
            </a:r>
            <a:r>
              <a:rPr lang="en-GB" b="1" dirty="0"/>
              <a:t>syntax</a:t>
            </a:r>
          </a:p>
          <a:p>
            <a:pPr lvl="1"/>
            <a:r>
              <a:rPr lang="en-GB" dirty="0"/>
              <a:t>although several languages look quite similar (Java, JavaScript, C, C++, C#,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61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syntax?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Definition:</a:t>
            </a:r>
          </a:p>
          <a:p>
            <a:pPr lvl="1"/>
            <a:r>
              <a:rPr lang="en-GB" dirty="0"/>
              <a:t>(generally) the arrangement of words and phrases to create well-formed sentences in a language</a:t>
            </a:r>
          </a:p>
          <a:p>
            <a:pPr lvl="1"/>
            <a:r>
              <a:rPr lang="en-GB" dirty="0"/>
              <a:t>(more specifically) the structure of statements in a computer programming language</a:t>
            </a:r>
          </a:p>
          <a:p>
            <a:r>
              <a:rPr lang="en-GB" dirty="0"/>
              <a:t>However, </a:t>
            </a:r>
          </a:p>
          <a:p>
            <a:pPr lvl="1"/>
            <a:r>
              <a:rPr lang="en-GB" dirty="0"/>
              <a:t>in English the syntax is fairly flexible</a:t>
            </a:r>
          </a:p>
          <a:p>
            <a:pPr lvl="1"/>
            <a:r>
              <a:rPr lang="en-GB" dirty="0"/>
              <a:t>the syntax is fairly flexible in English</a:t>
            </a:r>
          </a:p>
          <a:p>
            <a:pPr lvl="1"/>
            <a:r>
              <a:rPr lang="en-GB" dirty="0"/>
              <a:t>the syntax in English is fairly flexible</a:t>
            </a:r>
          </a:p>
          <a:p>
            <a:pPr lvl="1"/>
            <a:r>
              <a:rPr lang="en-GB" strike="sngStrike" dirty="0"/>
              <a:t>in the English syntax is flexible fairly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93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 programming syntax is very strict</a:t>
            </a:r>
          </a:p>
          <a:p>
            <a:pPr lvl="1"/>
            <a:r>
              <a:rPr lang="en-GB" dirty="0"/>
              <a:t>if you get it wrong, the computer won’t know what you mean</a:t>
            </a:r>
          </a:p>
          <a:p>
            <a:r>
              <a:rPr lang="en-GB" dirty="0"/>
              <a:t>And sometimes in English too</a:t>
            </a:r>
          </a:p>
          <a:p>
            <a:pPr lvl="1"/>
            <a:r>
              <a:rPr lang="en-GB" dirty="0"/>
              <a:t>computer get if it know mean the what won’t wrong you </a:t>
            </a:r>
          </a:p>
          <a:p>
            <a:r>
              <a:rPr lang="en-GB" dirty="0"/>
              <a:t>This is why beginners sometimes find programming hard</a:t>
            </a:r>
          </a:p>
          <a:p>
            <a:pPr lvl="1"/>
            <a:r>
              <a:rPr lang="en-GB" dirty="0"/>
              <a:t>they in the wrong order get the commands</a:t>
            </a:r>
          </a:p>
          <a:p>
            <a:pPr lvl="1"/>
            <a:r>
              <a:rPr lang="en-GB" dirty="0"/>
              <a:t>and sum times they miss spelt the </a:t>
            </a:r>
            <a:r>
              <a:rPr lang="en-GB" dirty="0" err="1"/>
              <a:t>wurdz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639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Python (1)?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Python is a general-purpose programming language.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so you can use Python to write code for any pretty much any programming task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Large organizations that use Python include Wikipedia, Google, Yahoo!, CERN, NASA, Facebook, Amazon &amp; Instagram.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Python is particularly popular for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scientific computing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data science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machine learning / artificial intelligence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natural language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48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rm1Theme">
  <a:themeElements>
    <a:clrScheme name="cg3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g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g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6EDEE1D-1130-4699-8827-AC4D28442123}" vid="{C49FF121-B8D8-4C8D-9765-86518DFE19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_COMP1753 Powerpoint Theme</Template>
  <TotalTime>0</TotalTime>
  <Words>2346</Words>
  <Application>Microsoft Office PowerPoint</Application>
  <PresentationFormat>On-screen Show (4:3)</PresentationFormat>
  <Paragraphs>306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Times New Roman</vt:lpstr>
      <vt:lpstr>Term1Theme</vt:lpstr>
      <vt:lpstr>Programming Foundations: Introduction to Python</vt:lpstr>
      <vt:lpstr>Objectives</vt:lpstr>
      <vt:lpstr>Suggested Textbooks</vt:lpstr>
      <vt:lpstr>What is computer programming?</vt:lpstr>
      <vt:lpstr>What is a computer program?</vt:lpstr>
      <vt:lpstr>What is a programming language?</vt:lpstr>
      <vt:lpstr>What is syntax?</vt:lpstr>
      <vt:lpstr>Programming problems</vt:lpstr>
      <vt:lpstr>What is Python (1)?</vt:lpstr>
      <vt:lpstr>What is Python (2)?</vt:lpstr>
      <vt:lpstr>What is Python (3)?</vt:lpstr>
      <vt:lpstr>Installing Python</vt:lpstr>
      <vt:lpstr>Other options</vt:lpstr>
      <vt:lpstr>What is the Python shell?</vt:lpstr>
      <vt:lpstr>First example</vt:lpstr>
      <vt:lpstr>Hello world!</vt:lpstr>
      <vt:lpstr>Calculator</vt:lpstr>
      <vt:lpstr>However …</vt:lpstr>
      <vt:lpstr>Saving your work</vt:lpstr>
      <vt:lpstr>Python examples</vt:lpstr>
      <vt:lpstr>01HelloWorld.py</vt:lpstr>
      <vt:lpstr>Open a file and run it (F5)</vt:lpstr>
      <vt:lpstr>So far so good</vt:lpstr>
      <vt:lpstr>Turtle graphics</vt:lpstr>
      <vt:lpstr>Yin-Yang</vt:lpstr>
      <vt:lpstr>Modifying the code</vt:lpstr>
      <vt:lpstr>Modifying the code</vt:lpstr>
      <vt:lpstr>Variables</vt:lpstr>
      <vt:lpstr>Turtle principles</vt:lpstr>
      <vt:lpstr>08Turtle_square</vt:lpstr>
      <vt:lpstr>Comments</vt:lpstr>
      <vt:lpstr>Importing Turtle</vt:lpstr>
      <vt:lpstr>Pen up / down</vt:lpstr>
      <vt:lpstr>More commands</vt:lpstr>
      <vt:lpstr>Summary</vt:lpstr>
      <vt:lpstr>… but the most important things to remember are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Walshaw</dc:creator>
  <cp:lastModifiedBy>Christopher Walshaw</cp:lastModifiedBy>
  <cp:revision>256</cp:revision>
  <cp:lastPrinted>2013-01-03T16:16:02Z</cp:lastPrinted>
  <dcterms:created xsi:type="dcterms:W3CDTF">2002-08-02T19:17:07Z</dcterms:created>
  <dcterms:modified xsi:type="dcterms:W3CDTF">2020-09-23T16:29:55Z</dcterms:modified>
</cp:coreProperties>
</file>