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38"/>
  </p:notesMasterIdLst>
  <p:sldIdLst>
    <p:sldId id="1864" r:id="rId5"/>
    <p:sldId id="1894" r:id="rId6"/>
    <p:sldId id="1852" r:id="rId7"/>
    <p:sldId id="1874" r:id="rId8"/>
    <p:sldId id="1848" r:id="rId9"/>
    <p:sldId id="1868" r:id="rId10"/>
    <p:sldId id="1866" r:id="rId11"/>
    <p:sldId id="1859" r:id="rId12"/>
    <p:sldId id="1870" r:id="rId13"/>
    <p:sldId id="1871" r:id="rId14"/>
    <p:sldId id="1872" r:id="rId15"/>
    <p:sldId id="1873" r:id="rId16"/>
    <p:sldId id="1875" r:id="rId17"/>
    <p:sldId id="1865" r:id="rId18"/>
    <p:sldId id="1869" r:id="rId19"/>
    <p:sldId id="1876" r:id="rId20"/>
    <p:sldId id="1877" r:id="rId21"/>
    <p:sldId id="1878" r:id="rId22"/>
    <p:sldId id="1888" r:id="rId23"/>
    <p:sldId id="1889" r:id="rId24"/>
    <p:sldId id="1879" r:id="rId25"/>
    <p:sldId id="1880" r:id="rId26"/>
    <p:sldId id="1881" r:id="rId27"/>
    <p:sldId id="1882" r:id="rId28"/>
    <p:sldId id="1883" r:id="rId29"/>
    <p:sldId id="1884" r:id="rId30"/>
    <p:sldId id="1885" r:id="rId31"/>
    <p:sldId id="1886" r:id="rId32"/>
    <p:sldId id="1887" r:id="rId33"/>
    <p:sldId id="1890" r:id="rId34"/>
    <p:sldId id="1891" r:id="rId35"/>
    <p:sldId id="1892" r:id="rId36"/>
    <p:sldId id="1893" r:id="rId3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88"/>
    <a:srgbClr val="FE4387"/>
    <a:srgbClr val="FF2625"/>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724" autoAdjust="0"/>
  </p:normalViewPr>
  <p:slideViewPr>
    <p:cSldViewPr snapToGrid="0">
      <p:cViewPr varScale="1">
        <p:scale>
          <a:sx n="85" d="100"/>
          <a:sy n="85" d="100"/>
        </p:scale>
        <p:origin x="581" y="62"/>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hyperlink" Target="https://www.bing.com/search?q=Elaine+May" TargetMode="External"/><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bing.com/search?q=Elaine+May" TargetMode="External"/><Relationship Id="rId1" Type="http://schemas.openxmlformats.org/officeDocument/2006/relationships/image" Target="../media/image12.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7DF2B-DECF-44A7-8971-07475E2BCFC3}" type="doc">
      <dgm:prSet loTypeId="urn:microsoft.com/office/officeart/2018/2/layout/IconLabelList#2" loCatId="other" qsTypeId="urn:microsoft.com/office/officeart/2005/8/quickstyle/simple1" qsCatId="simple" csTypeId="urn:microsoft.com/office/officeart/2005/8/colors/accent2_2" csCatId="accent2" phldr="1"/>
      <dgm:spPr/>
      <dgm:t>
        <a:bodyPr/>
        <a:lstStyle/>
        <a:p>
          <a:endParaRPr lang="en-US"/>
        </a:p>
      </dgm:t>
    </dgm:pt>
    <dgm:pt modelId="{C8710C11-6766-4B48-9562-4B0C7B3F28D6}">
      <dgm:prSet phldrT="[Text]" custT="1"/>
      <dgm:spPr/>
      <dgm:t>
        <a:bodyPr/>
        <a:lstStyle/>
        <a:p>
          <a:pPr>
            <a:lnSpc>
              <a:spcPct val="100000"/>
            </a:lnSpc>
          </a:pPr>
          <a:r>
            <a:rPr lang="en-US" sz="1800" b="1" dirty="0">
              <a:solidFill>
                <a:schemeClr val="bg1"/>
              </a:solidFill>
              <a:latin typeface="+mj-lt"/>
              <a:hlinkClick xmlns:r="http://schemas.openxmlformats.org/officeDocument/2006/relationships" r:id="rId1">
                <a:extLst>
                  <a:ext uri="{A12FA001-AC4F-418D-AE19-62706E023703}">
                    <ahyp:hlinkClr xmlns:ahyp="http://schemas.microsoft.com/office/drawing/2018/hyperlinkcolor" val="tx"/>
                  </a:ext>
                </a:extLst>
              </a:hlinkClick>
            </a:rPr>
            <a:t>ERP to CRM</a:t>
          </a:r>
        </a:p>
        <a:p>
          <a:pPr>
            <a:lnSpc>
              <a:spcPct val="100000"/>
            </a:lnSpc>
          </a:pPr>
          <a:r>
            <a:rPr lang="en-US" sz="1600" b="0" i="0" dirty="0">
              <a:solidFill>
                <a:schemeClr val="bg1"/>
              </a:solidFill>
              <a:latin typeface="+mj-lt"/>
            </a:rPr>
            <a:t>You can integrate your ERP data with your CRM system using our simple one-way SYNC app.</a:t>
          </a:r>
          <a:endParaRPr lang="en-US" sz="1600" b="1" dirty="0">
            <a:solidFill>
              <a:schemeClr val="bg1"/>
            </a:solidFill>
            <a:latin typeface="+mj-lt"/>
            <a:hlinkClick xmlns:r="http://schemas.openxmlformats.org/officeDocument/2006/relationships" r:id="rId1">
              <a:extLst>
                <a:ext uri="{A12FA001-AC4F-418D-AE19-62706E023703}">
                  <ahyp:hlinkClr xmlns:ahyp="http://schemas.microsoft.com/office/drawing/2018/hyperlinkcolor" val="tx"/>
                </a:ext>
              </a:extLst>
            </a:hlinkClick>
          </a:endParaRPr>
        </a:p>
        <a:p>
          <a:pPr>
            <a:lnSpc>
              <a:spcPct val="100000"/>
            </a:lnSpc>
          </a:pPr>
          <a:endParaRPr lang="en-US" sz="1600" dirty="0">
            <a:solidFill>
              <a:schemeClr val="bg1"/>
            </a:solidFill>
            <a:latin typeface="+mj-lt"/>
            <a:hlinkClick xmlns:r="http://schemas.openxmlformats.org/officeDocument/2006/relationships" r:id="rId1">
              <a:extLst>
                <a:ext uri="{A12FA001-AC4F-418D-AE19-62706E023703}">
                  <ahyp:hlinkClr xmlns:ahyp="http://schemas.microsoft.com/office/drawing/2018/hyperlinkcolor" val="tx"/>
                </a:ext>
              </a:extLst>
            </a:hlinkClick>
          </a:endParaRPr>
        </a:p>
      </dgm:t>
    </dgm:pt>
    <dgm:pt modelId="{6F9BADAF-DEBF-4CC2-B392-F7E0CD538B78}" type="parTrans" cxnId="{E28F4DE8-1F7F-4CC4-B4F7-5167A5B9E0BA}">
      <dgm:prSet/>
      <dgm:spPr/>
      <dgm:t>
        <a:bodyPr/>
        <a:lstStyle/>
        <a:p>
          <a:endParaRPr lang="en-US" sz="1600">
            <a:solidFill>
              <a:schemeClr val="bg1"/>
            </a:solidFill>
          </a:endParaRPr>
        </a:p>
      </dgm:t>
    </dgm:pt>
    <dgm:pt modelId="{CEEC8625-83FA-4202-826E-84C1185A8E32}" type="sibTrans" cxnId="{E28F4DE8-1F7F-4CC4-B4F7-5167A5B9E0BA}">
      <dgm:prSet/>
      <dgm:spPr/>
      <dgm:t>
        <a:bodyPr/>
        <a:lstStyle/>
        <a:p>
          <a:endParaRPr lang="en-US" sz="1600">
            <a:solidFill>
              <a:schemeClr val="bg1"/>
            </a:solidFill>
          </a:endParaRPr>
        </a:p>
      </dgm:t>
    </dgm:pt>
    <dgm:pt modelId="{8EE3C8DC-7BA8-479C-A581-E9DA099939F2}">
      <dgm:prSet phldrT="[Text]" custT="1"/>
      <dgm:spPr/>
      <dgm:t>
        <a:bodyPr/>
        <a:lstStyle/>
        <a:p>
          <a:pPr>
            <a:lnSpc>
              <a:spcPct val="100000"/>
            </a:lnSpc>
          </a:pPr>
          <a:r>
            <a:rPr lang="en-US" sz="1800" b="1" u="sng" dirty="0">
              <a:solidFill>
                <a:schemeClr val="bg1"/>
              </a:solidFill>
              <a:latin typeface="+mn-lt"/>
            </a:rPr>
            <a:t>CRM to ERP</a:t>
          </a:r>
        </a:p>
        <a:p>
          <a:pPr>
            <a:lnSpc>
              <a:spcPct val="100000"/>
            </a:lnSpc>
          </a:pPr>
          <a:r>
            <a:rPr lang="en-US" sz="1600" b="0" i="0" dirty="0">
              <a:solidFill>
                <a:schemeClr val="bg1"/>
              </a:solidFill>
            </a:rPr>
            <a:t>CRM data with your ERP system. Commercient SYNC is the easiest application to use to export your CRM data to your ERP system.</a:t>
          </a:r>
          <a:endParaRPr lang="en-US" sz="1600" b="1" u="sng" dirty="0">
            <a:solidFill>
              <a:schemeClr val="bg1"/>
            </a:solidFill>
            <a:latin typeface="+mn-lt"/>
          </a:endParaRPr>
        </a:p>
      </dgm:t>
    </dgm:pt>
    <dgm:pt modelId="{60ABFDD0-D409-4824-8102-DEA984738144}" type="parTrans" cxnId="{6E8797D1-3A1C-4879-9FDC-A7D2EC6197EA}">
      <dgm:prSet/>
      <dgm:spPr/>
      <dgm:t>
        <a:bodyPr/>
        <a:lstStyle/>
        <a:p>
          <a:endParaRPr lang="en-US" sz="1600">
            <a:solidFill>
              <a:schemeClr val="bg1"/>
            </a:solidFill>
          </a:endParaRPr>
        </a:p>
      </dgm:t>
    </dgm:pt>
    <dgm:pt modelId="{DAC4EAD7-53AC-40F0-BA2F-8B2633CEAE11}" type="sibTrans" cxnId="{6E8797D1-3A1C-4879-9FDC-A7D2EC6197EA}">
      <dgm:prSet/>
      <dgm:spPr/>
      <dgm:t>
        <a:bodyPr/>
        <a:lstStyle/>
        <a:p>
          <a:endParaRPr lang="en-US" sz="1600">
            <a:solidFill>
              <a:schemeClr val="bg1"/>
            </a:solidFill>
          </a:endParaRPr>
        </a:p>
      </dgm:t>
    </dgm:pt>
    <dgm:pt modelId="{8865AC6C-44E0-4174-AB02-044A78D94DE3}">
      <dgm:prSet phldrT="[Text]" custT="1"/>
      <dgm:spPr/>
      <dgm:t>
        <a:bodyPr/>
        <a:lstStyle/>
        <a:p>
          <a:pPr>
            <a:lnSpc>
              <a:spcPct val="100000"/>
            </a:lnSpc>
          </a:pPr>
          <a:r>
            <a:rPr lang="en-IN" sz="1800" b="1" i="0" u="sng" dirty="0">
              <a:solidFill>
                <a:schemeClr val="bg1"/>
              </a:solidFill>
            </a:rPr>
            <a:t>ERP And CRM SYNC</a:t>
          </a:r>
          <a:r>
            <a:rPr lang="en-US" altLang="en-US" sz="1800" b="1" u="sng" dirty="0">
              <a:solidFill>
                <a:schemeClr val="bg1"/>
              </a:solidFill>
              <a:latin typeface="+mn-lt"/>
            </a:rPr>
            <a:t> </a:t>
          </a:r>
        </a:p>
        <a:p>
          <a:pPr>
            <a:lnSpc>
              <a:spcPct val="100000"/>
            </a:lnSpc>
          </a:pPr>
          <a:r>
            <a:rPr lang="en-US" sz="1600" b="0" i="0" dirty="0">
              <a:solidFill>
                <a:schemeClr val="bg1"/>
              </a:solidFill>
            </a:rPr>
            <a:t>Commercient offers a two-way SYNC app designed to integrate both your ERP and CRM data together, creating one master system for easy data access.</a:t>
          </a:r>
          <a:endParaRPr lang="en-US" sz="1600" dirty="0">
            <a:solidFill>
              <a:schemeClr val="bg1"/>
            </a:solidFill>
            <a:latin typeface="+mn-lt"/>
          </a:endParaRPr>
        </a:p>
      </dgm:t>
    </dgm:pt>
    <dgm:pt modelId="{3FF598BD-2671-4ECB-AD79-D0E600EEC84F}" type="parTrans" cxnId="{E5875C5E-8817-4707-AA33-E7DDCAC19481}">
      <dgm:prSet/>
      <dgm:spPr/>
      <dgm:t>
        <a:bodyPr/>
        <a:lstStyle/>
        <a:p>
          <a:endParaRPr lang="en-US" sz="1600">
            <a:solidFill>
              <a:schemeClr val="bg1"/>
            </a:solidFill>
          </a:endParaRPr>
        </a:p>
      </dgm:t>
    </dgm:pt>
    <dgm:pt modelId="{258DC239-2C60-44C0-830B-87DE5EB56A01}" type="sibTrans" cxnId="{E5875C5E-8817-4707-AA33-E7DDCAC19481}">
      <dgm:prSet/>
      <dgm:spPr/>
      <dgm:t>
        <a:bodyPr/>
        <a:lstStyle/>
        <a:p>
          <a:endParaRPr lang="en-US" sz="1600">
            <a:solidFill>
              <a:schemeClr val="bg1"/>
            </a:solidFill>
          </a:endParaRPr>
        </a:p>
      </dgm:t>
    </dgm:pt>
    <dgm:pt modelId="{F365F799-91C6-467E-8005-77142388ADA7}" type="pres">
      <dgm:prSet presAssocID="{3137DF2B-DECF-44A7-8971-07475E2BCFC3}" presName="root" presStyleCnt="0">
        <dgm:presLayoutVars>
          <dgm:dir/>
          <dgm:resizeHandles val="exact"/>
        </dgm:presLayoutVars>
      </dgm:prSet>
      <dgm:spPr/>
    </dgm:pt>
    <dgm:pt modelId="{CA712F04-4B2E-4073-826D-66E0748C08F8}" type="pres">
      <dgm:prSet presAssocID="{C8710C11-6766-4B48-9562-4B0C7B3F28D6}" presName="compNode" presStyleCnt="0"/>
      <dgm:spPr/>
    </dgm:pt>
    <dgm:pt modelId="{9A755B31-6174-4948-8B32-7FECC02D6991}" type="pres">
      <dgm:prSet presAssocID="{C8710C11-6766-4B48-9562-4B0C7B3F28D6}" presName="iconRect" presStyleLbl="node1" presStyleIdx="0" presStyleCnt="3"/>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pt>
    <dgm:pt modelId="{6AE71D8A-2F35-4756-A4AD-A549FB035E3F}" type="pres">
      <dgm:prSet presAssocID="{C8710C11-6766-4B48-9562-4B0C7B3F28D6}" presName="spaceRect" presStyleCnt="0"/>
      <dgm:spPr/>
    </dgm:pt>
    <dgm:pt modelId="{5CD563F8-B6A7-4F66-B65C-7F1D3844F472}" type="pres">
      <dgm:prSet presAssocID="{C8710C11-6766-4B48-9562-4B0C7B3F28D6}" presName="textRect" presStyleLbl="revTx" presStyleIdx="0" presStyleCnt="3" custScaleX="181868">
        <dgm:presLayoutVars>
          <dgm:chMax val="1"/>
          <dgm:chPref val="1"/>
        </dgm:presLayoutVars>
      </dgm:prSet>
      <dgm:spPr/>
    </dgm:pt>
    <dgm:pt modelId="{114DEDBD-1AAB-4DDF-B848-DA92D960826E}" type="pres">
      <dgm:prSet presAssocID="{CEEC8625-83FA-4202-826E-84C1185A8E32}" presName="sibTrans" presStyleCnt="0"/>
      <dgm:spPr/>
    </dgm:pt>
    <dgm:pt modelId="{14161BF4-3B2E-4990-9AA5-1E7113657AFE}" type="pres">
      <dgm:prSet presAssocID="{8EE3C8DC-7BA8-479C-A581-E9DA099939F2}" presName="compNode" presStyleCnt="0"/>
      <dgm:spPr/>
    </dgm:pt>
    <dgm:pt modelId="{FCA6A723-3A73-458A-AE3C-15B86CF5C55D}" type="pres">
      <dgm:prSet presAssocID="{8EE3C8DC-7BA8-479C-A581-E9DA099939F2}" presName="iconRect" presStyleLbl="node1" presStyleIdx="1" presStyleCnt="3"/>
      <dgm:spPr>
        <a:blipFill>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pt>
    <dgm:pt modelId="{E9430B85-543F-4592-A6DD-AEEA4B48C6A1}" type="pres">
      <dgm:prSet presAssocID="{8EE3C8DC-7BA8-479C-A581-E9DA099939F2}" presName="spaceRect" presStyleCnt="0"/>
      <dgm:spPr/>
    </dgm:pt>
    <dgm:pt modelId="{2D06D90C-4774-439F-8532-60F8B9D1D8A7}" type="pres">
      <dgm:prSet presAssocID="{8EE3C8DC-7BA8-479C-A581-E9DA099939F2}" presName="textRect" presStyleLbl="revTx" presStyleIdx="1" presStyleCnt="3" custScaleX="179416">
        <dgm:presLayoutVars>
          <dgm:chMax val="1"/>
          <dgm:chPref val="1"/>
        </dgm:presLayoutVars>
      </dgm:prSet>
      <dgm:spPr/>
    </dgm:pt>
    <dgm:pt modelId="{6AB9F53E-D91E-4E48-8AD8-05932101491C}" type="pres">
      <dgm:prSet presAssocID="{DAC4EAD7-53AC-40F0-BA2F-8B2633CEAE11}" presName="sibTrans" presStyleCnt="0"/>
      <dgm:spPr/>
    </dgm:pt>
    <dgm:pt modelId="{ED8AE489-0CC0-4251-92FB-1AC032073F86}" type="pres">
      <dgm:prSet presAssocID="{8865AC6C-44E0-4174-AB02-044A78D94DE3}" presName="compNode" presStyleCnt="0"/>
      <dgm:spPr/>
    </dgm:pt>
    <dgm:pt modelId="{5326D40B-04B6-4401-91A7-8A4487EDC6FC}" type="pres">
      <dgm:prSet presAssocID="{8865AC6C-44E0-4174-AB02-044A78D94DE3}" presName="iconRect" presStyleLbl="node1" presStyleIdx="2" presStyleCnt="3"/>
      <dgm:spPr>
        <a:blipFill>
          <a:blip xmlns:r="http://schemas.openxmlformats.org/officeDocument/2006/relationships" r:embed="rId4">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pt>
    <dgm:pt modelId="{45C20058-83ED-45AC-83B6-B4CEEE13D9F9}" type="pres">
      <dgm:prSet presAssocID="{8865AC6C-44E0-4174-AB02-044A78D94DE3}" presName="spaceRect" presStyleCnt="0"/>
      <dgm:spPr/>
    </dgm:pt>
    <dgm:pt modelId="{1DCFB9CF-BB76-4BDC-932B-A329BC03E697}" type="pres">
      <dgm:prSet presAssocID="{8865AC6C-44E0-4174-AB02-044A78D94DE3}" presName="textRect" presStyleLbl="revTx" presStyleIdx="2" presStyleCnt="3" custScaleX="192536">
        <dgm:presLayoutVars>
          <dgm:chMax val="1"/>
          <dgm:chPref val="1"/>
        </dgm:presLayoutVars>
      </dgm:prSet>
      <dgm:spPr/>
    </dgm:pt>
  </dgm:ptLst>
  <dgm:cxnLst>
    <dgm:cxn modelId="{1A89CB18-8B09-4590-A761-274BEAAD8172}" type="presOf" srcId="{8EE3C8DC-7BA8-479C-A581-E9DA099939F2}" destId="{2D06D90C-4774-439F-8532-60F8B9D1D8A7}" srcOrd="0" destOrd="0" presId="urn:microsoft.com/office/officeart/2018/2/layout/IconLabelList#2"/>
    <dgm:cxn modelId="{E5875C5E-8817-4707-AA33-E7DDCAC19481}" srcId="{3137DF2B-DECF-44A7-8971-07475E2BCFC3}" destId="{8865AC6C-44E0-4174-AB02-044A78D94DE3}" srcOrd="2" destOrd="0" parTransId="{3FF598BD-2671-4ECB-AD79-D0E600EEC84F}" sibTransId="{258DC239-2C60-44C0-830B-87DE5EB56A01}"/>
    <dgm:cxn modelId="{8B07B579-2924-4601-907B-DC2D84F91335}" type="presOf" srcId="{C8710C11-6766-4B48-9562-4B0C7B3F28D6}" destId="{5CD563F8-B6A7-4F66-B65C-7F1D3844F472}" srcOrd="0" destOrd="0" presId="urn:microsoft.com/office/officeart/2018/2/layout/IconLabelList#2"/>
    <dgm:cxn modelId="{65A961CC-3B95-4066-B70A-466BC535A8B1}" type="presOf" srcId="{8865AC6C-44E0-4174-AB02-044A78D94DE3}" destId="{1DCFB9CF-BB76-4BDC-932B-A329BC03E697}" srcOrd="0" destOrd="0" presId="urn:microsoft.com/office/officeart/2018/2/layout/IconLabelList#2"/>
    <dgm:cxn modelId="{6E8797D1-3A1C-4879-9FDC-A7D2EC6197EA}" srcId="{3137DF2B-DECF-44A7-8971-07475E2BCFC3}" destId="{8EE3C8DC-7BA8-479C-A581-E9DA099939F2}" srcOrd="1" destOrd="0" parTransId="{60ABFDD0-D409-4824-8102-DEA984738144}" sibTransId="{DAC4EAD7-53AC-40F0-BA2F-8B2633CEAE11}"/>
    <dgm:cxn modelId="{E28F4DE8-1F7F-4CC4-B4F7-5167A5B9E0BA}" srcId="{3137DF2B-DECF-44A7-8971-07475E2BCFC3}" destId="{C8710C11-6766-4B48-9562-4B0C7B3F28D6}" srcOrd="0" destOrd="0" parTransId="{6F9BADAF-DEBF-4CC2-B392-F7E0CD538B78}" sibTransId="{CEEC8625-83FA-4202-826E-84C1185A8E32}"/>
    <dgm:cxn modelId="{02F767F8-F42A-4F3B-A329-DEC0D12CD806}" type="presOf" srcId="{3137DF2B-DECF-44A7-8971-07475E2BCFC3}" destId="{F365F799-91C6-467E-8005-77142388ADA7}" srcOrd="0" destOrd="0" presId="urn:microsoft.com/office/officeart/2018/2/layout/IconLabelList#2"/>
    <dgm:cxn modelId="{80A490A9-8618-4D89-B253-C4B2425A15D0}" type="presParOf" srcId="{F365F799-91C6-467E-8005-77142388ADA7}" destId="{CA712F04-4B2E-4073-826D-66E0748C08F8}" srcOrd="0" destOrd="0" presId="urn:microsoft.com/office/officeart/2018/2/layout/IconLabelList#2"/>
    <dgm:cxn modelId="{484F421F-4E99-48D3-AE36-608B91CC5346}" type="presParOf" srcId="{CA712F04-4B2E-4073-826D-66E0748C08F8}" destId="{9A755B31-6174-4948-8B32-7FECC02D6991}" srcOrd="0" destOrd="0" presId="urn:microsoft.com/office/officeart/2018/2/layout/IconLabelList#2"/>
    <dgm:cxn modelId="{0EED1B20-3FF9-4C70-ADD9-4DE2CCE6D9DD}" type="presParOf" srcId="{CA712F04-4B2E-4073-826D-66E0748C08F8}" destId="{6AE71D8A-2F35-4756-A4AD-A549FB035E3F}" srcOrd="1" destOrd="0" presId="urn:microsoft.com/office/officeart/2018/2/layout/IconLabelList#2"/>
    <dgm:cxn modelId="{56B7F5F9-3AD0-4879-BD8D-FB3362B818E9}" type="presParOf" srcId="{CA712F04-4B2E-4073-826D-66E0748C08F8}" destId="{5CD563F8-B6A7-4F66-B65C-7F1D3844F472}" srcOrd="2" destOrd="0" presId="urn:microsoft.com/office/officeart/2018/2/layout/IconLabelList#2"/>
    <dgm:cxn modelId="{B8FA11BD-8E20-4882-9D4D-DF2BBE04B958}" type="presParOf" srcId="{F365F799-91C6-467E-8005-77142388ADA7}" destId="{114DEDBD-1AAB-4DDF-B848-DA92D960826E}" srcOrd="1" destOrd="0" presId="urn:microsoft.com/office/officeart/2018/2/layout/IconLabelList#2"/>
    <dgm:cxn modelId="{A377F2C4-8774-4B04-BECB-EB51AC2353E5}" type="presParOf" srcId="{F365F799-91C6-467E-8005-77142388ADA7}" destId="{14161BF4-3B2E-4990-9AA5-1E7113657AFE}" srcOrd="2" destOrd="0" presId="urn:microsoft.com/office/officeart/2018/2/layout/IconLabelList#2"/>
    <dgm:cxn modelId="{DC4C4434-0D6A-4AED-9A2E-CC7C5B063571}" type="presParOf" srcId="{14161BF4-3B2E-4990-9AA5-1E7113657AFE}" destId="{FCA6A723-3A73-458A-AE3C-15B86CF5C55D}" srcOrd="0" destOrd="0" presId="urn:microsoft.com/office/officeart/2018/2/layout/IconLabelList#2"/>
    <dgm:cxn modelId="{89B5121F-9599-4794-9AA1-DD6EF55DE189}" type="presParOf" srcId="{14161BF4-3B2E-4990-9AA5-1E7113657AFE}" destId="{E9430B85-543F-4592-A6DD-AEEA4B48C6A1}" srcOrd="1" destOrd="0" presId="urn:microsoft.com/office/officeart/2018/2/layout/IconLabelList#2"/>
    <dgm:cxn modelId="{AB2BC4E4-5B33-4C26-8C3F-E77225D58E3E}" type="presParOf" srcId="{14161BF4-3B2E-4990-9AA5-1E7113657AFE}" destId="{2D06D90C-4774-439F-8532-60F8B9D1D8A7}" srcOrd="2" destOrd="0" presId="urn:microsoft.com/office/officeart/2018/2/layout/IconLabelList#2"/>
    <dgm:cxn modelId="{23BAA7AF-17F0-4F65-9E90-273EF7D3B929}" type="presParOf" srcId="{F365F799-91C6-467E-8005-77142388ADA7}" destId="{6AB9F53E-D91E-4E48-8AD8-05932101491C}" srcOrd="3" destOrd="0" presId="urn:microsoft.com/office/officeart/2018/2/layout/IconLabelList#2"/>
    <dgm:cxn modelId="{5CAA210B-19EB-4E1B-A954-8ECCD13D15D2}" type="presParOf" srcId="{F365F799-91C6-467E-8005-77142388ADA7}" destId="{ED8AE489-0CC0-4251-92FB-1AC032073F86}" srcOrd="4" destOrd="0" presId="urn:microsoft.com/office/officeart/2018/2/layout/IconLabelList#2"/>
    <dgm:cxn modelId="{D02AAB89-D273-4A42-BD22-FC8E4FBD89B6}" type="presParOf" srcId="{ED8AE489-0CC0-4251-92FB-1AC032073F86}" destId="{5326D40B-04B6-4401-91A7-8A4487EDC6FC}" srcOrd="0" destOrd="0" presId="urn:microsoft.com/office/officeart/2018/2/layout/IconLabelList#2"/>
    <dgm:cxn modelId="{D277A401-05A8-428C-89F2-F5C3F0254AF4}" type="presParOf" srcId="{ED8AE489-0CC0-4251-92FB-1AC032073F86}" destId="{45C20058-83ED-45AC-83B6-B4CEEE13D9F9}" srcOrd="1" destOrd="0" presId="urn:microsoft.com/office/officeart/2018/2/layout/IconLabelList#2"/>
    <dgm:cxn modelId="{321AE61B-556D-4E47-8A54-9BC14D9E1263}" type="presParOf" srcId="{ED8AE489-0CC0-4251-92FB-1AC032073F86}" destId="{1DCFB9CF-BB76-4BDC-932B-A329BC03E697}" srcOrd="2" destOrd="0" presId="urn:microsoft.com/office/officeart/2018/2/layout/IconLabel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5B31-6174-4948-8B32-7FECC02D6991}">
      <dsp:nvSpPr>
        <dsp:cNvPr id="0" name=""/>
        <dsp:cNvSpPr/>
      </dsp:nvSpPr>
      <dsp:spPr>
        <a:xfrm>
          <a:off x="1762961" y="301152"/>
          <a:ext cx="711123" cy="711123"/>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563F8-B6A7-4F66-B65C-7F1D3844F472}">
      <dsp:nvSpPr>
        <dsp:cNvPr id="0" name=""/>
        <dsp:cNvSpPr/>
      </dsp:nvSpPr>
      <dsp:spPr>
        <a:xfrm>
          <a:off x="681516" y="1423850"/>
          <a:ext cx="2874011" cy="161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solidFill>
                <a:schemeClr val="bg1"/>
              </a:solidFill>
              <a:latin typeface="+mj-lt"/>
              <a:hlinkClick xmlns:r="http://schemas.openxmlformats.org/officeDocument/2006/relationships" r:id="rId2">
                <a:extLst>
                  <a:ext uri="{A12FA001-AC4F-418D-AE19-62706E023703}">
                    <ahyp:hlinkClr xmlns:ahyp="http://schemas.microsoft.com/office/drawing/2018/hyperlinkcolor" val="tx"/>
                  </a:ext>
                </a:extLst>
              </a:hlinkClick>
            </a:rPr>
            <a:t>ERP to CRM</a:t>
          </a:r>
        </a:p>
        <a:p>
          <a:pPr marL="0" lvl="0" indent="0" algn="ctr" defTabSz="800100">
            <a:lnSpc>
              <a:spcPct val="100000"/>
            </a:lnSpc>
            <a:spcBef>
              <a:spcPct val="0"/>
            </a:spcBef>
            <a:spcAft>
              <a:spcPct val="35000"/>
            </a:spcAft>
            <a:buNone/>
          </a:pPr>
          <a:r>
            <a:rPr lang="en-US" sz="1600" b="0" i="0" kern="1200" dirty="0">
              <a:solidFill>
                <a:schemeClr val="bg1"/>
              </a:solidFill>
              <a:latin typeface="+mj-lt"/>
            </a:rPr>
            <a:t>You can integrate your ERP data with your CRM system using our simple one-way SYNC app.</a:t>
          </a:r>
          <a:endParaRPr lang="en-US" sz="1600" b="1" kern="1200" dirty="0">
            <a:solidFill>
              <a:schemeClr val="bg1"/>
            </a:solidFill>
            <a:latin typeface="+mj-lt"/>
            <a:hlinkClick xmlns:r="http://schemas.openxmlformats.org/officeDocument/2006/relationships" r:id="rId2">
              <a:extLst>
                <a:ext uri="{A12FA001-AC4F-418D-AE19-62706E023703}">
                  <ahyp:hlinkClr xmlns:ahyp="http://schemas.microsoft.com/office/drawing/2018/hyperlinkcolor" val="tx"/>
                </a:ext>
              </a:extLst>
            </a:hlinkClick>
          </a:endParaRPr>
        </a:p>
        <a:p>
          <a:pPr marL="0" lvl="0" indent="0" algn="ctr" defTabSz="800100">
            <a:lnSpc>
              <a:spcPct val="100000"/>
            </a:lnSpc>
            <a:spcBef>
              <a:spcPct val="0"/>
            </a:spcBef>
            <a:spcAft>
              <a:spcPct val="35000"/>
            </a:spcAft>
            <a:buNone/>
          </a:pPr>
          <a:endParaRPr lang="en-US" sz="1600" kern="1200" dirty="0">
            <a:solidFill>
              <a:schemeClr val="bg1"/>
            </a:solidFill>
            <a:latin typeface="+mj-lt"/>
            <a:hlinkClick xmlns:r="http://schemas.openxmlformats.org/officeDocument/2006/relationships" r:id="rId2">
              <a:extLst>
                <a:ext uri="{A12FA001-AC4F-418D-AE19-62706E023703}">
                  <ahyp:hlinkClr xmlns:ahyp="http://schemas.microsoft.com/office/drawing/2018/hyperlinkcolor" val="tx"/>
                </a:ext>
              </a:extLst>
            </a:hlinkClick>
          </a:endParaRPr>
        </a:p>
      </dsp:txBody>
      <dsp:txXfrm>
        <a:off x="681516" y="1423850"/>
        <a:ext cx="2874011" cy="1619859"/>
      </dsp:txXfrm>
    </dsp:sp>
    <dsp:sp modelId="{FCA6A723-3A73-458A-AE3C-15B86CF5C55D}">
      <dsp:nvSpPr>
        <dsp:cNvPr id="0" name=""/>
        <dsp:cNvSpPr/>
      </dsp:nvSpPr>
      <dsp:spPr>
        <a:xfrm>
          <a:off x="4894146" y="301152"/>
          <a:ext cx="711123" cy="711123"/>
        </a:xfrm>
        <a:prstGeom prst="rect">
          <a:avLst/>
        </a:prstGeom>
        <a:blipFill>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6D90C-4774-439F-8532-60F8B9D1D8A7}">
      <dsp:nvSpPr>
        <dsp:cNvPr id="0" name=""/>
        <dsp:cNvSpPr/>
      </dsp:nvSpPr>
      <dsp:spPr>
        <a:xfrm>
          <a:off x="3832076" y="1423850"/>
          <a:ext cx="2835263" cy="161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u="sng" kern="1200" dirty="0">
              <a:solidFill>
                <a:schemeClr val="bg1"/>
              </a:solidFill>
              <a:latin typeface="+mn-lt"/>
            </a:rPr>
            <a:t>CRM to ERP</a:t>
          </a:r>
        </a:p>
        <a:p>
          <a:pPr marL="0" lvl="0" indent="0" algn="ctr" defTabSz="800100">
            <a:lnSpc>
              <a:spcPct val="100000"/>
            </a:lnSpc>
            <a:spcBef>
              <a:spcPct val="0"/>
            </a:spcBef>
            <a:spcAft>
              <a:spcPct val="35000"/>
            </a:spcAft>
            <a:buNone/>
          </a:pPr>
          <a:r>
            <a:rPr lang="en-US" sz="1600" b="0" i="0" kern="1200" dirty="0">
              <a:solidFill>
                <a:schemeClr val="bg1"/>
              </a:solidFill>
            </a:rPr>
            <a:t>CRM data with your ERP system. Commercient SYNC is the easiest application to use to export your CRM data to your ERP system.</a:t>
          </a:r>
          <a:endParaRPr lang="en-US" sz="1600" b="1" u="sng" kern="1200" dirty="0">
            <a:solidFill>
              <a:schemeClr val="bg1"/>
            </a:solidFill>
            <a:latin typeface="+mn-lt"/>
          </a:endParaRPr>
        </a:p>
      </dsp:txBody>
      <dsp:txXfrm>
        <a:off x="3832076" y="1423850"/>
        <a:ext cx="2835263" cy="1619859"/>
      </dsp:txXfrm>
    </dsp:sp>
    <dsp:sp modelId="{5326D40B-04B6-4401-91A7-8A4487EDC6FC}">
      <dsp:nvSpPr>
        <dsp:cNvPr id="0" name=""/>
        <dsp:cNvSpPr/>
      </dsp:nvSpPr>
      <dsp:spPr>
        <a:xfrm>
          <a:off x="8109623" y="301152"/>
          <a:ext cx="711123" cy="711123"/>
        </a:xfrm>
        <a:prstGeom prst="rect">
          <a:avLst/>
        </a:prstGeom>
        <a:blipFill>
          <a:blip xmlns:r="http://schemas.openxmlformats.org/officeDocument/2006/relationships" r:embed="rId4">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FB9CF-BB76-4BDC-932B-A329BC03E697}">
      <dsp:nvSpPr>
        <dsp:cNvPr id="0" name=""/>
        <dsp:cNvSpPr/>
      </dsp:nvSpPr>
      <dsp:spPr>
        <a:xfrm>
          <a:off x="6943887" y="1423850"/>
          <a:ext cx="3042595" cy="161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IN" sz="1800" b="1" i="0" u="sng" kern="1200" dirty="0">
              <a:solidFill>
                <a:schemeClr val="bg1"/>
              </a:solidFill>
            </a:rPr>
            <a:t>ERP And CRM SYNC</a:t>
          </a:r>
          <a:r>
            <a:rPr lang="en-US" altLang="en-US" sz="1800" b="1" u="sng" kern="1200" dirty="0">
              <a:solidFill>
                <a:schemeClr val="bg1"/>
              </a:solidFill>
              <a:latin typeface="+mn-lt"/>
            </a:rPr>
            <a:t> </a:t>
          </a:r>
        </a:p>
        <a:p>
          <a:pPr marL="0" lvl="0" indent="0" algn="ctr" defTabSz="800100">
            <a:lnSpc>
              <a:spcPct val="100000"/>
            </a:lnSpc>
            <a:spcBef>
              <a:spcPct val="0"/>
            </a:spcBef>
            <a:spcAft>
              <a:spcPct val="35000"/>
            </a:spcAft>
            <a:buNone/>
          </a:pPr>
          <a:r>
            <a:rPr lang="en-US" sz="1600" b="0" i="0" kern="1200" dirty="0">
              <a:solidFill>
                <a:schemeClr val="bg1"/>
              </a:solidFill>
            </a:rPr>
            <a:t>Commercient offers a two-way SYNC app designed to integrate both your ERP and CRM data together, creating one master system for easy data access.</a:t>
          </a:r>
          <a:endParaRPr lang="en-US" sz="1600" kern="1200" dirty="0">
            <a:solidFill>
              <a:schemeClr val="bg1"/>
            </a:solidFill>
            <a:latin typeface="+mn-lt"/>
          </a:endParaRPr>
        </a:p>
      </dsp:txBody>
      <dsp:txXfrm>
        <a:off x="6943887" y="1423850"/>
        <a:ext cx="3042595" cy="161985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33</a:t>
            </a:fld>
            <a:endParaRPr lang="en-US" altLang="en-US" dirty="0"/>
          </a:p>
        </p:txBody>
      </p:sp>
    </p:spTree>
    <p:extLst>
      <p:ext uri="{BB962C8B-B14F-4D97-AF65-F5344CB8AC3E}">
        <p14:creationId xmlns:p14="http://schemas.microsoft.com/office/powerpoint/2010/main" val="68886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8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E08B0-525D-EFF8-2E73-BB8C84FCFF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579F3-F0F7-C581-9C05-199D8C256D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448A22-8D58-E101-1F17-47F25B836B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2E4419-0A72-E8EE-C49D-7F3142AA7AA6}"/>
              </a:ext>
            </a:extLst>
          </p:cNvPr>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2259192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E08B0-525D-EFF8-2E73-BB8C84FCFF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579F3-F0F7-C581-9C05-199D8C256D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448A22-8D58-E101-1F17-47F25B836B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2E4419-0A72-E8EE-C49D-7F3142AA7AA6}"/>
              </a:ext>
            </a:extLst>
          </p:cNvPr>
          <p:cNvSpPr>
            <a:spLocks noGrp="1"/>
          </p:cNvSpPr>
          <p:nvPr>
            <p:ph type="sldNum" sz="quarter" idx="5"/>
          </p:nvPr>
        </p:nvSpPr>
        <p:spPr/>
        <p:txBody>
          <a:bodyPr/>
          <a:lstStyle/>
          <a:p>
            <a:fld id="{6DEB7EE2-04A2-4FB2-9625-C9C73AC4D32F}" type="slidenum">
              <a:rPr lang="en-US" altLang="en-US" smtClean="0"/>
              <a:pPr/>
              <a:t>30</a:t>
            </a:fld>
            <a:endParaRPr lang="en-US" altLang="en-US" dirty="0"/>
          </a:p>
        </p:txBody>
      </p:sp>
    </p:spTree>
    <p:extLst>
      <p:ext uri="{BB962C8B-B14F-4D97-AF65-F5344CB8AC3E}">
        <p14:creationId xmlns:p14="http://schemas.microsoft.com/office/powerpoint/2010/main" val="542378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E08B0-525D-EFF8-2E73-BB8C84FCFF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579F3-F0F7-C581-9C05-199D8C256D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448A22-8D58-E101-1F17-47F25B836B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2E4419-0A72-E8EE-C49D-7F3142AA7AA6}"/>
              </a:ext>
            </a:extLst>
          </p:cNvPr>
          <p:cNvSpPr>
            <a:spLocks noGrp="1"/>
          </p:cNvSpPr>
          <p:nvPr>
            <p:ph type="sldNum" sz="quarter" idx="5"/>
          </p:nvPr>
        </p:nvSpPr>
        <p:spPr/>
        <p:txBody>
          <a:bodyPr/>
          <a:lstStyle/>
          <a:p>
            <a:fld id="{6DEB7EE2-04A2-4FB2-9625-C9C73AC4D32F}" type="slidenum">
              <a:rPr lang="en-US" altLang="en-US" smtClean="0"/>
              <a:pPr/>
              <a:t>31</a:t>
            </a:fld>
            <a:endParaRPr lang="en-US" altLang="en-US" dirty="0"/>
          </a:p>
        </p:txBody>
      </p:sp>
    </p:spTree>
    <p:extLst>
      <p:ext uri="{BB962C8B-B14F-4D97-AF65-F5344CB8AC3E}">
        <p14:creationId xmlns:p14="http://schemas.microsoft.com/office/powerpoint/2010/main" val="710089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E08B0-525D-EFF8-2E73-BB8C84FCFF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579F3-F0F7-C581-9C05-199D8C256D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448A22-8D58-E101-1F17-47F25B836B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2E4419-0A72-E8EE-C49D-7F3142AA7AA6}"/>
              </a:ext>
            </a:extLst>
          </p:cNvPr>
          <p:cNvSpPr>
            <a:spLocks noGrp="1"/>
          </p:cNvSpPr>
          <p:nvPr>
            <p:ph type="sldNum" sz="quarter" idx="5"/>
          </p:nvPr>
        </p:nvSpPr>
        <p:spPr/>
        <p:txBody>
          <a:bodyPr/>
          <a:lstStyle/>
          <a:p>
            <a:fld id="{6DEB7EE2-04A2-4FB2-9625-C9C73AC4D32F}" type="slidenum">
              <a:rPr lang="en-US" altLang="en-US" smtClean="0"/>
              <a:pPr/>
              <a:t>32</a:t>
            </a:fld>
            <a:endParaRPr lang="en-US" altLang="en-US" dirty="0"/>
          </a:p>
        </p:txBody>
      </p:sp>
    </p:spTree>
    <p:extLst>
      <p:ext uri="{BB962C8B-B14F-4D97-AF65-F5344CB8AC3E}">
        <p14:creationId xmlns:p14="http://schemas.microsoft.com/office/powerpoint/2010/main" val="1714716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hyperlink" Target="https://www.sap.com/india/products/erp/what-is-sap-erp.html" TargetMode="External"/><Relationship Id="rId3" Type="http://schemas.openxmlformats.org/officeDocument/2006/relationships/hyperlink" Target="https://dotnet.microsoft.com/en-us/learn/dotnet/" TargetMode="External"/><Relationship Id="rId7" Type="http://schemas.openxmlformats.org/officeDocument/2006/relationships/hyperlink" Target="https://www.hubspot.com/products/cr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learn.microsoft.com/en-us/sql/?view=sql-server-ver16" TargetMode="External"/><Relationship Id="rId5" Type="http://schemas.openxmlformats.org/officeDocument/2006/relationships/hyperlink" Target="https://www.zoho.com/crm/help/" TargetMode="External"/><Relationship Id="rId4" Type="http://schemas.openxmlformats.org/officeDocument/2006/relationships/hyperlink" Target="https://developer.salesforce.com/docs" TargetMode="External"/><Relationship Id="rId9" Type="http://schemas.openxmlformats.org/officeDocument/2006/relationships/hyperlink" Target="https://www.youtube.com/channel/UC92x63Cete3v0erwL3JOJEA"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4782136" y="2766218"/>
            <a:ext cx="6220101" cy="1325563"/>
          </a:xfrm>
        </p:spPr>
        <p:txBody>
          <a:bodyPr anchor="ctr">
            <a:noAutofit/>
          </a:bodyPr>
          <a:lstStyle/>
          <a:p>
            <a:r>
              <a:rPr lang="en-US" altLang="en-US" sz="3600" dirty="0">
                <a:solidFill>
                  <a:schemeClr val="accent2"/>
                </a:solidFill>
              </a:rPr>
              <a:t>Commercient</a:t>
            </a:r>
            <a:r>
              <a:rPr lang="en-US" altLang="en-US" sz="3600" dirty="0"/>
              <a:t> </a:t>
            </a:r>
            <a:r>
              <a:rPr lang="en-US" altLang="en-US" sz="3600" dirty="0">
                <a:solidFill>
                  <a:schemeClr val="accent1"/>
                </a:solidFill>
              </a:rPr>
              <a:t>SYNC</a:t>
            </a:r>
            <a:br>
              <a:rPr lang="en-US" altLang="en-US" dirty="0"/>
            </a:br>
            <a:r>
              <a:rPr lang="en-US" altLang="en-US" sz="2000" dirty="0"/>
              <a:t>ERP Integration for CRM</a:t>
            </a:r>
            <a:endParaRPr lang="en-US" altLang="en-US" dirty="0"/>
          </a:p>
        </p:txBody>
      </p:sp>
      <p:pic>
        <p:nvPicPr>
          <p:cNvPr id="2" name="Picture 4">
            <a:extLst>
              <a:ext uri="{FF2B5EF4-FFF2-40B4-BE49-F238E27FC236}">
                <a16:creationId xmlns:a16="http://schemas.microsoft.com/office/drawing/2014/main" id="{4C9E6D1B-7611-AF3D-8BD5-F1D765DC3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3295" y="619664"/>
            <a:ext cx="1181892" cy="11818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55EB23-476D-BE96-E51C-77263B3B02BC}"/>
              </a:ext>
            </a:extLst>
          </p:cNvPr>
          <p:cNvSpPr txBox="1"/>
          <p:nvPr/>
        </p:nvSpPr>
        <p:spPr>
          <a:xfrm>
            <a:off x="6229371" y="830620"/>
            <a:ext cx="5338714" cy="400110"/>
          </a:xfrm>
          <a:prstGeom prst="rect">
            <a:avLst/>
          </a:prstGeom>
          <a:noFill/>
        </p:spPr>
        <p:txBody>
          <a:bodyPr wrap="square">
            <a:spAutoFit/>
          </a:bodyPr>
          <a:lstStyle/>
          <a:p>
            <a:r>
              <a:rPr lang="en-US" sz="2000" b="1" i="0" dirty="0">
                <a:solidFill>
                  <a:schemeClr val="bg1"/>
                </a:solidFill>
                <a:effectLst/>
                <a:latin typeface="Agency FB" panose="020B0503020202020204" pitchFamily="34" charset="0"/>
              </a:rPr>
              <a:t>Sarvajanik College of Engineering &amp; Technology </a:t>
            </a:r>
            <a:endParaRPr lang="en-IN" sz="2000" b="1" dirty="0">
              <a:solidFill>
                <a:schemeClr val="bg1"/>
              </a:solidFill>
              <a:latin typeface="Agency FB" panose="020B0503020202020204" pitchFamily="34" charset="0"/>
            </a:endParaRPr>
          </a:p>
        </p:txBody>
      </p:sp>
      <p:cxnSp>
        <p:nvCxnSpPr>
          <p:cNvPr id="4" name="Straight Connector 3">
            <a:extLst>
              <a:ext uri="{FF2B5EF4-FFF2-40B4-BE49-F238E27FC236}">
                <a16:creationId xmlns:a16="http://schemas.microsoft.com/office/drawing/2014/main" id="{0A4CDD4E-A200-E1C3-E24C-38B9A869C633}"/>
              </a:ext>
            </a:extLst>
          </p:cNvPr>
          <p:cNvCxnSpPr>
            <a:cxnSpLocks/>
          </p:cNvCxnSpPr>
          <p:nvPr/>
        </p:nvCxnSpPr>
        <p:spPr>
          <a:xfrm>
            <a:off x="6326970" y="1218006"/>
            <a:ext cx="4059223" cy="3011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D94EA03C-1FEE-7E08-835A-1D4AE462DE2A}"/>
              </a:ext>
            </a:extLst>
          </p:cNvPr>
          <p:cNvSpPr txBox="1"/>
          <p:nvPr/>
        </p:nvSpPr>
        <p:spPr>
          <a:xfrm>
            <a:off x="6672573" y="1290952"/>
            <a:ext cx="3403207" cy="307777"/>
          </a:xfrm>
          <a:prstGeom prst="rect">
            <a:avLst/>
          </a:prstGeom>
          <a:noFill/>
        </p:spPr>
        <p:txBody>
          <a:bodyPr wrap="square" rtlCol="0">
            <a:spAutoFit/>
          </a:bodyPr>
          <a:lstStyle/>
          <a:p>
            <a:r>
              <a:rPr lang="en-IN" sz="1400" dirty="0">
                <a:solidFill>
                  <a:schemeClr val="bg1"/>
                </a:solidFill>
                <a:latin typeface="Segoe Script" panose="030B0504020000000003" pitchFamily="66" charset="0"/>
              </a:rPr>
              <a:t>Master of Computer Applications</a:t>
            </a:r>
          </a:p>
        </p:txBody>
      </p:sp>
      <p:sp>
        <p:nvSpPr>
          <p:cNvPr id="7" name="TextBox 6">
            <a:extLst>
              <a:ext uri="{FF2B5EF4-FFF2-40B4-BE49-F238E27FC236}">
                <a16:creationId xmlns:a16="http://schemas.microsoft.com/office/drawing/2014/main" id="{FE8C4B3D-3DB1-6836-73FB-B07F1B4A97BF}"/>
              </a:ext>
            </a:extLst>
          </p:cNvPr>
          <p:cNvSpPr txBox="1"/>
          <p:nvPr/>
        </p:nvSpPr>
        <p:spPr>
          <a:xfrm>
            <a:off x="4795478" y="4561139"/>
            <a:ext cx="3236655" cy="2031325"/>
          </a:xfrm>
          <a:prstGeom prst="rect">
            <a:avLst/>
          </a:prstGeom>
          <a:noFill/>
        </p:spPr>
        <p:txBody>
          <a:bodyPr wrap="none" rtlCol="0">
            <a:spAutoFit/>
          </a:bodyPr>
          <a:lstStyle/>
          <a:p>
            <a:r>
              <a:rPr lang="en-IN" b="1" u="sng" dirty="0">
                <a:solidFill>
                  <a:schemeClr val="bg1"/>
                </a:solidFill>
                <a:latin typeface="Segoe UI" panose="020B0502040204020203" pitchFamily="34" charset="0"/>
                <a:cs typeface="Segoe UI" panose="020B0502040204020203" pitchFamily="34" charset="0"/>
              </a:rPr>
              <a:t>Present By:</a:t>
            </a:r>
          </a:p>
          <a:p>
            <a:r>
              <a:rPr lang="en-IN" dirty="0">
                <a:solidFill>
                  <a:schemeClr val="bg1"/>
                </a:solidFill>
                <a:latin typeface="Segoe UI" panose="020B0502040204020203" pitchFamily="34" charset="0"/>
                <a:cs typeface="Segoe UI" panose="020B0502040204020203" pitchFamily="34" charset="0"/>
              </a:rPr>
              <a:t>Name: Nirmal Prajapati </a:t>
            </a:r>
          </a:p>
          <a:p>
            <a:r>
              <a:rPr lang="en-IN" dirty="0">
                <a:solidFill>
                  <a:schemeClr val="bg1"/>
                </a:solidFill>
                <a:latin typeface="Segoe UI" panose="020B0502040204020203" pitchFamily="34" charset="0"/>
                <a:cs typeface="Segoe UI" panose="020B0502040204020203" pitchFamily="34" charset="0"/>
              </a:rPr>
              <a:t>Branch: MCA (Sem 4)</a:t>
            </a:r>
          </a:p>
          <a:p>
            <a:r>
              <a:rPr lang="en-IN" dirty="0">
                <a:solidFill>
                  <a:schemeClr val="bg1"/>
                </a:solidFill>
                <a:latin typeface="Segoe UI" panose="020B0502040204020203" pitchFamily="34" charset="0"/>
                <a:cs typeface="Segoe UI" panose="020B0502040204020203" pitchFamily="34" charset="0"/>
              </a:rPr>
              <a:t>Enrollment No: ET22MTCA104</a:t>
            </a:r>
          </a:p>
          <a:p>
            <a:endParaRPr lang="en-IN" dirty="0">
              <a:solidFill>
                <a:schemeClr val="bg1"/>
              </a:solidFill>
              <a:latin typeface="Segoe UI" panose="020B0502040204020203" pitchFamily="34" charset="0"/>
              <a:cs typeface="Segoe UI" panose="020B0502040204020203" pitchFamily="34" charset="0"/>
            </a:endParaRPr>
          </a:p>
          <a:p>
            <a:r>
              <a:rPr lang="en-IN" b="1" u="sng" dirty="0">
                <a:solidFill>
                  <a:schemeClr val="bg1"/>
                </a:solidFill>
                <a:latin typeface="Segoe UI" panose="020B0502040204020203" pitchFamily="34" charset="0"/>
                <a:cs typeface="Segoe UI" panose="020B0502040204020203" pitchFamily="34" charset="0"/>
              </a:rPr>
              <a:t>Guide By:</a:t>
            </a:r>
            <a:br>
              <a:rPr lang="en-IN" dirty="0">
                <a:solidFill>
                  <a:schemeClr val="bg1"/>
                </a:solidFill>
                <a:latin typeface="Segoe UI" panose="020B0502040204020203" pitchFamily="34" charset="0"/>
                <a:cs typeface="Segoe UI" panose="020B0502040204020203" pitchFamily="34" charset="0"/>
              </a:rPr>
            </a:br>
            <a:r>
              <a:rPr lang="en-IN" b="0" i="0" dirty="0">
                <a:solidFill>
                  <a:srgbClr val="212529"/>
                </a:solidFill>
                <a:effectLst/>
                <a:latin typeface="Lato" panose="020F0502020204030203" pitchFamily="34" charset="0"/>
              </a:rPr>
              <a:t>Prof. Zankhana Vaishnav</a:t>
            </a:r>
            <a:endParaRPr lang="en-IN" dirty="0">
              <a:solidFill>
                <a:schemeClr val="bg1"/>
              </a:solidFill>
              <a:latin typeface="Segoe UI" panose="020B0502040204020203" pitchFamily="34" charset="0"/>
              <a:cs typeface="Segoe UI" panose="020B0502040204020203" pitchFamily="34" charset="0"/>
            </a:endParaRPr>
          </a:p>
        </p:txBody>
      </p:sp>
      <p:sp>
        <p:nvSpPr>
          <p:cNvPr id="8" name="AutoShape 4">
            <a:extLst>
              <a:ext uri="{FF2B5EF4-FFF2-40B4-BE49-F238E27FC236}">
                <a16:creationId xmlns:a16="http://schemas.microsoft.com/office/drawing/2014/main" id="{A5BDEF7E-BD12-05F5-3FC0-192D20419FB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a:extLst>
              <a:ext uri="{FF2B5EF4-FFF2-40B4-BE49-F238E27FC236}">
                <a16:creationId xmlns:a16="http://schemas.microsoft.com/office/drawing/2014/main" id="{2FDD8F8D-54E8-420E-70EB-D23FCF5A65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70" t="3194" r="3305" b="4352"/>
          <a:stretch/>
        </p:blipFill>
        <p:spPr bwMode="auto">
          <a:xfrm>
            <a:off x="4833167" y="619664"/>
            <a:ext cx="1181892" cy="118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38C771-47C8-5471-44C9-019DA64CEC74}"/>
              </a:ext>
            </a:extLst>
          </p:cNvPr>
          <p:cNvSpPr>
            <a:spLocks noGrp="1"/>
          </p:cNvSpPr>
          <p:nvPr>
            <p:ph type="title"/>
          </p:nvPr>
        </p:nvSpPr>
        <p:spPr/>
        <p:txBody>
          <a:bodyPr/>
          <a:lstStyle/>
          <a:p>
            <a:r>
              <a:rPr lang="en-IN" dirty="0">
                <a:solidFill>
                  <a:schemeClr val="accent1"/>
                </a:solidFill>
              </a:rPr>
              <a:t>Requirement Determination &amp; Analysis</a:t>
            </a:r>
          </a:p>
        </p:txBody>
      </p:sp>
      <p:sp>
        <p:nvSpPr>
          <p:cNvPr id="5" name="Text Placeholder 4">
            <a:extLst>
              <a:ext uri="{FF2B5EF4-FFF2-40B4-BE49-F238E27FC236}">
                <a16:creationId xmlns:a16="http://schemas.microsoft.com/office/drawing/2014/main" id="{A3FE119A-202D-A582-6C6B-83E95CD759B7}"/>
              </a:ext>
            </a:extLst>
          </p:cNvPr>
          <p:cNvSpPr>
            <a:spLocks noGrp="1"/>
          </p:cNvSpPr>
          <p:nvPr>
            <p:ph type="body" sz="quarter" idx="11"/>
          </p:nvPr>
        </p:nvSpPr>
        <p:spPr>
          <a:xfrm>
            <a:off x="762000" y="1253766"/>
            <a:ext cx="10667999" cy="1106222"/>
          </a:xfrm>
        </p:spPr>
        <p:txBody>
          <a:bodyPr/>
          <a:lstStyle/>
          <a:p>
            <a:pPr marL="342900" indent="-342900">
              <a:buAutoNum type="alphaUcParenBoth"/>
            </a:pPr>
            <a:endParaRPr lang="en-IN" sz="2000" b="1" u="sng" dirty="0"/>
          </a:p>
          <a:p>
            <a:pPr marL="342900" indent="-342900">
              <a:buAutoNum type="alphaUcParenBoth"/>
            </a:pPr>
            <a:r>
              <a:rPr lang="en-IN" sz="2000" b="1" u="sng" dirty="0"/>
              <a:t>Functional Requirements</a:t>
            </a:r>
          </a:p>
          <a:p>
            <a:pPr marL="342900" indent="-342900">
              <a:buAutoNum type="alphaUcParenBoth"/>
            </a:pPr>
            <a:endParaRPr lang="en-US" dirty="0"/>
          </a:p>
          <a:p>
            <a:pPr algn="just"/>
            <a:r>
              <a:rPr lang="en-US" b="1" dirty="0"/>
              <a:t>Opportunity and Lead Management</a:t>
            </a:r>
            <a:r>
              <a:rPr lang="en-US" dirty="0"/>
              <a:t>: Users should be able to synchronize opportunity and lead data between CRM and ERP systems, enabling sales teams to track prospects and opportunities effectively.</a:t>
            </a:r>
          </a:p>
          <a:p>
            <a:pPr algn="just"/>
            <a:endParaRPr lang="en-US" dirty="0"/>
          </a:p>
          <a:p>
            <a:pPr algn="just"/>
            <a:r>
              <a:rPr lang="en-US" b="1" dirty="0"/>
              <a:t>Quote and Order Management</a:t>
            </a:r>
            <a:r>
              <a:rPr lang="en-US" dirty="0"/>
              <a:t>: The system should enable the transfer of quotes and orders between CRM and ERP systems, facilitating efficient order processing and fulfillment.</a:t>
            </a:r>
          </a:p>
          <a:p>
            <a:pPr algn="just"/>
            <a:endParaRPr lang="en-US" dirty="0"/>
          </a:p>
          <a:p>
            <a:pPr algn="just"/>
            <a:r>
              <a:rPr lang="en-US" b="1" dirty="0"/>
              <a:t>Reporting and Analytics</a:t>
            </a:r>
            <a:r>
              <a:rPr lang="en-US" dirty="0"/>
              <a:t>: Users should have access to integrated reporting and analytics capabilities, powered by AI-driven insights and predictive analytics models, to generate comprehensive reports and actionable insights based on data from both ERP and CRM systems.</a:t>
            </a:r>
          </a:p>
        </p:txBody>
      </p:sp>
    </p:spTree>
    <p:extLst>
      <p:ext uri="{BB962C8B-B14F-4D97-AF65-F5344CB8AC3E}">
        <p14:creationId xmlns:p14="http://schemas.microsoft.com/office/powerpoint/2010/main" val="318413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38C771-47C8-5471-44C9-019DA64CEC74}"/>
              </a:ext>
            </a:extLst>
          </p:cNvPr>
          <p:cNvSpPr>
            <a:spLocks noGrp="1"/>
          </p:cNvSpPr>
          <p:nvPr>
            <p:ph type="title"/>
          </p:nvPr>
        </p:nvSpPr>
        <p:spPr/>
        <p:txBody>
          <a:bodyPr/>
          <a:lstStyle/>
          <a:p>
            <a:r>
              <a:rPr lang="en-IN" dirty="0">
                <a:solidFill>
                  <a:schemeClr val="accent1"/>
                </a:solidFill>
              </a:rPr>
              <a:t>Requirement Determination &amp; Analysis</a:t>
            </a:r>
          </a:p>
        </p:txBody>
      </p:sp>
      <p:sp>
        <p:nvSpPr>
          <p:cNvPr id="5" name="Text Placeholder 4">
            <a:extLst>
              <a:ext uri="{FF2B5EF4-FFF2-40B4-BE49-F238E27FC236}">
                <a16:creationId xmlns:a16="http://schemas.microsoft.com/office/drawing/2014/main" id="{A3FE119A-202D-A582-6C6B-83E95CD759B7}"/>
              </a:ext>
            </a:extLst>
          </p:cNvPr>
          <p:cNvSpPr>
            <a:spLocks noGrp="1"/>
          </p:cNvSpPr>
          <p:nvPr>
            <p:ph type="body" sz="quarter" idx="11"/>
          </p:nvPr>
        </p:nvSpPr>
        <p:spPr>
          <a:xfrm>
            <a:off x="762000" y="1253766"/>
            <a:ext cx="10667999" cy="1106222"/>
          </a:xfrm>
        </p:spPr>
        <p:txBody>
          <a:bodyPr/>
          <a:lstStyle/>
          <a:p>
            <a:pPr marL="342900" indent="-342900">
              <a:buAutoNum type="alphaUcParenBoth"/>
            </a:pPr>
            <a:endParaRPr lang="en-IN" sz="2000" b="1" u="sng" dirty="0"/>
          </a:p>
          <a:p>
            <a:r>
              <a:rPr lang="en-US" b="1" u="sng" dirty="0"/>
              <a:t>(B) Non-Functional Requirements</a:t>
            </a:r>
          </a:p>
          <a:p>
            <a:pPr algn="just"/>
            <a:endParaRPr lang="en-US" dirty="0"/>
          </a:p>
          <a:p>
            <a:pPr algn="just"/>
            <a:r>
              <a:rPr lang="en-US" b="1" dirty="0"/>
              <a:t>Security</a:t>
            </a:r>
            <a:r>
              <a:rPr lang="en-US" dirty="0"/>
              <a:t>: The integration should implement robust security measures to protect sensitive data during transmission and storage, ensuring compliance with data protection regulations.</a:t>
            </a:r>
          </a:p>
          <a:p>
            <a:pPr algn="just"/>
            <a:endParaRPr lang="en-US" dirty="0"/>
          </a:p>
          <a:p>
            <a:pPr algn="just"/>
            <a:r>
              <a:rPr lang="en-US" b="1" dirty="0"/>
              <a:t>Performance</a:t>
            </a:r>
            <a:r>
              <a:rPr lang="en-US" dirty="0"/>
              <a:t>: The integration should have optimal performance, with minimal latency and efficient data processing to support real-time synchronization between ERP and CRM systems.</a:t>
            </a:r>
          </a:p>
          <a:p>
            <a:pPr algn="just"/>
            <a:endParaRPr lang="en-US" dirty="0"/>
          </a:p>
          <a:p>
            <a:pPr algn="just"/>
            <a:r>
              <a:rPr lang="en-US" b="1" dirty="0"/>
              <a:t>Scalability</a:t>
            </a:r>
            <a:r>
              <a:rPr lang="en-US" dirty="0"/>
              <a:t>: The integration should be scalable to accommodate growing data volumes and user loads, allowing for seamless expansion without compromising performance.</a:t>
            </a:r>
          </a:p>
          <a:p>
            <a:pPr algn="just"/>
            <a:endParaRPr lang="en-US" b="1" dirty="0"/>
          </a:p>
        </p:txBody>
      </p:sp>
    </p:spTree>
    <p:extLst>
      <p:ext uri="{BB962C8B-B14F-4D97-AF65-F5344CB8AC3E}">
        <p14:creationId xmlns:p14="http://schemas.microsoft.com/office/powerpoint/2010/main" val="3590609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38C771-47C8-5471-44C9-019DA64CEC74}"/>
              </a:ext>
            </a:extLst>
          </p:cNvPr>
          <p:cNvSpPr>
            <a:spLocks noGrp="1"/>
          </p:cNvSpPr>
          <p:nvPr>
            <p:ph type="title"/>
          </p:nvPr>
        </p:nvSpPr>
        <p:spPr/>
        <p:txBody>
          <a:bodyPr/>
          <a:lstStyle/>
          <a:p>
            <a:r>
              <a:rPr lang="en-IN" dirty="0">
                <a:solidFill>
                  <a:schemeClr val="accent1"/>
                </a:solidFill>
              </a:rPr>
              <a:t>Requirement Determination &amp; Analysis</a:t>
            </a:r>
          </a:p>
        </p:txBody>
      </p:sp>
      <p:sp>
        <p:nvSpPr>
          <p:cNvPr id="5" name="Text Placeholder 4">
            <a:extLst>
              <a:ext uri="{FF2B5EF4-FFF2-40B4-BE49-F238E27FC236}">
                <a16:creationId xmlns:a16="http://schemas.microsoft.com/office/drawing/2014/main" id="{A3FE119A-202D-A582-6C6B-83E95CD759B7}"/>
              </a:ext>
            </a:extLst>
          </p:cNvPr>
          <p:cNvSpPr>
            <a:spLocks noGrp="1"/>
          </p:cNvSpPr>
          <p:nvPr>
            <p:ph type="body" sz="quarter" idx="11"/>
          </p:nvPr>
        </p:nvSpPr>
        <p:spPr>
          <a:xfrm>
            <a:off x="762000" y="1253766"/>
            <a:ext cx="10667999" cy="1106222"/>
          </a:xfrm>
        </p:spPr>
        <p:txBody>
          <a:bodyPr/>
          <a:lstStyle/>
          <a:p>
            <a:pPr marL="342900" indent="-342900">
              <a:buAutoNum type="alphaUcParenBoth"/>
            </a:pPr>
            <a:endParaRPr lang="en-IN" sz="2000" b="1" u="sng" dirty="0"/>
          </a:p>
          <a:p>
            <a:r>
              <a:rPr lang="en-US" b="1" u="sng" dirty="0"/>
              <a:t>(B) Non-Functional Requirements</a:t>
            </a:r>
          </a:p>
          <a:p>
            <a:pPr algn="just"/>
            <a:endParaRPr lang="en-US" dirty="0"/>
          </a:p>
          <a:p>
            <a:pPr algn="just"/>
            <a:r>
              <a:rPr lang="en-US" b="1" dirty="0"/>
              <a:t>Usability</a:t>
            </a:r>
            <a:r>
              <a:rPr lang="en-US" dirty="0"/>
              <a:t>: The integration should be user-friendly, with intuitive interfaces and clear navigation to facilitate ease of use for employees accessing data across ERP and CRM systems.</a:t>
            </a:r>
          </a:p>
          <a:p>
            <a:pPr algn="just"/>
            <a:endParaRPr lang="en-US" dirty="0"/>
          </a:p>
          <a:p>
            <a:pPr algn="just"/>
            <a:r>
              <a:rPr lang="en-US" b="1" dirty="0"/>
              <a:t>Reliability</a:t>
            </a:r>
            <a:r>
              <a:rPr lang="en-US" dirty="0"/>
              <a:t>: The integration should be reliable, with built-in error handling mechanisms and failover capabilities to ensure uninterrupted data synchronization and business continuity.</a:t>
            </a:r>
          </a:p>
          <a:p>
            <a:pPr algn="just"/>
            <a:endParaRPr lang="en-US" dirty="0"/>
          </a:p>
          <a:p>
            <a:pPr algn="just"/>
            <a:r>
              <a:rPr lang="en-US" b="1" dirty="0"/>
              <a:t>Compliance</a:t>
            </a:r>
            <a:r>
              <a:rPr lang="en-US" dirty="0"/>
              <a:t>: The integration should comply with relevant industry standards and regulations, such as GDPR, HIPAA, and SOC 2, to ensure data privacy, security, and regulatory compliance.</a:t>
            </a:r>
          </a:p>
          <a:p>
            <a:pPr algn="just"/>
            <a:endParaRPr lang="en-US" b="1" dirty="0"/>
          </a:p>
        </p:txBody>
      </p:sp>
    </p:spTree>
    <p:extLst>
      <p:ext uri="{BB962C8B-B14F-4D97-AF65-F5344CB8AC3E}">
        <p14:creationId xmlns:p14="http://schemas.microsoft.com/office/powerpoint/2010/main" val="310693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E84C39-FC31-CBC7-456F-DAB9C7B73E8D}"/>
              </a:ext>
            </a:extLst>
          </p:cNvPr>
          <p:cNvSpPr>
            <a:spLocks noGrp="1"/>
          </p:cNvSpPr>
          <p:nvPr>
            <p:ph type="title"/>
          </p:nvPr>
        </p:nvSpPr>
        <p:spPr>
          <a:xfrm>
            <a:off x="1525301" y="1524127"/>
            <a:ext cx="9141397" cy="615553"/>
          </a:xfrm>
        </p:spPr>
        <p:txBody>
          <a:bodyPr/>
          <a:lstStyle/>
          <a:p>
            <a:r>
              <a:rPr lang="en-IN" dirty="0"/>
              <a:t>Targeted Users</a:t>
            </a:r>
          </a:p>
        </p:txBody>
      </p:sp>
      <p:sp>
        <p:nvSpPr>
          <p:cNvPr id="7" name="Text Placeholder 6">
            <a:extLst>
              <a:ext uri="{FF2B5EF4-FFF2-40B4-BE49-F238E27FC236}">
                <a16:creationId xmlns:a16="http://schemas.microsoft.com/office/drawing/2014/main" id="{B37FADFD-3C6D-EA9B-361D-2ACCC5978BB4}"/>
              </a:ext>
            </a:extLst>
          </p:cNvPr>
          <p:cNvSpPr>
            <a:spLocks noGrp="1"/>
          </p:cNvSpPr>
          <p:nvPr>
            <p:ph type="body" sz="quarter" idx="12"/>
          </p:nvPr>
        </p:nvSpPr>
        <p:spPr>
          <a:xfrm>
            <a:off x="1613483" y="2661621"/>
            <a:ext cx="9557280" cy="1534757"/>
          </a:xfrm>
        </p:spPr>
        <p:txBody>
          <a:bodyPr/>
          <a:lstStyle/>
          <a:p>
            <a:r>
              <a:rPr lang="en-US" sz="2400" dirty="0"/>
              <a:t>Commercient's target audience spans executives, </a:t>
            </a:r>
            <a:r>
              <a:rPr lang="en-IN" sz="2400" b="0" i="0" dirty="0">
                <a:solidFill>
                  <a:srgbClr val="0D0D0D"/>
                </a:solidFill>
                <a:effectLst/>
                <a:latin typeface="Söhne"/>
              </a:rPr>
              <a:t>sales representatives</a:t>
            </a:r>
            <a:r>
              <a:rPr lang="en-US" sz="2400" dirty="0"/>
              <a:t>, finance teams, customer service, IT admins, marketers, and operations managers relying on ERP and CRM systems. </a:t>
            </a:r>
            <a:endParaRPr lang="en-IN" sz="2400" dirty="0"/>
          </a:p>
        </p:txBody>
      </p:sp>
    </p:spTree>
    <p:extLst>
      <p:ext uri="{BB962C8B-B14F-4D97-AF65-F5344CB8AC3E}">
        <p14:creationId xmlns:p14="http://schemas.microsoft.com/office/powerpoint/2010/main" val="375474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t>Benefits of SYNC</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762000" y="1905000"/>
            <a:ext cx="6477000" cy="3276600"/>
          </a:xfrm>
        </p:spPr>
        <p:txBody>
          <a:bodyPr/>
          <a:lstStyle/>
          <a:p>
            <a:pPr algn="l"/>
            <a:r>
              <a:rPr lang="en-IN" sz="2000" b="1" i="0" dirty="0">
                <a:solidFill>
                  <a:srgbClr val="2B2A2A"/>
                </a:solidFill>
                <a:effectLst/>
                <a:latin typeface="Lato" panose="020F0502020204030203" pitchFamily="34" charset="0"/>
              </a:rPr>
              <a:t>- Increased sales revenue</a:t>
            </a:r>
          </a:p>
          <a:p>
            <a:r>
              <a:rPr lang="en-US" sz="2000" dirty="0"/>
              <a:t>-</a:t>
            </a:r>
            <a:r>
              <a:rPr lang="en-IN" sz="2000" b="1" i="0" dirty="0">
                <a:solidFill>
                  <a:srgbClr val="2B2A2A"/>
                </a:solidFill>
                <a:effectLst/>
                <a:latin typeface="Lato" panose="020F0502020204030203" pitchFamily="34" charset="0"/>
              </a:rPr>
              <a:t> Improved customer service</a:t>
            </a:r>
          </a:p>
          <a:p>
            <a:r>
              <a:rPr lang="en-US" sz="2000" dirty="0"/>
              <a:t>- </a:t>
            </a:r>
            <a:r>
              <a:rPr lang="en-IN" sz="2000" b="1" i="0" dirty="0">
                <a:solidFill>
                  <a:srgbClr val="2B2A2A"/>
                </a:solidFill>
                <a:effectLst/>
                <a:latin typeface="Lato" panose="020F0502020204030203" pitchFamily="34" charset="0"/>
              </a:rPr>
              <a:t>Better decision-making</a:t>
            </a:r>
          </a:p>
          <a:p>
            <a:r>
              <a:rPr lang="en-US" sz="2000" dirty="0"/>
              <a:t>- </a:t>
            </a:r>
            <a:r>
              <a:rPr lang="en-IN" sz="2000" b="1" i="0" dirty="0">
                <a:solidFill>
                  <a:srgbClr val="2B2A2A"/>
                </a:solidFill>
                <a:effectLst/>
                <a:latin typeface="Lato" panose="020F0502020204030203" pitchFamily="34" charset="0"/>
              </a:rPr>
              <a:t>Enhanced collaboration</a:t>
            </a:r>
          </a:p>
          <a:p>
            <a:r>
              <a:rPr lang="en-US" sz="2000" dirty="0"/>
              <a:t>- </a:t>
            </a:r>
            <a:r>
              <a:rPr lang="en-IN" sz="2000" b="1" i="0" dirty="0">
                <a:solidFill>
                  <a:srgbClr val="2B2A2A"/>
                </a:solidFill>
                <a:effectLst/>
                <a:latin typeface="Lato" panose="020F0502020204030203" pitchFamily="34" charset="0"/>
              </a:rPr>
              <a:t>Better Analytics and Reporting</a:t>
            </a:r>
          </a:p>
          <a:p>
            <a:endParaRPr lang="en-IN" sz="2000" b="1" i="0" dirty="0">
              <a:solidFill>
                <a:srgbClr val="2B2A2A"/>
              </a:solidFill>
              <a:effectLst/>
              <a:latin typeface="Lato" panose="020F0502020204030203" pitchFamily="34" charset="0"/>
            </a:endParaRPr>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t>Limitations of SYNC</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762000" y="1905000"/>
            <a:ext cx="6477000" cy="3276600"/>
          </a:xfrm>
        </p:spPr>
        <p:txBody>
          <a:bodyPr/>
          <a:lstStyle/>
          <a:p>
            <a:pPr algn="l"/>
            <a:r>
              <a:rPr lang="en-US" sz="2000" b="1" i="0" dirty="0">
                <a:solidFill>
                  <a:srgbClr val="2B2A2A"/>
                </a:solidFill>
                <a:effectLst/>
                <a:latin typeface="Lato" panose="020F0502020204030203" pitchFamily="34" charset="0"/>
              </a:rPr>
              <a:t>- Complexity and Cost</a:t>
            </a:r>
          </a:p>
          <a:p>
            <a:pPr algn="l"/>
            <a:r>
              <a:rPr lang="en-US" sz="2000" b="1" i="0" dirty="0">
                <a:solidFill>
                  <a:srgbClr val="2B2A2A"/>
                </a:solidFill>
                <a:effectLst/>
                <a:latin typeface="Lato" panose="020F0502020204030203" pitchFamily="34" charset="0"/>
              </a:rPr>
              <a:t>- Compatibility Issues</a:t>
            </a:r>
          </a:p>
          <a:p>
            <a:pPr algn="l"/>
            <a:r>
              <a:rPr lang="en-US" sz="2000" b="1" i="0" dirty="0">
                <a:solidFill>
                  <a:srgbClr val="2B2A2A"/>
                </a:solidFill>
                <a:effectLst/>
                <a:latin typeface="Lato" panose="020F0502020204030203" pitchFamily="34" charset="0"/>
              </a:rPr>
              <a:t>- Data Security Concerns</a:t>
            </a:r>
          </a:p>
          <a:p>
            <a:pPr algn="l"/>
            <a:r>
              <a:rPr lang="en-US" sz="2000" b="1" i="0" dirty="0">
                <a:solidFill>
                  <a:srgbClr val="2B2A2A"/>
                </a:solidFill>
                <a:effectLst/>
                <a:latin typeface="Lato" panose="020F0502020204030203" pitchFamily="34" charset="0"/>
              </a:rPr>
              <a:t>- Dependency on Vendor Support</a:t>
            </a:r>
          </a:p>
          <a:p>
            <a:pPr algn="l"/>
            <a:r>
              <a:rPr lang="en-US" sz="2000" b="1" i="0" dirty="0">
                <a:solidFill>
                  <a:srgbClr val="2B2A2A"/>
                </a:solidFill>
                <a:effectLst/>
                <a:latin typeface="Lato" panose="020F0502020204030203" pitchFamily="34" charset="0"/>
              </a:rPr>
              <a:t>- Change Management Challenges</a:t>
            </a:r>
          </a:p>
        </p:txBody>
      </p:sp>
    </p:spTree>
    <p:extLst>
      <p:ext uri="{BB962C8B-B14F-4D97-AF65-F5344CB8AC3E}">
        <p14:creationId xmlns:p14="http://schemas.microsoft.com/office/powerpoint/2010/main" val="350769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292554" y="1489225"/>
            <a:ext cx="9141397" cy="615553"/>
          </a:xfrm>
        </p:spPr>
        <p:txBody>
          <a:bodyPr/>
          <a:lstStyle/>
          <a:p>
            <a:r>
              <a:rPr lang="en-IN" dirty="0"/>
              <a:t>System Design</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1942060" y="2303403"/>
            <a:ext cx="7799387" cy="1534757"/>
          </a:xfrm>
        </p:spPr>
        <p:txBody>
          <a:bodyPr/>
          <a:lstStyle/>
          <a:p>
            <a:r>
              <a:rPr lang="en-IN" dirty="0"/>
              <a:t>Use Case Diagram of User</a:t>
            </a:r>
          </a:p>
        </p:txBody>
      </p:sp>
      <p:pic>
        <p:nvPicPr>
          <p:cNvPr id="7" name="Picture 6">
            <a:extLst>
              <a:ext uri="{FF2B5EF4-FFF2-40B4-BE49-F238E27FC236}">
                <a16:creationId xmlns:a16="http://schemas.microsoft.com/office/drawing/2014/main" id="{96CE83C1-B4CF-365F-04C7-DF7A5DD17C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57327" y="276734"/>
            <a:ext cx="4254500" cy="5474970"/>
          </a:xfrm>
          <a:prstGeom prst="rect">
            <a:avLst/>
          </a:prstGeom>
          <a:noFill/>
          <a:ln>
            <a:noFill/>
          </a:ln>
        </p:spPr>
      </p:pic>
    </p:spTree>
    <p:extLst>
      <p:ext uri="{BB962C8B-B14F-4D97-AF65-F5344CB8AC3E}">
        <p14:creationId xmlns:p14="http://schemas.microsoft.com/office/powerpoint/2010/main" val="299699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292554" y="1489225"/>
            <a:ext cx="9141397" cy="615553"/>
          </a:xfrm>
        </p:spPr>
        <p:txBody>
          <a:bodyPr/>
          <a:lstStyle/>
          <a:p>
            <a:r>
              <a:rPr lang="en-IN" dirty="0"/>
              <a:t>System Design</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1913780" y="2303403"/>
            <a:ext cx="7799387" cy="1534757"/>
          </a:xfrm>
        </p:spPr>
        <p:txBody>
          <a:bodyPr/>
          <a:lstStyle/>
          <a:p>
            <a:r>
              <a:rPr lang="en-IN" dirty="0"/>
              <a:t>Use Case Diagram of Admin</a:t>
            </a:r>
          </a:p>
        </p:txBody>
      </p:sp>
      <p:pic>
        <p:nvPicPr>
          <p:cNvPr id="2" name="Picture 1">
            <a:extLst>
              <a:ext uri="{FF2B5EF4-FFF2-40B4-BE49-F238E27FC236}">
                <a16:creationId xmlns:a16="http://schemas.microsoft.com/office/drawing/2014/main" id="{85890A86-4160-B2FF-024A-04F4544506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1497" y="178460"/>
            <a:ext cx="4352522" cy="5588661"/>
          </a:xfrm>
          <a:prstGeom prst="rect">
            <a:avLst/>
          </a:prstGeom>
          <a:noFill/>
          <a:ln>
            <a:noFill/>
          </a:ln>
        </p:spPr>
      </p:pic>
    </p:spTree>
    <p:extLst>
      <p:ext uri="{BB962C8B-B14F-4D97-AF65-F5344CB8AC3E}">
        <p14:creationId xmlns:p14="http://schemas.microsoft.com/office/powerpoint/2010/main" val="113971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292554" y="1489225"/>
            <a:ext cx="9141397" cy="615553"/>
          </a:xfrm>
        </p:spPr>
        <p:txBody>
          <a:bodyPr/>
          <a:lstStyle/>
          <a:p>
            <a:r>
              <a:rPr lang="en-IN" dirty="0"/>
              <a:t>System Design</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1772859" y="2309105"/>
            <a:ext cx="7799387" cy="1534757"/>
          </a:xfrm>
        </p:spPr>
        <p:txBody>
          <a:bodyPr/>
          <a:lstStyle/>
          <a:p>
            <a:r>
              <a:rPr lang="en-IN" dirty="0"/>
              <a:t>Normal SYNC Activity Diagram</a:t>
            </a:r>
          </a:p>
        </p:txBody>
      </p:sp>
      <p:pic>
        <p:nvPicPr>
          <p:cNvPr id="3" name="Picture 2">
            <a:extLst>
              <a:ext uri="{FF2B5EF4-FFF2-40B4-BE49-F238E27FC236}">
                <a16:creationId xmlns:a16="http://schemas.microsoft.com/office/drawing/2014/main" id="{6916B165-4BCC-75DE-4520-A9A9C04E45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74620" y="68994"/>
            <a:ext cx="4268242" cy="5807590"/>
          </a:xfrm>
          <a:prstGeom prst="rect">
            <a:avLst/>
          </a:prstGeom>
          <a:noFill/>
          <a:ln>
            <a:noFill/>
          </a:ln>
        </p:spPr>
      </p:pic>
    </p:spTree>
    <p:extLst>
      <p:ext uri="{BB962C8B-B14F-4D97-AF65-F5344CB8AC3E}">
        <p14:creationId xmlns:p14="http://schemas.microsoft.com/office/powerpoint/2010/main" val="1321283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292554" y="1489225"/>
            <a:ext cx="9141397" cy="615553"/>
          </a:xfrm>
        </p:spPr>
        <p:txBody>
          <a:bodyPr/>
          <a:lstStyle/>
          <a:p>
            <a:r>
              <a:rPr lang="en-IN" dirty="0"/>
              <a:t>System Design</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1772859" y="2309105"/>
            <a:ext cx="7799387" cy="1534757"/>
          </a:xfrm>
        </p:spPr>
        <p:txBody>
          <a:bodyPr/>
          <a:lstStyle/>
          <a:p>
            <a:r>
              <a:rPr lang="en-IN" dirty="0"/>
              <a:t>Interaction Diagram for Admin</a:t>
            </a:r>
          </a:p>
        </p:txBody>
      </p:sp>
      <p:pic>
        <p:nvPicPr>
          <p:cNvPr id="2" name="Picture 1">
            <a:extLst>
              <a:ext uri="{FF2B5EF4-FFF2-40B4-BE49-F238E27FC236}">
                <a16:creationId xmlns:a16="http://schemas.microsoft.com/office/drawing/2014/main" id="{ED98C930-87A2-AFEB-3AA1-E57C2F61F7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69810" y="284388"/>
            <a:ext cx="6188710" cy="5584190"/>
          </a:xfrm>
          <a:prstGeom prst="rect">
            <a:avLst/>
          </a:prstGeom>
          <a:noFill/>
          <a:ln>
            <a:noFill/>
          </a:ln>
        </p:spPr>
      </p:pic>
    </p:spTree>
    <p:extLst>
      <p:ext uri="{BB962C8B-B14F-4D97-AF65-F5344CB8AC3E}">
        <p14:creationId xmlns:p14="http://schemas.microsoft.com/office/powerpoint/2010/main" val="186729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507476"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575511" y="1904999"/>
            <a:ext cx="6340929" cy="3276600"/>
          </a:xfrm>
        </p:spPr>
        <p:txBody>
          <a:bodyPr/>
          <a:lstStyle/>
          <a:p>
            <a:pPr algn="just" fontAlgn="base"/>
            <a:r>
              <a:rPr lang="en-IN" b="0" i="0" dirty="0">
                <a:effectLst/>
                <a:latin typeface="+mj-lt"/>
              </a:rPr>
              <a:t>Commercient makes ERP and CRM integration really simple, quick, and efficient. Commercient has helped over 1000+ global companies seamlessly deploy enterprise integrations for ERP, CRM, Sales Automation (SA), and e-commerce by providing an “out of the box” integration solution that can be deployed rapidly with minimal services and overheads.</a:t>
            </a:r>
          </a:p>
          <a:p>
            <a:pPr algn="just" fontAlgn="base"/>
            <a:endParaRPr lang="en-IN" b="0" i="0" dirty="0">
              <a:effectLst/>
              <a:latin typeface="+mj-lt"/>
            </a:endParaRPr>
          </a:p>
          <a:p>
            <a:pPr algn="just" fontAlgn="base"/>
            <a:r>
              <a:rPr lang="en-IN" b="0" i="0" dirty="0">
                <a:effectLst/>
                <a:latin typeface="+mj-lt"/>
              </a:rPr>
              <a:t>The integration platform synchronizes 150 + on-premise and cloud ERP systems, including NetSuite, Sage Intacct, Acumatica, Microsoft 365 AX, NAV, SL, Workday, IFS, INFOR, Epicor, ECi, Exact, SAP, Deltek, GlobalShop, IQMS, QAD, Syspro, Plex, QuickBooks, M2M, and many more.</a:t>
            </a:r>
          </a:p>
        </p:txBody>
      </p:sp>
    </p:spTree>
    <p:extLst>
      <p:ext uri="{BB962C8B-B14F-4D97-AF65-F5344CB8AC3E}">
        <p14:creationId xmlns:p14="http://schemas.microsoft.com/office/powerpoint/2010/main" val="1635334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292554" y="1489225"/>
            <a:ext cx="9141397" cy="615553"/>
          </a:xfrm>
        </p:spPr>
        <p:txBody>
          <a:bodyPr/>
          <a:lstStyle/>
          <a:p>
            <a:r>
              <a:rPr lang="en-IN" dirty="0"/>
              <a:t>System Design</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1772859" y="2309105"/>
            <a:ext cx="7799387" cy="1534757"/>
          </a:xfrm>
        </p:spPr>
        <p:txBody>
          <a:bodyPr/>
          <a:lstStyle/>
          <a:p>
            <a:r>
              <a:rPr lang="en-IN" dirty="0"/>
              <a:t>    Interaction Diagram for Customer</a:t>
            </a:r>
          </a:p>
        </p:txBody>
      </p:sp>
      <p:pic>
        <p:nvPicPr>
          <p:cNvPr id="3" name="Picture 2">
            <a:extLst>
              <a:ext uri="{FF2B5EF4-FFF2-40B4-BE49-F238E27FC236}">
                <a16:creationId xmlns:a16="http://schemas.microsoft.com/office/drawing/2014/main" id="{CEBD075A-A421-ED58-0D7C-7E0F79781F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75163" y="191881"/>
            <a:ext cx="5465798" cy="5769204"/>
          </a:xfrm>
          <a:prstGeom prst="rect">
            <a:avLst/>
          </a:prstGeom>
          <a:noFill/>
          <a:ln>
            <a:noFill/>
          </a:ln>
        </p:spPr>
      </p:pic>
    </p:spTree>
    <p:extLst>
      <p:ext uri="{BB962C8B-B14F-4D97-AF65-F5344CB8AC3E}">
        <p14:creationId xmlns:p14="http://schemas.microsoft.com/office/powerpoint/2010/main" val="2756614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006119" y="405142"/>
            <a:ext cx="9141397" cy="615553"/>
          </a:xfrm>
        </p:spPr>
        <p:txBody>
          <a:bodyPr/>
          <a:lstStyle/>
          <a:p>
            <a:r>
              <a:rPr lang="en-IN" dirty="0"/>
              <a:t>System Snapshots</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2790954" y="1185799"/>
            <a:ext cx="7799387" cy="1534757"/>
          </a:xfrm>
        </p:spPr>
        <p:txBody>
          <a:bodyPr/>
          <a:lstStyle/>
          <a:p>
            <a:r>
              <a:rPr lang="en-IN" dirty="0"/>
              <a:t>Admin Login</a:t>
            </a:r>
          </a:p>
        </p:txBody>
      </p:sp>
      <p:pic>
        <p:nvPicPr>
          <p:cNvPr id="6" name="Picture 5">
            <a:extLst>
              <a:ext uri="{FF2B5EF4-FFF2-40B4-BE49-F238E27FC236}">
                <a16:creationId xmlns:a16="http://schemas.microsoft.com/office/drawing/2014/main" id="{3ADB53FB-CFD6-C108-9E13-1656DCFDAB21}"/>
              </a:ext>
            </a:extLst>
          </p:cNvPr>
          <p:cNvPicPr>
            <a:picLocks noChangeAspect="1"/>
          </p:cNvPicPr>
          <p:nvPr/>
        </p:nvPicPr>
        <p:blipFill rotWithShape="1">
          <a:blip r:embed="rId2"/>
          <a:srcRect t="9333"/>
          <a:stretch/>
        </p:blipFill>
        <p:spPr>
          <a:xfrm>
            <a:off x="2564580" y="1620949"/>
            <a:ext cx="7928038" cy="4051252"/>
          </a:xfrm>
          <a:prstGeom prst="rect">
            <a:avLst/>
          </a:prstGeom>
        </p:spPr>
      </p:pic>
    </p:spTree>
    <p:extLst>
      <p:ext uri="{BB962C8B-B14F-4D97-AF65-F5344CB8AC3E}">
        <p14:creationId xmlns:p14="http://schemas.microsoft.com/office/powerpoint/2010/main" val="4139056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006119" y="405142"/>
            <a:ext cx="9141397" cy="615553"/>
          </a:xfrm>
        </p:spPr>
        <p:txBody>
          <a:bodyPr/>
          <a:lstStyle/>
          <a:p>
            <a:r>
              <a:rPr lang="en-IN" dirty="0"/>
              <a:t>System Snapshots</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2790954" y="1185799"/>
            <a:ext cx="7799387" cy="1534757"/>
          </a:xfrm>
        </p:spPr>
        <p:txBody>
          <a:bodyPr/>
          <a:lstStyle/>
          <a:p>
            <a:r>
              <a:rPr lang="en-IN" dirty="0"/>
              <a:t>Normal SYNC</a:t>
            </a:r>
          </a:p>
        </p:txBody>
      </p:sp>
      <p:pic>
        <p:nvPicPr>
          <p:cNvPr id="3" name="Picture 2">
            <a:extLst>
              <a:ext uri="{FF2B5EF4-FFF2-40B4-BE49-F238E27FC236}">
                <a16:creationId xmlns:a16="http://schemas.microsoft.com/office/drawing/2014/main" id="{82E34E8F-37D9-610C-A055-47885A3041DF}"/>
              </a:ext>
            </a:extLst>
          </p:cNvPr>
          <p:cNvPicPr>
            <a:picLocks noChangeAspect="1"/>
          </p:cNvPicPr>
          <p:nvPr/>
        </p:nvPicPr>
        <p:blipFill>
          <a:blip r:embed="rId2"/>
          <a:stretch>
            <a:fillRect/>
          </a:stretch>
        </p:blipFill>
        <p:spPr>
          <a:xfrm>
            <a:off x="2514468" y="1314946"/>
            <a:ext cx="7649664" cy="4096040"/>
          </a:xfrm>
          <a:prstGeom prst="rect">
            <a:avLst/>
          </a:prstGeom>
        </p:spPr>
      </p:pic>
    </p:spTree>
    <p:extLst>
      <p:ext uri="{BB962C8B-B14F-4D97-AF65-F5344CB8AC3E}">
        <p14:creationId xmlns:p14="http://schemas.microsoft.com/office/powerpoint/2010/main" val="3464713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006119" y="405142"/>
            <a:ext cx="9141397" cy="615553"/>
          </a:xfrm>
        </p:spPr>
        <p:txBody>
          <a:bodyPr/>
          <a:lstStyle/>
          <a:p>
            <a:r>
              <a:rPr lang="en-IN" dirty="0"/>
              <a:t>System Snapshots</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2790954" y="1185799"/>
            <a:ext cx="7799387" cy="1534757"/>
          </a:xfrm>
        </p:spPr>
        <p:txBody>
          <a:bodyPr/>
          <a:lstStyle/>
          <a:p>
            <a:r>
              <a:rPr lang="en-IN" dirty="0"/>
              <a:t>Normal SYNC</a:t>
            </a:r>
          </a:p>
        </p:txBody>
      </p:sp>
      <p:pic>
        <p:nvPicPr>
          <p:cNvPr id="6" name="Picture 5">
            <a:extLst>
              <a:ext uri="{FF2B5EF4-FFF2-40B4-BE49-F238E27FC236}">
                <a16:creationId xmlns:a16="http://schemas.microsoft.com/office/drawing/2014/main" id="{137DD63A-4453-3ED1-FB61-1EAE67605EC1}"/>
              </a:ext>
            </a:extLst>
          </p:cNvPr>
          <p:cNvPicPr>
            <a:picLocks noChangeAspect="1"/>
          </p:cNvPicPr>
          <p:nvPr/>
        </p:nvPicPr>
        <p:blipFill>
          <a:blip r:embed="rId2"/>
          <a:stretch>
            <a:fillRect/>
          </a:stretch>
        </p:blipFill>
        <p:spPr>
          <a:xfrm>
            <a:off x="2639228" y="1185799"/>
            <a:ext cx="7639670" cy="4102638"/>
          </a:xfrm>
          <a:prstGeom prst="rect">
            <a:avLst/>
          </a:prstGeom>
        </p:spPr>
      </p:pic>
    </p:spTree>
    <p:extLst>
      <p:ext uri="{BB962C8B-B14F-4D97-AF65-F5344CB8AC3E}">
        <p14:creationId xmlns:p14="http://schemas.microsoft.com/office/powerpoint/2010/main" val="1705824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006119" y="405142"/>
            <a:ext cx="9141397" cy="615553"/>
          </a:xfrm>
        </p:spPr>
        <p:txBody>
          <a:bodyPr/>
          <a:lstStyle/>
          <a:p>
            <a:r>
              <a:rPr lang="en-IN" dirty="0"/>
              <a:t>System Snapshots</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2790954" y="1185799"/>
            <a:ext cx="7799387" cy="1534757"/>
          </a:xfrm>
        </p:spPr>
        <p:txBody>
          <a:bodyPr/>
          <a:lstStyle/>
          <a:p>
            <a:r>
              <a:rPr lang="en-IN" dirty="0"/>
              <a:t>Normal SYNC</a:t>
            </a:r>
          </a:p>
        </p:txBody>
      </p:sp>
      <p:pic>
        <p:nvPicPr>
          <p:cNvPr id="3" name="Picture 2">
            <a:extLst>
              <a:ext uri="{FF2B5EF4-FFF2-40B4-BE49-F238E27FC236}">
                <a16:creationId xmlns:a16="http://schemas.microsoft.com/office/drawing/2014/main" id="{3115FCAD-97FF-4B07-BF56-DA28F3EDEA2E}"/>
              </a:ext>
            </a:extLst>
          </p:cNvPr>
          <p:cNvPicPr>
            <a:picLocks noChangeAspect="1"/>
          </p:cNvPicPr>
          <p:nvPr/>
        </p:nvPicPr>
        <p:blipFill>
          <a:blip r:embed="rId2"/>
          <a:stretch>
            <a:fillRect/>
          </a:stretch>
        </p:blipFill>
        <p:spPr>
          <a:xfrm>
            <a:off x="2762054" y="1298920"/>
            <a:ext cx="7459743" cy="3992813"/>
          </a:xfrm>
          <a:prstGeom prst="rect">
            <a:avLst/>
          </a:prstGeom>
        </p:spPr>
      </p:pic>
    </p:spTree>
    <p:extLst>
      <p:ext uri="{BB962C8B-B14F-4D97-AF65-F5344CB8AC3E}">
        <p14:creationId xmlns:p14="http://schemas.microsoft.com/office/powerpoint/2010/main" val="379688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006119" y="405142"/>
            <a:ext cx="9141397" cy="615553"/>
          </a:xfrm>
        </p:spPr>
        <p:txBody>
          <a:bodyPr/>
          <a:lstStyle/>
          <a:p>
            <a:r>
              <a:rPr lang="en-IN" dirty="0"/>
              <a:t>System Snapshots</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2790954" y="1185799"/>
            <a:ext cx="7799387" cy="1534757"/>
          </a:xfrm>
        </p:spPr>
        <p:txBody>
          <a:bodyPr/>
          <a:lstStyle/>
          <a:p>
            <a:r>
              <a:rPr lang="en-IN" dirty="0"/>
              <a:t>Normal SYNC</a:t>
            </a:r>
          </a:p>
        </p:txBody>
      </p:sp>
      <p:pic>
        <p:nvPicPr>
          <p:cNvPr id="3" name="Picture 2">
            <a:extLst>
              <a:ext uri="{FF2B5EF4-FFF2-40B4-BE49-F238E27FC236}">
                <a16:creationId xmlns:a16="http://schemas.microsoft.com/office/drawing/2014/main" id="{3115FCAD-97FF-4B07-BF56-DA28F3EDEA2E}"/>
              </a:ext>
            </a:extLst>
          </p:cNvPr>
          <p:cNvPicPr>
            <a:picLocks noChangeAspect="1"/>
          </p:cNvPicPr>
          <p:nvPr/>
        </p:nvPicPr>
        <p:blipFill>
          <a:blip r:embed="rId2"/>
          <a:stretch>
            <a:fillRect/>
          </a:stretch>
        </p:blipFill>
        <p:spPr>
          <a:xfrm>
            <a:off x="2762054" y="1298920"/>
            <a:ext cx="7459743" cy="3992813"/>
          </a:xfrm>
          <a:prstGeom prst="rect">
            <a:avLst/>
          </a:prstGeom>
        </p:spPr>
      </p:pic>
    </p:spTree>
    <p:extLst>
      <p:ext uri="{BB962C8B-B14F-4D97-AF65-F5344CB8AC3E}">
        <p14:creationId xmlns:p14="http://schemas.microsoft.com/office/powerpoint/2010/main" val="1287114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006119" y="405142"/>
            <a:ext cx="9141397" cy="615553"/>
          </a:xfrm>
        </p:spPr>
        <p:txBody>
          <a:bodyPr/>
          <a:lstStyle/>
          <a:p>
            <a:r>
              <a:rPr lang="en-IN" dirty="0"/>
              <a:t>System Snapshots</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2006119" y="1157518"/>
            <a:ext cx="7799387" cy="1534757"/>
          </a:xfrm>
        </p:spPr>
        <p:txBody>
          <a:bodyPr/>
          <a:lstStyle/>
          <a:p>
            <a:r>
              <a:rPr lang="en-IN" dirty="0"/>
              <a:t>Customer SYNC Dashboard</a:t>
            </a:r>
          </a:p>
        </p:txBody>
      </p:sp>
      <p:pic>
        <p:nvPicPr>
          <p:cNvPr id="6" name="Picture 5">
            <a:extLst>
              <a:ext uri="{FF2B5EF4-FFF2-40B4-BE49-F238E27FC236}">
                <a16:creationId xmlns:a16="http://schemas.microsoft.com/office/drawing/2014/main" id="{D24B4A6C-E608-FAC2-77EC-E68E5BC96AEE}"/>
              </a:ext>
            </a:extLst>
          </p:cNvPr>
          <p:cNvPicPr>
            <a:picLocks noChangeAspect="1"/>
          </p:cNvPicPr>
          <p:nvPr/>
        </p:nvPicPr>
        <p:blipFill>
          <a:blip r:embed="rId2"/>
          <a:stretch>
            <a:fillRect/>
          </a:stretch>
        </p:blipFill>
        <p:spPr>
          <a:xfrm>
            <a:off x="3355663" y="1241267"/>
            <a:ext cx="7799387" cy="4168077"/>
          </a:xfrm>
          <a:prstGeom prst="rect">
            <a:avLst/>
          </a:prstGeom>
        </p:spPr>
      </p:pic>
    </p:spTree>
    <p:extLst>
      <p:ext uri="{BB962C8B-B14F-4D97-AF65-F5344CB8AC3E}">
        <p14:creationId xmlns:p14="http://schemas.microsoft.com/office/powerpoint/2010/main" val="78762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006119" y="405142"/>
            <a:ext cx="9141397" cy="615553"/>
          </a:xfrm>
        </p:spPr>
        <p:txBody>
          <a:bodyPr/>
          <a:lstStyle/>
          <a:p>
            <a:r>
              <a:rPr lang="en-IN" dirty="0"/>
              <a:t>System Snapshots</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2326630" y="1157518"/>
            <a:ext cx="7799387" cy="1534757"/>
          </a:xfrm>
        </p:spPr>
        <p:txBody>
          <a:bodyPr/>
          <a:lstStyle/>
          <a:p>
            <a:r>
              <a:rPr lang="en-IN" dirty="0"/>
              <a:t>CRM SYNC Dashboard</a:t>
            </a:r>
          </a:p>
        </p:txBody>
      </p:sp>
      <p:pic>
        <p:nvPicPr>
          <p:cNvPr id="3" name="Picture 2">
            <a:extLst>
              <a:ext uri="{FF2B5EF4-FFF2-40B4-BE49-F238E27FC236}">
                <a16:creationId xmlns:a16="http://schemas.microsoft.com/office/drawing/2014/main" id="{FEDEAD21-C718-0FB3-D8DE-EEA89E027229}"/>
              </a:ext>
            </a:extLst>
          </p:cNvPr>
          <p:cNvPicPr>
            <a:picLocks noChangeAspect="1"/>
          </p:cNvPicPr>
          <p:nvPr/>
        </p:nvPicPr>
        <p:blipFill>
          <a:blip r:embed="rId2"/>
          <a:stretch>
            <a:fillRect/>
          </a:stretch>
        </p:blipFill>
        <p:spPr>
          <a:xfrm>
            <a:off x="3214540" y="1157518"/>
            <a:ext cx="8223316" cy="4266006"/>
          </a:xfrm>
          <a:prstGeom prst="rect">
            <a:avLst/>
          </a:prstGeom>
        </p:spPr>
      </p:pic>
    </p:spTree>
    <p:extLst>
      <p:ext uri="{BB962C8B-B14F-4D97-AF65-F5344CB8AC3E}">
        <p14:creationId xmlns:p14="http://schemas.microsoft.com/office/powerpoint/2010/main" val="4289898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006119" y="405142"/>
            <a:ext cx="9141397" cy="615553"/>
          </a:xfrm>
        </p:spPr>
        <p:txBody>
          <a:bodyPr/>
          <a:lstStyle/>
          <a:p>
            <a:r>
              <a:rPr lang="en-IN" dirty="0"/>
              <a:t>System Snapshots</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2760263" y="1157518"/>
            <a:ext cx="7799387" cy="1534757"/>
          </a:xfrm>
        </p:spPr>
        <p:txBody>
          <a:bodyPr/>
          <a:lstStyle/>
          <a:p>
            <a:r>
              <a:rPr lang="en-IN" dirty="0"/>
              <a:t>Mojo Tickets</a:t>
            </a:r>
          </a:p>
        </p:txBody>
      </p:sp>
      <p:pic>
        <p:nvPicPr>
          <p:cNvPr id="8" name="Picture 7">
            <a:extLst>
              <a:ext uri="{FF2B5EF4-FFF2-40B4-BE49-F238E27FC236}">
                <a16:creationId xmlns:a16="http://schemas.microsoft.com/office/drawing/2014/main" id="{F863DAF3-C9BA-D4FE-C251-A7E73E0535EB}"/>
              </a:ext>
            </a:extLst>
          </p:cNvPr>
          <p:cNvPicPr>
            <a:picLocks noChangeAspect="1"/>
          </p:cNvPicPr>
          <p:nvPr/>
        </p:nvPicPr>
        <p:blipFill>
          <a:blip r:embed="rId2"/>
          <a:stretch>
            <a:fillRect/>
          </a:stretch>
        </p:blipFill>
        <p:spPr>
          <a:xfrm>
            <a:off x="3666304" y="1020695"/>
            <a:ext cx="7639576" cy="4070723"/>
          </a:xfrm>
          <a:prstGeom prst="rect">
            <a:avLst/>
          </a:prstGeom>
        </p:spPr>
      </p:pic>
    </p:spTree>
    <p:extLst>
      <p:ext uri="{BB962C8B-B14F-4D97-AF65-F5344CB8AC3E}">
        <p14:creationId xmlns:p14="http://schemas.microsoft.com/office/powerpoint/2010/main" val="394110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C7F1F-C61F-59C2-A108-68D2D22C4864}"/>
              </a:ext>
            </a:extLst>
          </p:cNvPr>
          <p:cNvSpPr>
            <a:spLocks noGrp="1"/>
          </p:cNvSpPr>
          <p:nvPr>
            <p:ph type="title"/>
          </p:nvPr>
        </p:nvSpPr>
        <p:spPr>
          <a:xfrm>
            <a:off x="-2006119" y="405142"/>
            <a:ext cx="9141397" cy="615553"/>
          </a:xfrm>
        </p:spPr>
        <p:txBody>
          <a:bodyPr/>
          <a:lstStyle/>
          <a:p>
            <a:r>
              <a:rPr lang="en-IN" dirty="0"/>
              <a:t>System Snapshots</a:t>
            </a:r>
          </a:p>
        </p:txBody>
      </p:sp>
      <p:sp>
        <p:nvSpPr>
          <p:cNvPr id="5" name="Text Placeholder 4">
            <a:extLst>
              <a:ext uri="{FF2B5EF4-FFF2-40B4-BE49-F238E27FC236}">
                <a16:creationId xmlns:a16="http://schemas.microsoft.com/office/drawing/2014/main" id="{19344FDF-C64B-505B-C456-DA53942BF21A}"/>
              </a:ext>
            </a:extLst>
          </p:cNvPr>
          <p:cNvSpPr>
            <a:spLocks noGrp="1"/>
          </p:cNvSpPr>
          <p:nvPr>
            <p:ph type="body" sz="quarter" idx="12"/>
          </p:nvPr>
        </p:nvSpPr>
        <p:spPr>
          <a:xfrm>
            <a:off x="-2647142" y="1157518"/>
            <a:ext cx="7799387" cy="1534757"/>
          </a:xfrm>
        </p:spPr>
        <p:txBody>
          <a:bodyPr/>
          <a:lstStyle/>
          <a:p>
            <a:r>
              <a:rPr lang="en-IN" dirty="0"/>
              <a:t>Exception Logs</a:t>
            </a:r>
          </a:p>
        </p:txBody>
      </p:sp>
      <p:pic>
        <p:nvPicPr>
          <p:cNvPr id="3" name="Picture 2">
            <a:extLst>
              <a:ext uri="{FF2B5EF4-FFF2-40B4-BE49-F238E27FC236}">
                <a16:creationId xmlns:a16="http://schemas.microsoft.com/office/drawing/2014/main" id="{D7CF275D-D3AD-3CB5-54B4-767B2640AEBD}"/>
              </a:ext>
            </a:extLst>
          </p:cNvPr>
          <p:cNvPicPr>
            <a:picLocks noChangeAspect="1"/>
          </p:cNvPicPr>
          <p:nvPr/>
        </p:nvPicPr>
        <p:blipFill>
          <a:blip r:embed="rId2"/>
          <a:stretch>
            <a:fillRect/>
          </a:stretch>
        </p:blipFill>
        <p:spPr>
          <a:xfrm>
            <a:off x="3497345" y="1157518"/>
            <a:ext cx="8015924" cy="4275438"/>
          </a:xfrm>
          <a:prstGeom prst="rect">
            <a:avLst/>
          </a:prstGeom>
        </p:spPr>
      </p:pic>
    </p:spTree>
    <p:extLst>
      <p:ext uri="{BB962C8B-B14F-4D97-AF65-F5344CB8AC3E}">
        <p14:creationId xmlns:p14="http://schemas.microsoft.com/office/powerpoint/2010/main" val="424702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715963"/>
            <a:ext cx="5334000" cy="1189038"/>
          </a:xfrm>
        </p:spPr>
        <p:txBody>
          <a:bodyPr/>
          <a:lstStyle/>
          <a:p>
            <a:r>
              <a:rPr lang="en-US" dirty="0"/>
              <a:t>Existing System</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676400"/>
            <a:ext cx="10668000" cy="3276600"/>
          </a:xfrm>
        </p:spPr>
        <p:txBody>
          <a:bodyPr vert="horz" lIns="91440" tIns="45720" rIns="91440" bIns="45720" rtlCol="0" anchor="t">
            <a:noAutofit/>
          </a:bodyPr>
          <a:lstStyle/>
          <a:p>
            <a:pPr algn="just" fontAlgn="base"/>
            <a:r>
              <a:rPr lang="en-US" b="0" i="0" dirty="0">
                <a:effectLst/>
                <a:latin typeface="+mj-lt"/>
              </a:rPr>
              <a:t>Before Commercient came along, connecting ERP and CRM systems was hard work for businesses. It took a long time to set up, cost a lot of money, and was very complicated. </a:t>
            </a:r>
          </a:p>
          <a:p>
            <a:pPr algn="just" fontAlgn="base"/>
            <a:endParaRPr lang="en-US" b="0" dirty="0">
              <a:latin typeface="+mj-lt"/>
            </a:endParaRPr>
          </a:p>
          <a:p>
            <a:pPr algn="just" fontAlgn="base"/>
            <a:r>
              <a:rPr lang="en-US" b="0" i="0" dirty="0">
                <a:effectLst/>
                <a:latin typeface="+mj-lt"/>
              </a:rPr>
              <a:t>Companies often had trouble making different systems work together, and there weren't any easy solutions available. This meant that every integration project was unique and didn't always work well. As a result, businesses couldn't use their systems effectively, which made it harder for them to get things done efficiently.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71CF5-A306-F25A-9527-B6870F656F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E938DD-5134-00ED-44CE-8236B7F51290}"/>
              </a:ext>
            </a:extLst>
          </p:cNvPr>
          <p:cNvSpPr>
            <a:spLocks noGrp="1"/>
          </p:cNvSpPr>
          <p:nvPr>
            <p:ph type="title"/>
          </p:nvPr>
        </p:nvSpPr>
        <p:spPr>
          <a:xfrm>
            <a:off x="762000" y="715964"/>
            <a:ext cx="10591800" cy="646332"/>
          </a:xfrm>
        </p:spPr>
        <p:txBody>
          <a:bodyPr/>
          <a:lstStyle/>
          <a:p>
            <a:r>
              <a:rPr lang="en-US" dirty="0"/>
              <a:t>Proposed Enhancement</a:t>
            </a:r>
          </a:p>
        </p:txBody>
      </p:sp>
      <p:sp>
        <p:nvSpPr>
          <p:cNvPr id="11" name="Text Placeholder 10">
            <a:extLst>
              <a:ext uri="{FF2B5EF4-FFF2-40B4-BE49-F238E27FC236}">
                <a16:creationId xmlns:a16="http://schemas.microsoft.com/office/drawing/2014/main" id="{B643E16E-5CA4-3D0E-9F89-935257067A46}"/>
              </a:ext>
            </a:extLst>
          </p:cNvPr>
          <p:cNvSpPr>
            <a:spLocks noGrp="1"/>
          </p:cNvSpPr>
          <p:nvPr>
            <p:ph type="body" sz="quarter" idx="11"/>
          </p:nvPr>
        </p:nvSpPr>
        <p:spPr>
          <a:xfrm>
            <a:off x="762000" y="1677659"/>
            <a:ext cx="10342775" cy="1158237"/>
          </a:xfrm>
        </p:spPr>
        <p:txBody>
          <a:bodyPr/>
          <a:lstStyle/>
          <a:p>
            <a:pPr algn="just"/>
            <a:r>
              <a:rPr lang="en-US" altLang="en-US" dirty="0"/>
              <a:t>In Existing system, if the customer have problem with sync they refer the blogs or documentation but in proposed system, the latest LLM Model works on the previous tickets and documents and based on that data providing the solution and automate the sync process also predicts the future tends and increase the sales.</a:t>
            </a:r>
          </a:p>
        </p:txBody>
      </p:sp>
    </p:spTree>
    <p:extLst>
      <p:ext uri="{BB962C8B-B14F-4D97-AF65-F5344CB8AC3E}">
        <p14:creationId xmlns:p14="http://schemas.microsoft.com/office/powerpoint/2010/main" val="304091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71CF5-A306-F25A-9527-B6870F656F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E938DD-5134-00ED-44CE-8236B7F51290}"/>
              </a:ext>
            </a:extLst>
          </p:cNvPr>
          <p:cNvSpPr>
            <a:spLocks noGrp="1"/>
          </p:cNvSpPr>
          <p:nvPr>
            <p:ph type="title"/>
          </p:nvPr>
        </p:nvSpPr>
        <p:spPr>
          <a:xfrm>
            <a:off x="762000" y="715964"/>
            <a:ext cx="10591800" cy="646332"/>
          </a:xfrm>
        </p:spPr>
        <p:txBody>
          <a:bodyPr/>
          <a:lstStyle/>
          <a:p>
            <a:r>
              <a:rPr lang="en-US" dirty="0"/>
              <a:t>Conclusion</a:t>
            </a:r>
          </a:p>
        </p:txBody>
      </p:sp>
      <p:sp>
        <p:nvSpPr>
          <p:cNvPr id="11" name="Text Placeholder 10">
            <a:extLst>
              <a:ext uri="{FF2B5EF4-FFF2-40B4-BE49-F238E27FC236}">
                <a16:creationId xmlns:a16="http://schemas.microsoft.com/office/drawing/2014/main" id="{B643E16E-5CA4-3D0E-9F89-935257067A46}"/>
              </a:ext>
            </a:extLst>
          </p:cNvPr>
          <p:cNvSpPr>
            <a:spLocks noGrp="1"/>
          </p:cNvSpPr>
          <p:nvPr>
            <p:ph type="body" sz="quarter" idx="11"/>
          </p:nvPr>
        </p:nvSpPr>
        <p:spPr>
          <a:xfrm>
            <a:off x="762000" y="1677659"/>
            <a:ext cx="10342775" cy="1158237"/>
          </a:xfrm>
        </p:spPr>
        <p:txBody>
          <a:bodyPr/>
          <a:lstStyle/>
          <a:p>
            <a:pPr algn="just"/>
            <a:r>
              <a:rPr lang="en-US" altLang="en-US" dirty="0"/>
              <a:t>In conclusion, the CRM and ERP integration tool offers streamlined operations, informed decision-making, and enhanced customer engagement. By combining CRM and ERP functionalities seamlessly, it provides organizations with a comprehensive solution to optimize processes and stay competitive in the market.</a:t>
            </a:r>
          </a:p>
        </p:txBody>
      </p:sp>
    </p:spTree>
    <p:extLst>
      <p:ext uri="{BB962C8B-B14F-4D97-AF65-F5344CB8AC3E}">
        <p14:creationId xmlns:p14="http://schemas.microsoft.com/office/powerpoint/2010/main" val="161836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71CF5-A306-F25A-9527-B6870F656F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E938DD-5134-00ED-44CE-8236B7F51290}"/>
              </a:ext>
            </a:extLst>
          </p:cNvPr>
          <p:cNvSpPr>
            <a:spLocks noGrp="1"/>
          </p:cNvSpPr>
          <p:nvPr>
            <p:ph type="title"/>
          </p:nvPr>
        </p:nvSpPr>
        <p:spPr>
          <a:xfrm>
            <a:off x="762000" y="715964"/>
            <a:ext cx="10591800" cy="646332"/>
          </a:xfrm>
        </p:spPr>
        <p:txBody>
          <a:bodyPr/>
          <a:lstStyle/>
          <a:p>
            <a:r>
              <a:rPr lang="en-US" dirty="0"/>
              <a:t>Bibliography</a:t>
            </a:r>
          </a:p>
        </p:txBody>
      </p:sp>
      <p:sp>
        <p:nvSpPr>
          <p:cNvPr id="11" name="Text Placeholder 10">
            <a:extLst>
              <a:ext uri="{FF2B5EF4-FFF2-40B4-BE49-F238E27FC236}">
                <a16:creationId xmlns:a16="http://schemas.microsoft.com/office/drawing/2014/main" id="{B643E16E-5CA4-3D0E-9F89-935257067A46}"/>
              </a:ext>
            </a:extLst>
          </p:cNvPr>
          <p:cNvSpPr>
            <a:spLocks noGrp="1"/>
          </p:cNvSpPr>
          <p:nvPr>
            <p:ph type="body" sz="quarter" idx="11"/>
          </p:nvPr>
        </p:nvSpPr>
        <p:spPr>
          <a:xfrm>
            <a:off x="762000" y="1677659"/>
            <a:ext cx="10342775" cy="1158237"/>
          </a:xfrm>
        </p:spPr>
        <p:txBody>
          <a:bodyPr/>
          <a:lstStyle/>
          <a:p>
            <a:pPr marL="342900" lvl="0" indent="-342900">
              <a:buFont typeface="Courier New" panose="02070309020205020404" pitchFamily="49" charset="0"/>
              <a:buChar char="o"/>
            </a:pPr>
            <a:r>
              <a:rPr lang="en-US" sz="1800" b="1" i="1" u="sng"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https://dotnet.microsoft.com/en-us/learn/dotnet/</a:t>
            </a:r>
            <a:endParaRPr lang="en-IN" sz="18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US" sz="1800" b="1" i="1" u="sng"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https://developer.salesforce.com/docs</a:t>
            </a:r>
            <a:endParaRPr lang="en-IN" sz="18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US" sz="1800" b="1" i="1" u="sng"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https://www.zoho.com/crm/help/</a:t>
            </a:r>
            <a:endParaRPr lang="en-IN" sz="18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US" sz="1800" b="1" i="1" u="sng"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https://learn.microsoft.com/en-us/sql/?view=sql-server-ver16</a:t>
            </a:r>
            <a:endParaRPr lang="en-IN" sz="18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US" sz="1800" b="1" i="1" u="sng"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https://www.hubspot.com/products/crm</a:t>
            </a:r>
            <a:endParaRPr lang="en-IN" sz="18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US" sz="1800" b="1" i="1" u="sng"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https://www.sap.com/india/products/erp/what-is-sap-erp.html</a:t>
            </a:r>
            <a:endParaRPr lang="en-IN" sz="18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Courier New" panose="02070309020205020404" pitchFamily="49" charset="0"/>
              <a:buChar char="o"/>
            </a:pPr>
            <a:r>
              <a:rPr lang="en-US" sz="1800" b="1" i="1" u="sng"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https://www.youtube.com/channel/UC92x63Cete3v0erwL3JOJEA</a:t>
            </a:r>
            <a:endParaRPr lang="en-IN" sz="18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altLang="en-US" dirty="0">
              <a:solidFill>
                <a:schemeClr val="accent3">
                  <a:lumMod val="75000"/>
                </a:schemeClr>
              </a:solidFill>
            </a:endParaRPr>
          </a:p>
        </p:txBody>
      </p:sp>
    </p:spTree>
    <p:extLst>
      <p:ext uri="{BB962C8B-B14F-4D97-AF65-F5344CB8AC3E}">
        <p14:creationId xmlns:p14="http://schemas.microsoft.com/office/powerpoint/2010/main" val="310771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3121223"/>
            <a:ext cx="9141397" cy="615553"/>
          </a:xfrm>
        </p:spPr>
        <p:txBody>
          <a:bodyPr/>
          <a:lstStyle/>
          <a:p>
            <a:r>
              <a:rPr lang="en-US" dirty="0"/>
              <a:t>Thank you</a:t>
            </a:r>
          </a:p>
        </p:txBody>
      </p:sp>
    </p:spTree>
    <p:extLst>
      <p:ext uri="{BB962C8B-B14F-4D97-AF65-F5344CB8AC3E}">
        <p14:creationId xmlns:p14="http://schemas.microsoft.com/office/powerpoint/2010/main" val="336557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715963"/>
            <a:ext cx="6770016" cy="1189038"/>
          </a:xfrm>
        </p:spPr>
        <p:txBody>
          <a:bodyPr/>
          <a:lstStyle/>
          <a:p>
            <a:r>
              <a:rPr lang="en-US" dirty="0"/>
              <a:t>Need for the new System</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676400"/>
            <a:ext cx="10668000" cy="3276600"/>
          </a:xfrm>
        </p:spPr>
        <p:txBody>
          <a:bodyPr vert="horz" lIns="91440" tIns="45720" rIns="91440" bIns="45720" rtlCol="0" anchor="t">
            <a:noAutofit/>
          </a:bodyPr>
          <a:lstStyle/>
          <a:p>
            <a:pPr marL="285750" indent="-285750" algn="just" fontAlgn="base">
              <a:lnSpc>
                <a:spcPct val="150000"/>
              </a:lnSpc>
              <a:buFont typeface="Wingdings" panose="05000000000000000000" pitchFamily="2" charset="2"/>
              <a:buChar char="§"/>
            </a:pPr>
            <a:r>
              <a:rPr lang="en-US" i="0" dirty="0">
                <a:effectLst/>
                <a:latin typeface="+mj-lt"/>
              </a:rPr>
              <a:t>Easy Data Management</a:t>
            </a:r>
            <a:r>
              <a:rPr lang="en-US" b="0" i="0" dirty="0">
                <a:effectLst/>
                <a:latin typeface="+mj-lt"/>
              </a:rPr>
              <a:t>: Commercient helps businesses handle and track data easily.</a:t>
            </a:r>
          </a:p>
          <a:p>
            <a:pPr marL="285750" indent="-285750" algn="just" fontAlgn="base">
              <a:lnSpc>
                <a:spcPct val="150000"/>
              </a:lnSpc>
              <a:buFont typeface="Wingdings" panose="05000000000000000000" pitchFamily="2" charset="2"/>
              <a:buChar char="§"/>
            </a:pPr>
            <a:r>
              <a:rPr lang="en-US" i="0" dirty="0">
                <a:effectLst/>
                <a:latin typeface="+mj-lt"/>
              </a:rPr>
              <a:t>Lots of Data</a:t>
            </a:r>
            <a:r>
              <a:rPr lang="en-US" b="0" i="0" dirty="0">
                <a:effectLst/>
                <a:latin typeface="+mj-lt"/>
              </a:rPr>
              <a:t>: Businesses have a lot of data, and Commercient helps them handle it well.</a:t>
            </a:r>
          </a:p>
          <a:p>
            <a:pPr marL="285750" indent="-285750" algn="just" fontAlgn="base">
              <a:lnSpc>
                <a:spcPct val="150000"/>
              </a:lnSpc>
              <a:buFont typeface="Wingdings" panose="05000000000000000000" pitchFamily="2" charset="2"/>
              <a:buChar char="§"/>
            </a:pPr>
            <a:r>
              <a:rPr lang="en-US" i="0" dirty="0">
                <a:effectLst/>
                <a:latin typeface="+mj-lt"/>
              </a:rPr>
              <a:t>Need for Efficiency</a:t>
            </a:r>
            <a:r>
              <a:rPr lang="en-US" b="0" i="0" dirty="0">
                <a:effectLst/>
                <a:latin typeface="+mj-lt"/>
              </a:rPr>
              <a:t>: Modern businesses need tools like Commercient to work better.</a:t>
            </a:r>
          </a:p>
          <a:p>
            <a:pPr marL="285750" indent="-285750" algn="just" fontAlgn="base">
              <a:lnSpc>
                <a:spcPct val="150000"/>
              </a:lnSpc>
              <a:buFont typeface="Wingdings" panose="05000000000000000000" pitchFamily="2" charset="2"/>
              <a:buChar char="§"/>
            </a:pPr>
            <a:r>
              <a:rPr lang="en-US" i="0" dirty="0">
                <a:effectLst/>
                <a:latin typeface="+mj-lt"/>
              </a:rPr>
              <a:t>Simplifying System Fusion</a:t>
            </a:r>
            <a:r>
              <a:rPr lang="en-US" b="0" i="0" dirty="0">
                <a:effectLst/>
                <a:latin typeface="+mj-lt"/>
              </a:rPr>
              <a:t>: Commercient makes it easier for businesses to merge their ERP and CRM systems, ensuring a smoother integration process.</a:t>
            </a:r>
          </a:p>
        </p:txBody>
      </p:sp>
    </p:spTree>
    <p:extLst>
      <p:ext uri="{BB962C8B-B14F-4D97-AF65-F5344CB8AC3E}">
        <p14:creationId xmlns:p14="http://schemas.microsoft.com/office/powerpoint/2010/main" val="324920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dirty="0"/>
              <a:t>Why should you integrate them?</a:t>
            </a:r>
          </a:p>
        </p:txBody>
      </p:sp>
      <p:pic>
        <p:nvPicPr>
          <p:cNvPr id="3074" name="Picture 2">
            <a:extLst>
              <a:ext uri="{FF2B5EF4-FFF2-40B4-BE49-F238E27FC236}">
                <a16:creationId xmlns:a16="http://schemas.microsoft.com/office/drawing/2014/main" id="{56BF3363-D6E7-F122-30E3-00668DA32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398" y="1927905"/>
            <a:ext cx="7217004" cy="377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71CF5-A306-F25A-9527-B6870F656F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E938DD-5134-00ED-44CE-8236B7F51290}"/>
              </a:ext>
            </a:extLst>
          </p:cNvPr>
          <p:cNvSpPr>
            <a:spLocks noGrp="1"/>
          </p:cNvSpPr>
          <p:nvPr>
            <p:ph type="title"/>
          </p:nvPr>
        </p:nvSpPr>
        <p:spPr>
          <a:xfrm>
            <a:off x="762000" y="715964"/>
            <a:ext cx="10591800" cy="646332"/>
          </a:xfrm>
        </p:spPr>
        <p:txBody>
          <a:bodyPr/>
          <a:lstStyle/>
          <a:p>
            <a:r>
              <a:rPr lang="en-US" dirty="0"/>
              <a:t>Why should you integrate them?</a:t>
            </a:r>
          </a:p>
        </p:txBody>
      </p:sp>
      <p:sp>
        <p:nvSpPr>
          <p:cNvPr id="11" name="Text Placeholder 10">
            <a:extLst>
              <a:ext uri="{FF2B5EF4-FFF2-40B4-BE49-F238E27FC236}">
                <a16:creationId xmlns:a16="http://schemas.microsoft.com/office/drawing/2014/main" id="{B643E16E-5CA4-3D0E-9F89-935257067A46}"/>
              </a:ext>
            </a:extLst>
          </p:cNvPr>
          <p:cNvSpPr>
            <a:spLocks noGrp="1"/>
          </p:cNvSpPr>
          <p:nvPr>
            <p:ph type="body" sz="quarter" idx="11"/>
          </p:nvPr>
        </p:nvSpPr>
        <p:spPr>
          <a:xfrm>
            <a:off x="762000" y="1677659"/>
            <a:ext cx="10342775" cy="1158237"/>
          </a:xfrm>
        </p:spPr>
        <p:txBody>
          <a:bodyPr/>
          <a:lstStyle/>
          <a:p>
            <a:pPr algn="just"/>
            <a:r>
              <a:rPr lang="en-US" altLang="en-US" dirty="0"/>
              <a:t>ERP (enterprise resource planning) software covers data across your organization. Most eCommerce businesses will benefit from an ERP system. including departments like accounting, human resources, procurement, supply chain management, eCommerce, and more. Examples include SAP, Oracle NetSuite, and Epicor Prophet 21.</a:t>
            </a:r>
          </a:p>
          <a:p>
            <a:pPr algn="just"/>
            <a:endParaRPr lang="en-US" altLang="en-US" dirty="0"/>
          </a:p>
          <a:p>
            <a:pPr algn="just"/>
            <a:r>
              <a:rPr lang="en-US" altLang="en-US" dirty="0"/>
              <a:t>Meanwhile, CRM (customer relationship management) platforms help sales and marketing teams. These systems manage information on prospects, customers, and former leads. Examples include Salesforce, HubSpot, and Microsoft Dynamics 365.</a:t>
            </a:r>
          </a:p>
          <a:p>
            <a:endParaRPr lang="en-US" altLang="en-US" dirty="0"/>
          </a:p>
          <a:p>
            <a:pPr algn="just"/>
            <a:r>
              <a:rPr lang="en-US" altLang="en-US" dirty="0"/>
              <a:t>Larger businesses need both. CRM platforms have specialized features you won’t find in the most popular ERP software, and ERP covers a broader range of company-wide information that would be impossible to calculate with a CRM.</a:t>
            </a:r>
          </a:p>
        </p:txBody>
      </p:sp>
    </p:spTree>
    <p:extLst>
      <p:ext uri="{BB962C8B-B14F-4D97-AF65-F5344CB8AC3E}">
        <p14:creationId xmlns:p14="http://schemas.microsoft.com/office/powerpoint/2010/main" val="379088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solidFill>
                  <a:srgbClr val="007788"/>
                </a:solidFill>
              </a:rPr>
              <a:t>How it works</a:t>
            </a:r>
          </a:p>
        </p:txBody>
      </p:sp>
      <p:graphicFrame>
        <p:nvGraphicFramePr>
          <p:cNvPr id="10" name="Content Placeholder 6" descr="key people SmartArt Graphic">
            <a:extLst>
              <a:ext uri="{FF2B5EF4-FFF2-40B4-BE49-F238E27FC236}">
                <a16:creationId xmlns:a16="http://schemas.microsoft.com/office/drawing/2014/main" id="{5669122F-FDDA-4356-9679-4DD826F9B99C}"/>
              </a:ext>
            </a:extLst>
          </p:cNvPr>
          <p:cNvGraphicFramePr>
            <a:graphicFrameLocks noGrp="1"/>
          </p:cNvGraphicFramePr>
          <p:nvPr>
            <p:ph type="dgm" sz="quarter" idx="14"/>
            <p:extLst>
              <p:ext uri="{D42A27DB-BD31-4B8C-83A1-F6EECF244321}">
                <p14:modId xmlns:p14="http://schemas.microsoft.com/office/powerpoint/2010/main" val="162649219"/>
              </p:ext>
            </p:extLst>
          </p:nvPr>
        </p:nvGraphicFramePr>
        <p:xfrm>
          <a:off x="762000" y="1682808"/>
          <a:ext cx="10668000" cy="3344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97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741702"/>
            <a:ext cx="9141397" cy="615553"/>
          </a:xfrm>
        </p:spPr>
        <p:txBody>
          <a:bodyPr/>
          <a:lstStyle/>
          <a:p>
            <a:r>
              <a:rPr lang="en-US" dirty="0"/>
              <a:t>Tools </a:t>
            </a:r>
            <a:r>
              <a:rPr lang="en-US" dirty="0">
                <a:solidFill>
                  <a:schemeClr val="accent2"/>
                </a:solidFill>
              </a:rPr>
              <a:t>&amp;</a:t>
            </a:r>
            <a:r>
              <a:rPr lang="en-US" dirty="0"/>
              <a:t> Technologies</a:t>
            </a:r>
          </a:p>
        </p:txBody>
      </p:sp>
      <p:graphicFrame>
        <p:nvGraphicFramePr>
          <p:cNvPr id="2" name="Table 1">
            <a:extLst>
              <a:ext uri="{FF2B5EF4-FFF2-40B4-BE49-F238E27FC236}">
                <a16:creationId xmlns:a16="http://schemas.microsoft.com/office/drawing/2014/main" id="{54ABDBF8-4625-B13F-36F1-688F349CB9D7}"/>
              </a:ext>
            </a:extLst>
          </p:cNvPr>
          <p:cNvGraphicFramePr>
            <a:graphicFrameLocks noGrp="1"/>
          </p:cNvGraphicFramePr>
          <p:nvPr>
            <p:extLst>
              <p:ext uri="{D42A27DB-BD31-4B8C-83A1-F6EECF244321}">
                <p14:modId xmlns:p14="http://schemas.microsoft.com/office/powerpoint/2010/main" val="1353870620"/>
              </p:ext>
            </p:extLst>
          </p:nvPr>
        </p:nvGraphicFramePr>
        <p:xfrm>
          <a:off x="1843336" y="1838226"/>
          <a:ext cx="8505328" cy="2837468"/>
        </p:xfrm>
        <a:graphic>
          <a:graphicData uri="http://schemas.openxmlformats.org/drawingml/2006/table">
            <a:tbl>
              <a:tblPr firstRow="1" bandRow="1">
                <a:tableStyleId>{EB344D84-9AFB-497E-A393-DC336BA19D2E}</a:tableStyleId>
              </a:tblPr>
              <a:tblGrid>
                <a:gridCol w="4252664">
                  <a:extLst>
                    <a:ext uri="{9D8B030D-6E8A-4147-A177-3AD203B41FA5}">
                      <a16:colId xmlns:a16="http://schemas.microsoft.com/office/drawing/2014/main" val="1036479271"/>
                    </a:ext>
                  </a:extLst>
                </a:gridCol>
                <a:gridCol w="4252664">
                  <a:extLst>
                    <a:ext uri="{9D8B030D-6E8A-4147-A177-3AD203B41FA5}">
                      <a16:colId xmlns:a16="http://schemas.microsoft.com/office/drawing/2014/main" val="1307161037"/>
                    </a:ext>
                  </a:extLst>
                </a:gridCol>
              </a:tblGrid>
              <a:tr h="421864">
                <a:tc>
                  <a:txBody>
                    <a:bodyPr/>
                    <a:lstStyle/>
                    <a:p>
                      <a:endParaRPr lang="en-IN" dirty="0"/>
                    </a:p>
                  </a:txBody>
                  <a:tcPr/>
                </a:tc>
                <a:tc>
                  <a:txBody>
                    <a:bodyPr/>
                    <a:lstStyle/>
                    <a:p>
                      <a:endParaRPr lang="en-IN"/>
                    </a:p>
                  </a:txBody>
                  <a:tcPr/>
                </a:tc>
                <a:extLst>
                  <a:ext uri="{0D108BD9-81ED-4DB2-BD59-A6C34878D82A}">
                    <a16:rowId xmlns:a16="http://schemas.microsoft.com/office/drawing/2014/main" val="2489062518"/>
                  </a:ext>
                </a:extLst>
              </a:tr>
              <a:tr h="421864">
                <a:tc>
                  <a:txBody>
                    <a:bodyPr/>
                    <a:lstStyle/>
                    <a:p>
                      <a:r>
                        <a:rPr lang="en-IN" b="1" dirty="0"/>
                        <a:t>Frontend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Shopify, JavaScript, jQuery</a:t>
                      </a:r>
                    </a:p>
                  </a:txBody>
                  <a:tcPr/>
                </a:tc>
                <a:extLst>
                  <a:ext uri="{0D108BD9-81ED-4DB2-BD59-A6C34878D82A}">
                    <a16:rowId xmlns:a16="http://schemas.microsoft.com/office/drawing/2014/main" val="883536084"/>
                  </a:ext>
                </a:extLst>
              </a:tr>
              <a:tr h="421864">
                <a:tc>
                  <a:txBody>
                    <a:bodyPr/>
                    <a:lstStyle/>
                    <a:p>
                      <a:r>
                        <a:rPr lang="en-IN" b="1" dirty="0"/>
                        <a:t>Backend</a:t>
                      </a:r>
                    </a:p>
                  </a:txBody>
                  <a:tcPr/>
                </a:tc>
                <a:tc>
                  <a:txBody>
                    <a:bodyPr/>
                    <a:lstStyle/>
                    <a:p>
                      <a:r>
                        <a:rPr lang="en-IN" dirty="0"/>
                        <a:t>ASP.NET Core, C#, Python</a:t>
                      </a:r>
                    </a:p>
                  </a:txBody>
                  <a:tcPr/>
                </a:tc>
                <a:extLst>
                  <a:ext uri="{0D108BD9-81ED-4DB2-BD59-A6C34878D82A}">
                    <a16:rowId xmlns:a16="http://schemas.microsoft.com/office/drawing/2014/main" val="1915876711"/>
                  </a:ext>
                </a:extLst>
              </a:tr>
              <a:tr h="421864">
                <a:tc>
                  <a:txBody>
                    <a:bodyPr/>
                    <a:lstStyle/>
                    <a:p>
                      <a:r>
                        <a:rPr lang="en-IN" b="1" dirty="0"/>
                        <a:t>Database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Microsoft SQL Server</a:t>
                      </a:r>
                    </a:p>
                  </a:txBody>
                  <a:tcPr/>
                </a:tc>
                <a:extLst>
                  <a:ext uri="{0D108BD9-81ED-4DB2-BD59-A6C34878D82A}">
                    <a16:rowId xmlns:a16="http://schemas.microsoft.com/office/drawing/2014/main" val="2274773204"/>
                  </a:ext>
                </a:extLst>
              </a:tr>
              <a:tr h="421864">
                <a:tc>
                  <a:txBody>
                    <a:bodyPr/>
                    <a:lstStyle/>
                    <a:p>
                      <a:r>
                        <a:rPr lang="en-IN" b="1" dirty="0"/>
                        <a:t>Cloud Storage</a:t>
                      </a:r>
                    </a:p>
                  </a:txBody>
                  <a:tcPr/>
                </a:tc>
                <a:tc>
                  <a:txBody>
                    <a:bodyPr/>
                    <a:lstStyle/>
                    <a:p>
                      <a:r>
                        <a:rPr lang="en-IN" dirty="0"/>
                        <a:t>Amazon S3 Bucket</a:t>
                      </a:r>
                    </a:p>
                  </a:txBody>
                  <a:tcPr/>
                </a:tc>
                <a:extLst>
                  <a:ext uri="{0D108BD9-81ED-4DB2-BD59-A6C34878D82A}">
                    <a16:rowId xmlns:a16="http://schemas.microsoft.com/office/drawing/2014/main" val="2831003222"/>
                  </a:ext>
                </a:extLst>
              </a:tr>
              <a:tr h="728148">
                <a:tc>
                  <a:txBody>
                    <a:bodyPr/>
                    <a:lstStyle/>
                    <a:p>
                      <a:r>
                        <a:rPr lang="en-IN" b="1" dirty="0"/>
                        <a:t>Development Tools</a:t>
                      </a:r>
                    </a:p>
                  </a:txBody>
                  <a:tcPr/>
                </a:tc>
                <a:tc>
                  <a:txBody>
                    <a:bodyPr/>
                    <a:lstStyle/>
                    <a:p>
                      <a:r>
                        <a:rPr lang="en-IN" dirty="0"/>
                        <a:t>Visual Studio, VisualSVN,</a:t>
                      </a:r>
                    </a:p>
                    <a:p>
                      <a:r>
                        <a:rPr lang="en-IN" dirty="0"/>
                        <a:t>Windows Task Scheduler</a:t>
                      </a:r>
                    </a:p>
                  </a:txBody>
                  <a:tcPr/>
                </a:tc>
                <a:extLst>
                  <a:ext uri="{0D108BD9-81ED-4DB2-BD59-A6C34878D82A}">
                    <a16:rowId xmlns:a16="http://schemas.microsoft.com/office/drawing/2014/main" val="2592474105"/>
                  </a:ext>
                </a:extLst>
              </a:tr>
            </a:tbl>
          </a:graphicData>
        </a:graphic>
      </p:graphicFrame>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38C771-47C8-5471-44C9-019DA64CEC74}"/>
              </a:ext>
            </a:extLst>
          </p:cNvPr>
          <p:cNvSpPr>
            <a:spLocks noGrp="1"/>
          </p:cNvSpPr>
          <p:nvPr>
            <p:ph type="title"/>
          </p:nvPr>
        </p:nvSpPr>
        <p:spPr/>
        <p:txBody>
          <a:bodyPr/>
          <a:lstStyle/>
          <a:p>
            <a:r>
              <a:rPr lang="en-IN" dirty="0">
                <a:solidFill>
                  <a:schemeClr val="accent1"/>
                </a:solidFill>
              </a:rPr>
              <a:t>Requirement Determination &amp; Analysis</a:t>
            </a:r>
          </a:p>
        </p:txBody>
      </p:sp>
      <p:sp>
        <p:nvSpPr>
          <p:cNvPr id="5" name="Text Placeholder 4">
            <a:extLst>
              <a:ext uri="{FF2B5EF4-FFF2-40B4-BE49-F238E27FC236}">
                <a16:creationId xmlns:a16="http://schemas.microsoft.com/office/drawing/2014/main" id="{A3FE119A-202D-A582-6C6B-83E95CD759B7}"/>
              </a:ext>
            </a:extLst>
          </p:cNvPr>
          <p:cNvSpPr>
            <a:spLocks noGrp="1"/>
          </p:cNvSpPr>
          <p:nvPr>
            <p:ph type="body" sz="quarter" idx="11"/>
          </p:nvPr>
        </p:nvSpPr>
        <p:spPr>
          <a:xfrm>
            <a:off x="762000" y="1234912"/>
            <a:ext cx="10667999" cy="1125076"/>
          </a:xfrm>
        </p:spPr>
        <p:txBody>
          <a:bodyPr/>
          <a:lstStyle/>
          <a:p>
            <a:pPr marL="342900" indent="-342900">
              <a:buAutoNum type="alphaUcParenBoth"/>
            </a:pPr>
            <a:endParaRPr lang="en-IN" sz="2000" b="1" u="sng" dirty="0"/>
          </a:p>
          <a:p>
            <a:pPr marL="342900" indent="-342900">
              <a:buAutoNum type="alphaUcParenBoth"/>
            </a:pPr>
            <a:r>
              <a:rPr lang="en-IN" sz="2000" b="1" u="sng" dirty="0"/>
              <a:t>Functional Requirements</a:t>
            </a:r>
          </a:p>
          <a:p>
            <a:pPr marL="342900" indent="-342900">
              <a:buAutoNum type="alphaUcParenBoth"/>
            </a:pPr>
            <a:endParaRPr lang="en-US" dirty="0"/>
          </a:p>
          <a:p>
            <a:pPr algn="just"/>
            <a:r>
              <a:rPr lang="en-US" b="1" dirty="0"/>
              <a:t>Data Synchronization</a:t>
            </a:r>
            <a:r>
              <a:rPr lang="en-US" dirty="0"/>
              <a:t>: The system should facilitate bidirectional synchronization of data between ERP and CRM systems, ensuring consistency and accuracy across both platforms.</a:t>
            </a:r>
          </a:p>
          <a:p>
            <a:pPr algn="just"/>
            <a:endParaRPr lang="en-US" dirty="0"/>
          </a:p>
          <a:p>
            <a:pPr algn="just"/>
            <a:r>
              <a:rPr lang="en-US" b="1" dirty="0"/>
              <a:t>Customer and Sales Order Integration</a:t>
            </a:r>
            <a:r>
              <a:rPr lang="en-US" dirty="0"/>
              <a:t>: Users should be able to synchronize customer information, sales orders, invoices, and payments between ERP and CRM systems seamlessly.</a:t>
            </a:r>
          </a:p>
          <a:p>
            <a:pPr algn="just"/>
            <a:endParaRPr lang="en-US" dirty="0"/>
          </a:p>
          <a:p>
            <a:pPr algn="just"/>
            <a:r>
              <a:rPr lang="en-US" b="1" dirty="0"/>
              <a:t>Product and Inventory Management</a:t>
            </a:r>
            <a:r>
              <a:rPr lang="en-US" dirty="0"/>
              <a:t>: The system should support the integration of product catalogs, inventory levels, and pricing information between ERP and CRM systems.</a:t>
            </a:r>
            <a:endParaRPr lang="en-IN" dirty="0"/>
          </a:p>
        </p:txBody>
      </p:sp>
    </p:spTree>
    <p:extLst>
      <p:ext uri="{BB962C8B-B14F-4D97-AF65-F5344CB8AC3E}">
        <p14:creationId xmlns:p14="http://schemas.microsoft.com/office/powerpoint/2010/main" val="864787405"/>
      </p:ext>
    </p:extLst>
  </p:cSld>
  <p:clrMapOvr>
    <a:masterClrMapping/>
  </p:clrMapOvr>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F283A3-AA81-4663-8764-64F64C723FD1}">
  <ds:schemaRefs>
    <ds:schemaRef ds:uri="http://purl.org/dc/elements/1.1/"/>
    <ds:schemaRef ds:uri="http://schemas.microsoft.com/office/2006/metadata/properties"/>
    <ds:schemaRef ds:uri="71af3243-3dd4-4a8d-8c0d-dd76da1f02a5"/>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 ds:uri="http://www.w3.org/XML/1998/namespace"/>
    <ds:schemaRef ds:uri="230e9df3-be65-4c73-a93b-d1236ebd677e"/>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3.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396</TotalTime>
  <Words>1323</Words>
  <Application>Microsoft Office PowerPoint</Application>
  <PresentationFormat>Widescreen</PresentationFormat>
  <Paragraphs>147</Paragraphs>
  <Slides>33</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Agency FB</vt:lpstr>
      <vt:lpstr>Arial</vt:lpstr>
      <vt:lpstr>Calibri</vt:lpstr>
      <vt:lpstr>Courier New</vt:lpstr>
      <vt:lpstr>Lato</vt:lpstr>
      <vt:lpstr>Segoe Script</vt:lpstr>
      <vt:lpstr>Segoe UI</vt:lpstr>
      <vt:lpstr>Söhne</vt:lpstr>
      <vt:lpstr>Times New Roman</vt:lpstr>
      <vt:lpstr>Wingdings</vt:lpstr>
      <vt:lpstr>Office Theme</vt:lpstr>
      <vt:lpstr>Commercient SYNC ERP Integration for CRM</vt:lpstr>
      <vt:lpstr>Introduction</vt:lpstr>
      <vt:lpstr>Existing System</vt:lpstr>
      <vt:lpstr>Need for the new System</vt:lpstr>
      <vt:lpstr>Why should you integrate them?</vt:lpstr>
      <vt:lpstr>Why should you integrate them?</vt:lpstr>
      <vt:lpstr>How it works</vt:lpstr>
      <vt:lpstr>Tools &amp; Technologies</vt:lpstr>
      <vt:lpstr>Requirement Determination &amp; Analysis</vt:lpstr>
      <vt:lpstr>Requirement Determination &amp; Analysis</vt:lpstr>
      <vt:lpstr>Requirement Determination &amp; Analysis</vt:lpstr>
      <vt:lpstr>Requirement Determination &amp; Analysis</vt:lpstr>
      <vt:lpstr>Targeted Users</vt:lpstr>
      <vt:lpstr>Benefits of SYNC</vt:lpstr>
      <vt:lpstr>Limitations of SYNC</vt:lpstr>
      <vt:lpstr>System Design</vt:lpstr>
      <vt:lpstr>System Design</vt:lpstr>
      <vt:lpstr>System Design</vt:lpstr>
      <vt:lpstr>System Design</vt:lpstr>
      <vt:lpstr>System Design</vt:lpstr>
      <vt:lpstr>System Snapshots</vt:lpstr>
      <vt:lpstr>System Snapshots</vt:lpstr>
      <vt:lpstr>System Snapshots</vt:lpstr>
      <vt:lpstr>System Snapshots</vt:lpstr>
      <vt:lpstr>System Snapshots</vt:lpstr>
      <vt:lpstr>System Snapshots</vt:lpstr>
      <vt:lpstr>System Snapshots</vt:lpstr>
      <vt:lpstr>System Snapshots</vt:lpstr>
      <vt:lpstr>System Snapshots</vt:lpstr>
      <vt:lpstr>Proposed Enhancement</vt:lpstr>
      <vt:lpstr>Conclusion</vt:lpstr>
      <vt:lpstr>Bibliography</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Commercient SYNC ERP Integration for CRM</dc:title>
  <dc:subject/>
  <dc:creator>Nirmal Prajapati</dc:creator>
  <cp:keywords/>
  <dc:description/>
  <cp:lastModifiedBy>Nirmal Prajapati</cp:lastModifiedBy>
  <cp:revision>20</cp:revision>
  <dcterms:created xsi:type="dcterms:W3CDTF">2024-02-17T02:26:37Z</dcterms:created>
  <dcterms:modified xsi:type="dcterms:W3CDTF">2024-05-09T02:03:21Z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