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7" r:id="rId7"/>
    <p:sldId id="298" r:id="rId8"/>
    <p:sldId id="299" r:id="rId9"/>
    <p:sldId id="300" r:id="rId10"/>
    <p:sldId id="301" r:id="rId11"/>
    <p:sldId id="302" r:id="rId12"/>
    <p:sldId id="303" r:id="rId13"/>
    <p:sldId id="304" r:id="rId14"/>
    <p:sldId id="305" r:id="rId15"/>
    <p:sldId id="306"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30" r:id="rId37"/>
    <p:sldId id="32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19" autoAdjust="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2_2" csCatId="accent2" phldr="1"/>
      <dgm:spPr/>
      <dgm:t>
        <a:bodyPr/>
        <a:lstStyle/>
        <a:p>
          <a:endParaRPr lang="en-US"/>
        </a:p>
      </dgm:t>
    </dgm:pt>
    <dgm:pt modelId="{E5E4D699-C3CF-4415-B32C-A18B48AFE2A3}">
      <dgm:prSet/>
      <dgm:spPr/>
      <dgm:t>
        <a:bodyPr/>
        <a:lstStyle/>
        <a:p>
          <a:pPr>
            <a:lnSpc>
              <a:spcPct val="100000"/>
            </a:lnSpc>
          </a:pPr>
          <a:r>
            <a:rPr lang="en-US" dirty="0"/>
            <a:t>Why</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pPr>
            <a:lnSpc>
              <a:spcPct val="100000"/>
            </a:lnSpc>
          </a:pPr>
          <a:r>
            <a:rPr lang="en-US" dirty="0"/>
            <a:t>File Allocation</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pPr>
            <a:lnSpc>
              <a:spcPct val="100000"/>
            </a:lnSpc>
          </a:pPr>
          <a:r>
            <a:rPr lang="en-US" dirty="0"/>
            <a:t>Types</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pPr>
            <a:lnSpc>
              <a:spcPct val="100000"/>
            </a:lnSpc>
          </a:pPr>
          <a:r>
            <a:rPr lang="en-US" dirty="0"/>
            <a:t>Brief Explanation</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pPr>
            <a:lnSpc>
              <a:spcPct val="100000"/>
            </a:lnSpc>
          </a:pPr>
          <a:r>
            <a:rPr lang="en-US" dirty="0"/>
            <a:t>File Allocation Methods</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pPr>
            <a:lnSpc>
              <a:spcPct val="100000"/>
            </a:lnSpc>
          </a:pPr>
          <a:r>
            <a:rPr lang="en-US" dirty="0"/>
            <a:t>Advantages and Disadvantages</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pPr>
            <a:lnSpc>
              <a:spcPct val="100000"/>
            </a:lnSpc>
          </a:pPr>
          <a:r>
            <a:rPr lang="en-US" dirty="0"/>
            <a:t>File Allocation Methods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C057D6ED-8F49-42DC-B8A7-C07F68F0F734}">
      <dgm:prSet/>
      <dgm:spPr/>
      <dgm:t>
        <a:bodyPr/>
        <a:lstStyle/>
        <a:p>
          <a:pPr>
            <a:lnSpc>
              <a:spcPct val="100000"/>
            </a:lnSpc>
          </a:pPr>
          <a:r>
            <a:rPr lang="en-US" dirty="0"/>
            <a:t>File Allocation Methods</a:t>
          </a:r>
        </a:p>
      </dgm:t>
    </dgm:pt>
    <dgm:pt modelId="{6E885013-4246-43E1-A818-2251A99C8FD2}" type="sibTrans" cxnId="{FB0FA082-3950-4822-951F-05A1A9548F18}">
      <dgm:prSet/>
      <dgm:spPr/>
      <dgm:t>
        <a:bodyPr/>
        <a:lstStyle/>
        <a:p>
          <a:endParaRPr lang="en-US"/>
        </a:p>
      </dgm:t>
    </dgm:pt>
    <dgm:pt modelId="{131D11D9-3030-4E3B-8F84-0108E6497B2A}" type="parTrans" cxnId="{FB0FA082-3950-4822-951F-05A1A9548F18}">
      <dgm:prSet/>
      <dgm:spPr/>
      <dgm:t>
        <a:bodyPr/>
        <a:lstStyle/>
        <a:p>
          <a:endParaRPr lang="en-US"/>
        </a:p>
      </dgm:t>
    </dgm:pt>
    <dgm:pt modelId="{29E60014-3AC9-4DCE-B4F5-422C75091061}">
      <dgm:prSet/>
      <dgm:spPr/>
      <dgm:t>
        <a:bodyPr/>
        <a:lstStyle/>
        <a:p>
          <a:pPr>
            <a:lnSpc>
              <a:spcPct val="100000"/>
            </a:lnSpc>
          </a:pPr>
          <a:r>
            <a:rPr lang="en-US"/>
            <a:t>(</a:t>
          </a:r>
          <a:r>
            <a:rPr lang="en-US" dirty="0"/>
            <a:t>other than Indexed)</a:t>
          </a:r>
        </a:p>
      </dgm:t>
    </dgm:pt>
    <dgm:pt modelId="{7E1E2ED3-05F3-41C5-AA32-0D90E9EAA12E}" type="parTrans" cxnId="{A42E58D2-70D0-4881-A910-4BFD7ACFCF5D}">
      <dgm:prSet/>
      <dgm:spPr/>
      <dgm:t>
        <a:bodyPr/>
        <a:lstStyle/>
        <a:p>
          <a:endParaRPr lang="en-IN"/>
        </a:p>
      </dgm:t>
    </dgm:pt>
    <dgm:pt modelId="{798E5329-804E-468F-9E11-E107530AAE2B}" type="sibTrans" cxnId="{A42E58D2-70D0-4881-A910-4BFD7ACFCF5D}">
      <dgm:prSet/>
      <dgm:spPr/>
    </dgm:pt>
    <dgm:pt modelId="{A38E96BE-5C3C-4A59-9FE3-6AFDBCCB8B19}">
      <dgm:prSet/>
      <dgm:spPr/>
      <dgm:t>
        <a:bodyPr/>
        <a:lstStyle/>
        <a:p>
          <a:pPr>
            <a:lnSpc>
              <a:spcPct val="100000"/>
            </a:lnSpc>
          </a:pPr>
          <a:r>
            <a:rPr lang="en-US" dirty="0"/>
            <a:t>(other than Indexed)</a:t>
          </a:r>
        </a:p>
      </dgm:t>
    </dgm:pt>
    <dgm:pt modelId="{88F52B96-9062-4C8D-A094-BBA0D3CDEC75}" type="parTrans" cxnId="{FA42480E-5F3A-4FBE-99FA-32A59563D1FB}">
      <dgm:prSet/>
      <dgm:spPr/>
      <dgm:t>
        <a:bodyPr/>
        <a:lstStyle/>
        <a:p>
          <a:endParaRPr lang="en-IN"/>
        </a:p>
      </dgm:t>
    </dgm:pt>
    <dgm:pt modelId="{1DC69A4A-6220-45E2-B2EA-EB2787401CD5}" type="sibTrans" cxnId="{FA42480E-5F3A-4FBE-99FA-32A59563D1FB}">
      <dgm:prSet/>
      <dgm:spPr/>
    </dgm:pt>
    <dgm:pt modelId="{B5B171E1-16D7-4D9E-A29D-85F78C0C7727}" type="pres">
      <dgm:prSet presAssocID="{08F627ED-A304-4697-8C44-18E45D3D2B1A}" presName="Name0" presStyleCnt="0">
        <dgm:presLayoutVars>
          <dgm:chMax/>
          <dgm:chPref/>
          <dgm:animLvl val="lvl"/>
        </dgm:presLayoutVars>
      </dgm:prSet>
      <dgm:spPr/>
    </dgm:pt>
    <dgm:pt modelId="{B4BFF61E-C7DD-475A-9912-744529716D5F}" type="pres">
      <dgm:prSet presAssocID="{E5E4D699-C3CF-4415-B32C-A18B48AFE2A3}" presName="composite" presStyleCnt="0"/>
      <dgm:spPr/>
    </dgm:pt>
    <dgm:pt modelId="{F66B3FE4-28C3-446C-B122-E01C265013B6}" type="pres">
      <dgm:prSet presAssocID="{E5E4D699-C3CF-4415-B32C-A18B48AFE2A3}" presName="Parent1" presStyleLbl="alignNode1" presStyleIdx="0" presStyleCnt="4">
        <dgm:presLayoutVars>
          <dgm:chMax val="1"/>
          <dgm:chPref val="1"/>
          <dgm:bulletEnabled val="1"/>
        </dgm:presLayoutVars>
      </dgm:prSet>
      <dgm:spPr/>
    </dgm:pt>
    <dgm:pt modelId="{90B193CA-3982-4CF9-9122-B94D3244931E}" type="pres">
      <dgm:prSet presAssocID="{E5E4D699-C3CF-4415-B32C-A18B48AFE2A3}" presName="Childtext1" presStyleLbl="revTx" presStyleIdx="0" presStyleCnt="4">
        <dgm:presLayoutVars>
          <dgm:chMax val="0"/>
          <dgm:chPref val="0"/>
          <dgm:bulletEnabled/>
        </dgm:presLayoutVars>
      </dgm:prSet>
      <dgm:spPr/>
    </dgm:pt>
    <dgm:pt modelId="{7FB5E13C-9373-497D-B5B7-68666B52D7FE}" type="pres">
      <dgm:prSet presAssocID="{E5E4D699-C3CF-4415-B32C-A18B48AFE2A3}" presName="ConnectLine" presStyleLbl="sibTrans1D1" presStyleIdx="0" presStyleCnt="4"/>
      <dgm:spPr>
        <a:noFill/>
        <a:ln w="12700" cap="flat" cmpd="sng" algn="ctr">
          <a:solidFill>
            <a:schemeClr val="accent2">
              <a:hueOff val="0"/>
              <a:satOff val="0"/>
              <a:lumOff val="0"/>
              <a:alphaOff val="0"/>
            </a:schemeClr>
          </a:solidFill>
          <a:prstDash val="dash"/>
        </a:ln>
        <a:effectLst/>
      </dgm:spPr>
    </dgm:pt>
    <dgm:pt modelId="{592A9ABB-0D52-4B19-87C0-10B370C60206}" type="pres">
      <dgm:prSet presAssocID="{E5E4D699-C3CF-4415-B32C-A18B48AFE2A3}" presName="ConnectLineEnd" presStyleLbl="node1" presStyleIdx="0" presStyleCnt="4"/>
      <dgm:spPr/>
    </dgm:pt>
    <dgm:pt modelId="{ECD63A13-D6E1-4103-8A15-691F18E7BCDE}" type="pres">
      <dgm:prSet presAssocID="{E5E4D699-C3CF-4415-B32C-A18B48AFE2A3}" presName="EmptyPane" presStyleCnt="0"/>
      <dgm:spPr/>
    </dgm:pt>
    <dgm:pt modelId="{26E556D1-0BC1-4D8C-8E45-38ED11DE40B5}" type="pres">
      <dgm:prSet presAssocID="{61990FFE-20A5-4112-BACD-16BA28C36EBA}" presName="spaceBetweenRectangles" presStyleLbl="fgAcc1" presStyleIdx="0" presStyleCnt="3"/>
      <dgm:spPr/>
    </dgm:pt>
    <dgm:pt modelId="{9325FBE6-B835-452A-A966-847064D47FDA}" type="pres">
      <dgm:prSet presAssocID="{5FC34D3A-C8D4-483C-8695-507470E74D50}" presName="composite" presStyleCnt="0"/>
      <dgm:spPr/>
    </dgm:pt>
    <dgm:pt modelId="{B8A600D1-F0E0-46FD-9D1C-52838F4867A8}" type="pres">
      <dgm:prSet presAssocID="{5FC34D3A-C8D4-483C-8695-507470E74D50}" presName="Parent1" presStyleLbl="alignNode1" presStyleIdx="1" presStyleCnt="4">
        <dgm:presLayoutVars>
          <dgm:chMax val="1"/>
          <dgm:chPref val="1"/>
          <dgm:bulletEnabled val="1"/>
        </dgm:presLayoutVars>
      </dgm:prSet>
      <dgm:spPr/>
    </dgm:pt>
    <dgm:pt modelId="{9BFEE059-9BF8-457B-BDE4-2732DA99A8C5}" type="pres">
      <dgm:prSet presAssocID="{5FC34D3A-C8D4-483C-8695-507470E74D50}" presName="Childtext1" presStyleLbl="revTx" presStyleIdx="1" presStyleCnt="4">
        <dgm:presLayoutVars>
          <dgm:chMax val="0"/>
          <dgm:chPref val="0"/>
          <dgm:bulletEnabled/>
        </dgm:presLayoutVars>
      </dgm:prSet>
      <dgm:spPr/>
    </dgm:pt>
    <dgm:pt modelId="{561129EF-90B2-4913-900E-AD14126E881A}" type="pres">
      <dgm:prSet presAssocID="{5FC34D3A-C8D4-483C-8695-507470E74D50}" presName="ConnectLine" presStyleLbl="sibTrans1D1" presStyleIdx="1" presStyleCnt="4"/>
      <dgm:spPr>
        <a:noFill/>
        <a:ln w="12700" cap="flat" cmpd="sng" algn="ctr">
          <a:solidFill>
            <a:schemeClr val="accent2">
              <a:hueOff val="0"/>
              <a:satOff val="0"/>
              <a:lumOff val="0"/>
              <a:alphaOff val="0"/>
            </a:schemeClr>
          </a:solidFill>
          <a:prstDash val="dash"/>
        </a:ln>
        <a:effectLst/>
      </dgm:spPr>
    </dgm:pt>
    <dgm:pt modelId="{D5BE23B1-02EC-4C09-AAB6-83E0FFD3B963}" type="pres">
      <dgm:prSet presAssocID="{5FC34D3A-C8D4-483C-8695-507470E74D50}" presName="ConnectLineEnd" presStyleLbl="node1" presStyleIdx="1" presStyleCnt="4"/>
      <dgm:spPr/>
    </dgm:pt>
    <dgm:pt modelId="{2F8F3F7F-F372-4799-B67C-A9FF54F9FAEC}" type="pres">
      <dgm:prSet presAssocID="{5FC34D3A-C8D4-483C-8695-507470E74D50}" presName="EmptyPane" presStyleCnt="0"/>
      <dgm:spPr/>
    </dgm:pt>
    <dgm:pt modelId="{2973395D-BE0A-4C37-9FC0-C383FBB54242}" type="pres">
      <dgm:prSet presAssocID="{1DECF9F5-40C0-4379-BCCE-7BCAAD54807B}" presName="spaceBetweenRectangles" presStyleLbl="fgAcc1" presStyleIdx="1" presStyleCnt="3"/>
      <dgm:spPr/>
    </dgm:pt>
    <dgm:pt modelId="{9EE023F0-2C38-40AC-9014-D2C17D6DEF1E}" type="pres">
      <dgm:prSet presAssocID="{9845D52A-E054-4EB0-A5A3-32AE7DC6D645}" presName="composite" presStyleCnt="0"/>
      <dgm:spPr/>
    </dgm:pt>
    <dgm:pt modelId="{47AF06B0-7458-45E0-90E9-712BCC873079}" type="pres">
      <dgm:prSet presAssocID="{9845D52A-E054-4EB0-A5A3-32AE7DC6D645}" presName="Parent1" presStyleLbl="alignNode1" presStyleIdx="2" presStyleCnt="4">
        <dgm:presLayoutVars>
          <dgm:chMax val="1"/>
          <dgm:chPref val="1"/>
          <dgm:bulletEnabled val="1"/>
        </dgm:presLayoutVars>
      </dgm:prSet>
      <dgm:spPr/>
    </dgm:pt>
    <dgm:pt modelId="{CA528D1D-B655-4502-945B-B55084CF5FC1}" type="pres">
      <dgm:prSet presAssocID="{9845D52A-E054-4EB0-A5A3-32AE7DC6D645}" presName="Childtext1" presStyleLbl="revTx" presStyleIdx="2" presStyleCnt="4">
        <dgm:presLayoutVars>
          <dgm:chMax val="0"/>
          <dgm:chPref val="0"/>
          <dgm:bulletEnabled/>
        </dgm:presLayoutVars>
      </dgm:prSet>
      <dgm:spPr/>
    </dgm:pt>
    <dgm:pt modelId="{2F178C4A-7D26-49DF-A17A-B844A1AF2F04}" type="pres">
      <dgm:prSet presAssocID="{9845D52A-E054-4EB0-A5A3-32AE7DC6D645}" presName="ConnectLine" presStyleLbl="sibTrans1D1" presStyleIdx="2" presStyleCnt="4"/>
      <dgm:spPr>
        <a:noFill/>
        <a:ln w="12700" cap="flat" cmpd="sng" algn="ctr">
          <a:solidFill>
            <a:schemeClr val="accent2">
              <a:hueOff val="0"/>
              <a:satOff val="0"/>
              <a:lumOff val="0"/>
              <a:alphaOff val="0"/>
            </a:schemeClr>
          </a:solidFill>
          <a:prstDash val="dash"/>
        </a:ln>
        <a:effectLst/>
      </dgm:spPr>
    </dgm:pt>
    <dgm:pt modelId="{8304C7DA-ED63-4B5A-89E8-393F29E16FE0}" type="pres">
      <dgm:prSet presAssocID="{9845D52A-E054-4EB0-A5A3-32AE7DC6D645}" presName="ConnectLineEnd" presStyleLbl="node1" presStyleIdx="2" presStyleCnt="4"/>
      <dgm:spPr/>
    </dgm:pt>
    <dgm:pt modelId="{0E6C41C2-C396-489C-8E8E-2D7BBA6B970D}" type="pres">
      <dgm:prSet presAssocID="{9845D52A-E054-4EB0-A5A3-32AE7DC6D645}" presName="EmptyPane" presStyleCnt="0"/>
      <dgm:spPr/>
    </dgm:pt>
    <dgm:pt modelId="{5508C31C-99E6-4493-89AB-9D949B0F0101}" type="pres">
      <dgm:prSet presAssocID="{796364FD-7651-493A-AEE5-8DD45DF8EEAC}" presName="spaceBetweenRectangles" presStyleLbl="fgAcc1" presStyleIdx="2" presStyleCnt="3"/>
      <dgm:spPr/>
    </dgm:pt>
    <dgm:pt modelId="{57FF7630-4612-4A54-A03F-8F488326C03D}" type="pres">
      <dgm:prSet presAssocID="{9AC77E87-FC4D-4F04-889B-73358514DC0D}" presName="composite" presStyleCnt="0"/>
      <dgm:spPr/>
    </dgm:pt>
    <dgm:pt modelId="{16C9FCA5-262C-401D-AD14-6778317A83B8}" type="pres">
      <dgm:prSet presAssocID="{9AC77E87-FC4D-4F04-889B-73358514DC0D}" presName="Parent1" presStyleLbl="alignNode1" presStyleIdx="3" presStyleCnt="4">
        <dgm:presLayoutVars>
          <dgm:chMax val="1"/>
          <dgm:chPref val="1"/>
          <dgm:bulletEnabled val="1"/>
        </dgm:presLayoutVars>
      </dgm:prSet>
      <dgm:spPr/>
    </dgm:pt>
    <dgm:pt modelId="{CFAAD4E7-D9D4-4BA2-802C-E0D470F6BEB7}" type="pres">
      <dgm:prSet presAssocID="{9AC77E87-FC4D-4F04-889B-73358514DC0D}" presName="Childtext1" presStyleLbl="revTx" presStyleIdx="3" presStyleCnt="4">
        <dgm:presLayoutVars>
          <dgm:chMax val="0"/>
          <dgm:chPref val="0"/>
          <dgm:bulletEnabled/>
        </dgm:presLayoutVars>
      </dgm:prSet>
      <dgm:spPr/>
    </dgm:pt>
    <dgm:pt modelId="{4C026AC1-5318-44C5-9077-B34DD7D59AAF}" type="pres">
      <dgm:prSet presAssocID="{9AC77E87-FC4D-4F04-889B-73358514DC0D}" presName="ConnectLine" presStyleLbl="sibTrans1D1" presStyleIdx="3" presStyleCnt="4"/>
      <dgm:spPr>
        <a:noFill/>
        <a:ln w="12700" cap="flat" cmpd="sng" algn="ctr">
          <a:solidFill>
            <a:schemeClr val="accent2">
              <a:hueOff val="0"/>
              <a:satOff val="0"/>
              <a:lumOff val="0"/>
              <a:alphaOff val="0"/>
            </a:schemeClr>
          </a:solidFill>
          <a:prstDash val="dash"/>
        </a:ln>
        <a:effectLst/>
      </dgm:spPr>
    </dgm:pt>
    <dgm:pt modelId="{1AE34E59-37C7-4413-B552-0545BF042488}" type="pres">
      <dgm:prSet presAssocID="{9AC77E87-FC4D-4F04-889B-73358514DC0D}" presName="ConnectLineEnd" presStyleLbl="node1" presStyleIdx="3" presStyleCnt="4"/>
      <dgm:spPr/>
    </dgm:pt>
    <dgm:pt modelId="{2C5FD396-D301-49FC-997E-9744CF5876F8}"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FA42480E-5F3A-4FBE-99FA-32A59563D1FB}" srcId="{9AC77E87-FC4D-4F04-889B-73358514DC0D}" destId="{A38E96BE-5C3C-4A59-9FE3-6AFDBCCB8B19}" srcOrd="1" destOrd="0" parTransId="{88F52B96-9062-4C8D-A094-BBA0D3CDEC75}" sibTransId="{1DC69A4A-6220-45E2-B2EA-EB2787401CD5}"/>
    <dgm:cxn modelId="{B04C6215-C46D-4282-963F-02A26E25C8AB}" srcId="{08F627ED-A304-4697-8C44-18E45D3D2B1A}" destId="{9845D52A-E054-4EB0-A5A3-32AE7DC6D645}" srcOrd="2" destOrd="0" parTransId="{952EE001-86C3-4022-96EE-ABDB540B8A78}" sibTransId="{796364FD-7651-493A-AEE5-8DD45DF8EEAC}"/>
    <dgm:cxn modelId="{3FD91C24-1D93-4C16-A08C-7C1DE0D286B0}" type="presOf" srcId="{C2F0E5C9-2943-4A9B-872F-ECF6B159E9F4}" destId="{CFAAD4E7-D9D4-4BA2-802C-E0D470F6BEB7}"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CCE58443-26E2-4CC5-85A3-E0E9BCE0EB0E}" type="presOf" srcId="{E5E4D699-C3CF-4415-B32C-A18B48AFE2A3}" destId="{F66B3FE4-28C3-446C-B122-E01C265013B6}" srcOrd="0" destOrd="0" presId="urn:microsoft.com/office/officeart/2016/7/layout/HexagonTimeline"/>
    <dgm:cxn modelId="{CACC2E4A-36F4-4556-9CBB-83D336DACD24}" type="presOf" srcId="{08F627ED-A304-4697-8C44-18E45D3D2B1A}" destId="{B5B171E1-16D7-4D9E-A29D-85F78C0C7727}" srcOrd="0" destOrd="0" presId="urn:microsoft.com/office/officeart/2016/7/layout/HexagonTimeline"/>
    <dgm:cxn modelId="{B9DD1252-9693-4A19-957D-8B02BE12A487}" type="presOf" srcId="{9845D52A-E054-4EB0-A5A3-32AE7DC6D645}" destId="{47AF06B0-7458-45E0-90E9-712BCC873079}" srcOrd="0" destOrd="0" presId="urn:microsoft.com/office/officeart/2016/7/layout/HexagonTimeline"/>
    <dgm:cxn modelId="{75C5A153-B105-4069-93B7-79DAA8A21E7E}" type="presOf" srcId="{29E60014-3AC9-4DCE-B4F5-422C75091061}" destId="{CA528D1D-B655-4502-945B-B55084CF5FC1}" srcOrd="0" destOrd="1" presId="urn:microsoft.com/office/officeart/2016/7/layout/HexagonTimeline"/>
    <dgm:cxn modelId="{B15D6954-AF33-4373-96D4-54CF7CD755FA}" type="presOf" srcId="{5FC34D3A-C8D4-483C-8695-507470E74D50}" destId="{B8A600D1-F0E0-46FD-9D1C-52838F4867A8}"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B7DAD57B-5CF5-41C5-89DB-04CDF8C1EF24}" type="presOf" srcId="{566C4A8F-CE66-4FF5-AF11-6C385F74A275}" destId="{CA528D1D-B655-4502-945B-B55084CF5FC1}"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E769858A-4CD8-4690-BA34-A24DCAEF5FD1}" type="presOf" srcId="{9DB38719-EEF9-4638-91CE-8E8C646CC524}" destId="{90B193CA-3982-4CF9-9122-B94D3244931E}" srcOrd="0" destOrd="0" presId="urn:microsoft.com/office/officeart/2016/7/layout/HexagonTimeline"/>
    <dgm:cxn modelId="{8193B98C-3AD7-4ABC-A69B-58B2640DEA72}" type="presOf" srcId="{A38E96BE-5C3C-4A59-9FE3-6AFDBCCB8B19}" destId="{CFAAD4E7-D9D4-4BA2-802C-E0D470F6BEB7}" srcOrd="0" destOrd="1"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A42E58D2-70D0-4881-A910-4BFD7ACFCF5D}" srcId="{9845D52A-E054-4EB0-A5A3-32AE7DC6D645}" destId="{29E60014-3AC9-4DCE-B4F5-422C75091061}" srcOrd="1" destOrd="0" parTransId="{7E1E2ED3-05F3-41C5-AA32-0D90E9EAA12E}" sibTransId="{798E5329-804E-468F-9E11-E107530AAE2B}"/>
    <dgm:cxn modelId="{4D7BD7D4-81AD-45FE-B987-496701711ADF}" type="presOf" srcId="{C057D6ED-8F49-42DC-B8A7-C07F68F0F734}" destId="{9BFEE059-9BF8-457B-BDE4-2732DA99A8C5}" srcOrd="0" destOrd="0" presId="urn:microsoft.com/office/officeart/2016/7/layout/HexagonTimeline"/>
    <dgm:cxn modelId="{E81DBEDC-558E-43FC-903F-D18A7A941822}" type="presOf" srcId="{9AC77E87-FC4D-4F04-889B-73358514DC0D}" destId="{16C9FCA5-262C-401D-AD14-6778317A83B8}"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BF5034F5-E6C2-4DB2-8FA1-C831CDE81875}" type="presParOf" srcId="{B5B171E1-16D7-4D9E-A29D-85F78C0C7727}" destId="{B4BFF61E-C7DD-475A-9912-744529716D5F}" srcOrd="0" destOrd="0" presId="urn:microsoft.com/office/officeart/2016/7/layout/HexagonTimeline"/>
    <dgm:cxn modelId="{C3ED660B-DCD1-4723-84A8-AD33A02F967D}" type="presParOf" srcId="{B4BFF61E-C7DD-475A-9912-744529716D5F}" destId="{F66B3FE4-28C3-446C-B122-E01C265013B6}" srcOrd="0" destOrd="0" presId="urn:microsoft.com/office/officeart/2016/7/layout/HexagonTimeline"/>
    <dgm:cxn modelId="{CDFDC4A5-E035-4073-A75A-94761C8BED65}" type="presParOf" srcId="{B4BFF61E-C7DD-475A-9912-744529716D5F}" destId="{90B193CA-3982-4CF9-9122-B94D3244931E}" srcOrd="1" destOrd="0" presId="urn:microsoft.com/office/officeart/2016/7/layout/HexagonTimeline"/>
    <dgm:cxn modelId="{B1019A47-8A36-4CE3-9F90-C0F03D934077}" type="presParOf" srcId="{B4BFF61E-C7DD-475A-9912-744529716D5F}" destId="{7FB5E13C-9373-497D-B5B7-68666B52D7FE}" srcOrd="2" destOrd="0" presId="urn:microsoft.com/office/officeart/2016/7/layout/HexagonTimeline"/>
    <dgm:cxn modelId="{FC7CC024-CE7F-4B15-9AA9-3753A22A4766}" type="presParOf" srcId="{B4BFF61E-C7DD-475A-9912-744529716D5F}" destId="{592A9ABB-0D52-4B19-87C0-10B370C60206}" srcOrd="3" destOrd="0" presId="urn:microsoft.com/office/officeart/2016/7/layout/HexagonTimeline"/>
    <dgm:cxn modelId="{0DF1DD39-51AD-47D5-8C7E-9C10FB3D5ED2}" type="presParOf" srcId="{B4BFF61E-C7DD-475A-9912-744529716D5F}" destId="{ECD63A13-D6E1-4103-8A15-691F18E7BCDE}" srcOrd="4" destOrd="0" presId="urn:microsoft.com/office/officeart/2016/7/layout/HexagonTimeline"/>
    <dgm:cxn modelId="{22AAAC8B-0AF6-4451-ADCC-FB6F3FB23834}" type="presParOf" srcId="{B5B171E1-16D7-4D9E-A29D-85F78C0C7727}" destId="{26E556D1-0BC1-4D8C-8E45-38ED11DE40B5}" srcOrd="1" destOrd="0" presId="urn:microsoft.com/office/officeart/2016/7/layout/HexagonTimeline"/>
    <dgm:cxn modelId="{DB7D8014-20E0-41E1-828C-8C968F513364}" type="presParOf" srcId="{B5B171E1-16D7-4D9E-A29D-85F78C0C7727}" destId="{9325FBE6-B835-452A-A966-847064D47FDA}" srcOrd="2" destOrd="0" presId="urn:microsoft.com/office/officeart/2016/7/layout/HexagonTimeline"/>
    <dgm:cxn modelId="{19CE00B3-A04E-4C48-BB52-311228CCA736}" type="presParOf" srcId="{9325FBE6-B835-452A-A966-847064D47FDA}" destId="{B8A600D1-F0E0-46FD-9D1C-52838F4867A8}" srcOrd="0" destOrd="0" presId="urn:microsoft.com/office/officeart/2016/7/layout/HexagonTimeline"/>
    <dgm:cxn modelId="{C0FF1EEB-8009-4CC3-A842-3FFB11281231}" type="presParOf" srcId="{9325FBE6-B835-452A-A966-847064D47FDA}" destId="{9BFEE059-9BF8-457B-BDE4-2732DA99A8C5}" srcOrd="1" destOrd="0" presId="urn:microsoft.com/office/officeart/2016/7/layout/HexagonTimeline"/>
    <dgm:cxn modelId="{640A1966-A8C6-4E5D-BDAC-56E0D04A35B6}" type="presParOf" srcId="{9325FBE6-B835-452A-A966-847064D47FDA}" destId="{561129EF-90B2-4913-900E-AD14126E881A}" srcOrd="2" destOrd="0" presId="urn:microsoft.com/office/officeart/2016/7/layout/HexagonTimeline"/>
    <dgm:cxn modelId="{49B62382-B536-48C6-93A8-21636E647794}" type="presParOf" srcId="{9325FBE6-B835-452A-A966-847064D47FDA}" destId="{D5BE23B1-02EC-4C09-AAB6-83E0FFD3B963}" srcOrd="3" destOrd="0" presId="urn:microsoft.com/office/officeart/2016/7/layout/HexagonTimeline"/>
    <dgm:cxn modelId="{77AE424F-EF01-489B-9CE4-3752394B73C6}" type="presParOf" srcId="{9325FBE6-B835-452A-A966-847064D47FDA}" destId="{2F8F3F7F-F372-4799-B67C-A9FF54F9FAEC}" srcOrd="4" destOrd="0" presId="urn:microsoft.com/office/officeart/2016/7/layout/HexagonTimeline"/>
    <dgm:cxn modelId="{49E37A89-FD0A-4405-9EAA-CDDBA07EA1E0}" type="presParOf" srcId="{B5B171E1-16D7-4D9E-A29D-85F78C0C7727}" destId="{2973395D-BE0A-4C37-9FC0-C383FBB54242}" srcOrd="3" destOrd="0" presId="urn:microsoft.com/office/officeart/2016/7/layout/HexagonTimeline"/>
    <dgm:cxn modelId="{88A1089E-58DE-4AC7-86C5-A1C079E18E34}" type="presParOf" srcId="{B5B171E1-16D7-4D9E-A29D-85F78C0C7727}" destId="{9EE023F0-2C38-40AC-9014-D2C17D6DEF1E}" srcOrd="4" destOrd="0" presId="urn:microsoft.com/office/officeart/2016/7/layout/HexagonTimeline"/>
    <dgm:cxn modelId="{B505133B-7763-4AC7-97B5-CD64B9F0878B}" type="presParOf" srcId="{9EE023F0-2C38-40AC-9014-D2C17D6DEF1E}" destId="{47AF06B0-7458-45E0-90E9-712BCC873079}" srcOrd="0" destOrd="0" presId="urn:microsoft.com/office/officeart/2016/7/layout/HexagonTimeline"/>
    <dgm:cxn modelId="{60D5D782-C9C1-42F0-A5BA-F8ED97E85C00}" type="presParOf" srcId="{9EE023F0-2C38-40AC-9014-D2C17D6DEF1E}" destId="{CA528D1D-B655-4502-945B-B55084CF5FC1}" srcOrd="1" destOrd="0" presId="urn:microsoft.com/office/officeart/2016/7/layout/HexagonTimeline"/>
    <dgm:cxn modelId="{5918A2B2-78DF-425A-8AF2-29AFF7D21F89}" type="presParOf" srcId="{9EE023F0-2C38-40AC-9014-D2C17D6DEF1E}" destId="{2F178C4A-7D26-49DF-A17A-B844A1AF2F04}" srcOrd="2" destOrd="0" presId="urn:microsoft.com/office/officeart/2016/7/layout/HexagonTimeline"/>
    <dgm:cxn modelId="{E3B726C6-3EA3-4C44-ADFC-C8E0C8114EA2}" type="presParOf" srcId="{9EE023F0-2C38-40AC-9014-D2C17D6DEF1E}" destId="{8304C7DA-ED63-4B5A-89E8-393F29E16FE0}" srcOrd="3" destOrd="0" presId="urn:microsoft.com/office/officeart/2016/7/layout/HexagonTimeline"/>
    <dgm:cxn modelId="{580363FF-BBDC-4235-A4F1-8B91F300FFBB}" type="presParOf" srcId="{9EE023F0-2C38-40AC-9014-D2C17D6DEF1E}" destId="{0E6C41C2-C396-489C-8E8E-2D7BBA6B970D}" srcOrd="4" destOrd="0" presId="urn:microsoft.com/office/officeart/2016/7/layout/HexagonTimeline"/>
    <dgm:cxn modelId="{5FEB6681-5F53-4B6B-A43E-CDB734B8A28D}" type="presParOf" srcId="{B5B171E1-16D7-4D9E-A29D-85F78C0C7727}" destId="{5508C31C-99E6-4493-89AB-9D949B0F0101}" srcOrd="5" destOrd="0" presId="urn:microsoft.com/office/officeart/2016/7/layout/HexagonTimeline"/>
    <dgm:cxn modelId="{10FA90CF-49CE-45FA-BF26-F3923086EF80}" type="presParOf" srcId="{B5B171E1-16D7-4D9E-A29D-85F78C0C7727}" destId="{57FF7630-4612-4A54-A03F-8F488326C03D}" srcOrd="6" destOrd="0" presId="urn:microsoft.com/office/officeart/2016/7/layout/HexagonTimeline"/>
    <dgm:cxn modelId="{083C3DF2-F485-4548-A372-775BA3598243}" type="presParOf" srcId="{57FF7630-4612-4A54-A03F-8F488326C03D}" destId="{16C9FCA5-262C-401D-AD14-6778317A83B8}" srcOrd="0" destOrd="0" presId="urn:microsoft.com/office/officeart/2016/7/layout/HexagonTimeline"/>
    <dgm:cxn modelId="{92D26606-714C-4DB6-9D94-5AB970428BDE}" type="presParOf" srcId="{57FF7630-4612-4A54-A03F-8F488326C03D}" destId="{CFAAD4E7-D9D4-4BA2-802C-E0D470F6BEB7}" srcOrd="1" destOrd="0" presId="urn:microsoft.com/office/officeart/2016/7/layout/HexagonTimeline"/>
    <dgm:cxn modelId="{4EEFB867-0F60-4BFA-B8F9-51A098B80366}" type="presParOf" srcId="{57FF7630-4612-4A54-A03F-8F488326C03D}" destId="{4C026AC1-5318-44C5-9077-B34DD7D59AAF}" srcOrd="2" destOrd="0" presId="urn:microsoft.com/office/officeart/2016/7/layout/HexagonTimeline"/>
    <dgm:cxn modelId="{C0F00169-DC47-4201-879F-CD2EF9C27288}" type="presParOf" srcId="{57FF7630-4612-4A54-A03F-8F488326C03D}" destId="{1AE34E59-37C7-4413-B552-0545BF042488}" srcOrd="3" destOrd="0" presId="urn:microsoft.com/office/officeart/2016/7/layout/HexagonTimeline"/>
    <dgm:cxn modelId="{9D37DF2A-7913-4980-BF8C-26682D70FFF2}" type="presParOf" srcId="{57FF7630-4612-4A54-A03F-8F488326C03D}" destId="{2C5FD396-D301-49FC-997E-9744CF5876F8}"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B3FE4-28C3-446C-B122-E01C265013B6}">
      <dsp:nvSpPr>
        <dsp:cNvPr id="0" name=""/>
        <dsp:cNvSpPr/>
      </dsp:nvSpPr>
      <dsp:spPr>
        <a:xfrm>
          <a:off x="352043" y="1639269"/>
          <a:ext cx="1810512" cy="447073"/>
        </a:xfrm>
        <a:prstGeom prst="homePlate">
          <a:avLst>
            <a:gd name="adj" fmla="val 4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100000"/>
            </a:lnSpc>
            <a:spcBef>
              <a:spcPct val="0"/>
            </a:spcBef>
            <a:spcAft>
              <a:spcPct val="35000"/>
            </a:spcAft>
            <a:buNone/>
          </a:pPr>
          <a:r>
            <a:rPr lang="en-US" sz="1100" kern="1200" dirty="0"/>
            <a:t>Why</a:t>
          </a:r>
        </a:p>
      </dsp:txBody>
      <dsp:txXfrm>
        <a:off x="352043" y="1639269"/>
        <a:ext cx="1721097" cy="447073"/>
      </dsp:txXfrm>
    </dsp:sp>
    <dsp:sp modelId="{90B193CA-3982-4CF9-9122-B94D3244931E}">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100000"/>
            </a:lnSpc>
            <a:spcBef>
              <a:spcPct val="0"/>
            </a:spcBef>
            <a:spcAft>
              <a:spcPct val="35000"/>
            </a:spcAft>
            <a:buNone/>
          </a:pPr>
          <a:r>
            <a:rPr lang="en-US" sz="1100" kern="1200" dirty="0"/>
            <a:t>File Allocation</a:t>
          </a:r>
        </a:p>
      </dsp:txBody>
      <dsp:txXfrm>
        <a:off x="0" y="0"/>
        <a:ext cx="2514600" cy="1192195"/>
      </dsp:txXfrm>
    </dsp:sp>
    <dsp:sp modelId="{26E556D1-0BC1-4D8C-8E45-38ED11DE40B5}">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B5E13C-9373-497D-B5B7-68666B52D7FE}">
      <dsp:nvSpPr>
        <dsp:cNvPr id="0" name=""/>
        <dsp:cNvSpPr/>
      </dsp:nvSpPr>
      <dsp:spPr>
        <a:xfrm>
          <a:off x="1257299" y="1266708"/>
          <a:ext cx="0" cy="372561"/>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92A9ABB-0D52-4B19-87C0-10B370C60206}">
      <dsp:nvSpPr>
        <dsp:cNvPr id="0" name=""/>
        <dsp:cNvSpPr/>
      </dsp:nvSpPr>
      <dsp:spPr>
        <a:xfrm>
          <a:off x="1220043" y="1192195"/>
          <a:ext cx="74512" cy="7451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8A600D1-F0E0-46FD-9D1C-52838F4867A8}">
      <dsp:nvSpPr>
        <dsp:cNvPr id="0" name=""/>
        <dsp:cNvSpPr/>
      </dsp:nvSpPr>
      <dsp:spPr>
        <a:xfrm>
          <a:off x="2866643" y="1639269"/>
          <a:ext cx="1810512" cy="447073"/>
        </a:xfrm>
        <a:prstGeom prst="hexagon">
          <a:avLst>
            <a:gd name="adj" fmla="val 40000"/>
            <a:gd name="vf" fmla="val 11547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100000"/>
            </a:lnSpc>
            <a:spcBef>
              <a:spcPct val="0"/>
            </a:spcBef>
            <a:spcAft>
              <a:spcPct val="35000"/>
            </a:spcAft>
            <a:buNone/>
          </a:pPr>
          <a:r>
            <a:rPr lang="en-US" sz="1100" kern="1200" dirty="0"/>
            <a:t>Types</a:t>
          </a:r>
        </a:p>
      </dsp:txBody>
      <dsp:txXfrm>
        <a:off x="3077129" y="1691245"/>
        <a:ext cx="1389540" cy="343121"/>
      </dsp:txXfrm>
    </dsp:sp>
    <dsp:sp modelId="{9BFEE059-9BF8-457B-BDE4-2732DA99A8C5}">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100000"/>
            </a:lnSpc>
            <a:spcBef>
              <a:spcPct val="0"/>
            </a:spcBef>
            <a:spcAft>
              <a:spcPct val="35000"/>
            </a:spcAft>
            <a:buNone/>
          </a:pPr>
          <a:r>
            <a:rPr lang="en-US" sz="1100" kern="1200" dirty="0"/>
            <a:t>File Allocation Methods</a:t>
          </a:r>
        </a:p>
      </dsp:txBody>
      <dsp:txXfrm>
        <a:off x="2514599" y="2533416"/>
        <a:ext cx="2514600" cy="1192195"/>
      </dsp:txXfrm>
    </dsp:sp>
    <dsp:sp modelId="{2973395D-BE0A-4C37-9FC0-C383FBB5424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1129EF-90B2-4913-900E-AD14126E881A}">
      <dsp:nvSpPr>
        <dsp:cNvPr id="0" name=""/>
        <dsp:cNvSpPr/>
      </dsp:nvSpPr>
      <dsp:spPr>
        <a:xfrm>
          <a:off x="3771899" y="2086342"/>
          <a:ext cx="0" cy="372561"/>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5BE23B1-02EC-4C09-AAB6-83E0FFD3B963}">
      <dsp:nvSpPr>
        <dsp:cNvPr id="0" name=""/>
        <dsp:cNvSpPr/>
      </dsp:nvSpPr>
      <dsp:spPr>
        <a:xfrm>
          <a:off x="3734643" y="2458903"/>
          <a:ext cx="74512" cy="7451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7AF06B0-7458-45E0-90E9-712BCC873079}">
      <dsp:nvSpPr>
        <dsp:cNvPr id="0" name=""/>
        <dsp:cNvSpPr/>
      </dsp:nvSpPr>
      <dsp:spPr>
        <a:xfrm>
          <a:off x="5381243" y="1639269"/>
          <a:ext cx="1810512" cy="447073"/>
        </a:xfrm>
        <a:prstGeom prst="hexagon">
          <a:avLst>
            <a:gd name="adj" fmla="val 40000"/>
            <a:gd name="vf" fmla="val 11547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100000"/>
            </a:lnSpc>
            <a:spcBef>
              <a:spcPct val="0"/>
            </a:spcBef>
            <a:spcAft>
              <a:spcPct val="35000"/>
            </a:spcAft>
            <a:buNone/>
          </a:pPr>
          <a:r>
            <a:rPr lang="en-US" sz="1100" kern="1200" dirty="0"/>
            <a:t>Brief Explanation</a:t>
          </a:r>
        </a:p>
      </dsp:txBody>
      <dsp:txXfrm>
        <a:off x="5591729" y="1691245"/>
        <a:ext cx="1389540" cy="343121"/>
      </dsp:txXfrm>
    </dsp:sp>
    <dsp:sp modelId="{CA528D1D-B655-4502-945B-B55084CF5FC1}">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100000"/>
            </a:lnSpc>
            <a:spcBef>
              <a:spcPct val="0"/>
            </a:spcBef>
            <a:spcAft>
              <a:spcPct val="35000"/>
            </a:spcAft>
            <a:buNone/>
          </a:pPr>
          <a:r>
            <a:rPr lang="en-US" sz="1100" kern="1200" dirty="0"/>
            <a:t>File Allocation Methods</a:t>
          </a:r>
        </a:p>
        <a:p>
          <a:pPr marL="0" lvl="0" indent="0" algn="ctr" defTabSz="488950">
            <a:lnSpc>
              <a:spcPct val="100000"/>
            </a:lnSpc>
            <a:spcBef>
              <a:spcPct val="0"/>
            </a:spcBef>
            <a:spcAft>
              <a:spcPct val="35000"/>
            </a:spcAft>
            <a:buNone/>
          </a:pPr>
          <a:r>
            <a:rPr lang="en-US" sz="1100" kern="1200"/>
            <a:t>(</a:t>
          </a:r>
          <a:r>
            <a:rPr lang="en-US" sz="1100" kern="1200" dirty="0"/>
            <a:t>other than Indexed)</a:t>
          </a:r>
        </a:p>
      </dsp:txBody>
      <dsp:txXfrm>
        <a:off x="5029199" y="0"/>
        <a:ext cx="2514600" cy="1192195"/>
      </dsp:txXfrm>
    </dsp:sp>
    <dsp:sp modelId="{5508C31C-99E6-4493-89AB-9D949B0F0101}">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178C4A-7D26-49DF-A17A-B844A1AF2F04}">
      <dsp:nvSpPr>
        <dsp:cNvPr id="0" name=""/>
        <dsp:cNvSpPr/>
      </dsp:nvSpPr>
      <dsp:spPr>
        <a:xfrm>
          <a:off x="6286499" y="1266708"/>
          <a:ext cx="0" cy="372561"/>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304C7DA-ED63-4B5A-89E8-393F29E16FE0}">
      <dsp:nvSpPr>
        <dsp:cNvPr id="0" name=""/>
        <dsp:cNvSpPr/>
      </dsp:nvSpPr>
      <dsp:spPr>
        <a:xfrm>
          <a:off x="6249243" y="1192195"/>
          <a:ext cx="74512" cy="7451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6C9FCA5-262C-401D-AD14-6778317A83B8}">
      <dsp:nvSpPr>
        <dsp:cNvPr id="0" name=""/>
        <dsp:cNvSpPr/>
      </dsp:nvSpPr>
      <dsp:spPr>
        <a:xfrm rot="10800000">
          <a:off x="7895844" y="1639269"/>
          <a:ext cx="1810512" cy="447073"/>
        </a:xfrm>
        <a:prstGeom prst="homePlate">
          <a:avLst>
            <a:gd name="adj" fmla="val 4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100000"/>
            </a:lnSpc>
            <a:spcBef>
              <a:spcPct val="0"/>
            </a:spcBef>
            <a:spcAft>
              <a:spcPct val="35000"/>
            </a:spcAft>
            <a:buNone/>
          </a:pPr>
          <a:r>
            <a:rPr lang="en-US" sz="1100" kern="1200" dirty="0"/>
            <a:t>Advantages and Disadvantages</a:t>
          </a:r>
        </a:p>
      </dsp:txBody>
      <dsp:txXfrm rot="10800000">
        <a:off x="7985259" y="1639269"/>
        <a:ext cx="1721097" cy="447073"/>
      </dsp:txXfrm>
    </dsp:sp>
    <dsp:sp modelId="{CFAAD4E7-D9D4-4BA2-802C-E0D470F6BEB7}">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100000"/>
            </a:lnSpc>
            <a:spcBef>
              <a:spcPct val="0"/>
            </a:spcBef>
            <a:spcAft>
              <a:spcPct val="35000"/>
            </a:spcAft>
            <a:buNone/>
          </a:pPr>
          <a:r>
            <a:rPr lang="en-US" sz="1100" kern="1200" dirty="0"/>
            <a:t>File Allocation Methods</a:t>
          </a:r>
        </a:p>
        <a:p>
          <a:pPr marL="0" lvl="0" indent="0" algn="ctr" defTabSz="488950">
            <a:lnSpc>
              <a:spcPct val="100000"/>
            </a:lnSpc>
            <a:spcBef>
              <a:spcPct val="0"/>
            </a:spcBef>
            <a:spcAft>
              <a:spcPct val="35000"/>
            </a:spcAft>
            <a:buNone/>
          </a:pPr>
          <a:r>
            <a:rPr lang="en-US" sz="1100" kern="1200" dirty="0"/>
            <a:t>(other than Indexed)</a:t>
          </a:r>
        </a:p>
      </dsp:txBody>
      <dsp:txXfrm>
        <a:off x="7543800" y="2533416"/>
        <a:ext cx="2514600" cy="1192195"/>
      </dsp:txXfrm>
    </dsp:sp>
    <dsp:sp modelId="{4C026AC1-5318-44C5-9077-B34DD7D59AAF}">
      <dsp:nvSpPr>
        <dsp:cNvPr id="0" name=""/>
        <dsp:cNvSpPr/>
      </dsp:nvSpPr>
      <dsp:spPr>
        <a:xfrm>
          <a:off x="8801100" y="2086342"/>
          <a:ext cx="0" cy="372561"/>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AE34E59-37C7-4413-B552-0545BF042488}">
      <dsp:nvSpPr>
        <dsp:cNvPr id="0" name=""/>
        <dsp:cNvSpPr/>
      </dsp:nvSpPr>
      <dsp:spPr>
        <a:xfrm>
          <a:off x="8763843" y="2458903"/>
          <a:ext cx="74512" cy="7451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107" name="Rectangle 102">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08" name="Rectangle 104">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578316" y="1348844"/>
            <a:ext cx="5409468" cy="3042706"/>
          </a:xfrm>
        </p:spPr>
        <p:txBody>
          <a:bodyPr>
            <a:normAutofit/>
          </a:bodyPr>
          <a:lstStyle/>
          <a:p>
            <a:r>
              <a:rPr lang="en-US" sz="6000" dirty="0">
                <a:solidFill>
                  <a:schemeClr val="tx1"/>
                </a:solidFill>
              </a:rPr>
              <a:t>Indexed file Allocation Method</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578316" y="4682061"/>
            <a:ext cx="5409468" cy="950976"/>
          </a:xfrm>
        </p:spPr>
        <p:txBody>
          <a:bodyPr>
            <a:normAutofit/>
          </a:bodyPr>
          <a:lstStyle/>
          <a:p>
            <a:pPr>
              <a:spcAft>
                <a:spcPts val="600"/>
              </a:spcAft>
            </a:pPr>
            <a:r>
              <a:rPr lang="en-US" dirty="0">
                <a:solidFill>
                  <a:schemeClr val="tx1"/>
                </a:solidFill>
              </a:rPr>
              <a:t>Nishant Kumar Giri</a:t>
            </a:r>
          </a:p>
          <a:p>
            <a:pPr>
              <a:spcAft>
                <a:spcPts val="600"/>
              </a:spcAft>
            </a:pPr>
            <a:r>
              <a:rPr lang="en-US" dirty="0">
                <a:solidFill>
                  <a:schemeClr val="tx1"/>
                </a:solidFill>
              </a:rPr>
              <a:t>AC-1254</a:t>
            </a:r>
          </a:p>
        </p:txBody>
      </p:sp>
    </p:spTree>
    <p:extLst>
      <p:ext uri="{BB962C8B-B14F-4D97-AF65-F5344CB8AC3E}">
        <p14:creationId xmlns:p14="http://schemas.microsoft.com/office/powerpoint/2010/main" val="42696815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3918-E1BF-49E6-BC33-4A4BD357928F}"/>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CD1F5804-90DF-400D-A3CF-C269BC5B4419}"/>
              </a:ext>
            </a:extLst>
          </p:cNvPr>
          <p:cNvSpPr>
            <a:spLocks noGrp="1"/>
          </p:cNvSpPr>
          <p:nvPr>
            <p:ph idx="1"/>
          </p:nvPr>
        </p:nvSpPr>
        <p:spPr/>
        <p:txBody>
          <a:bodyPr>
            <a:normAutofit/>
          </a:bodyPr>
          <a:lstStyle/>
          <a:p>
            <a:r>
              <a:rPr lang="en-US" sz="2000" b="0" i="0" dirty="0">
                <a:solidFill>
                  <a:schemeClr val="tx1">
                    <a:lumMod val="75000"/>
                    <a:lumOff val="25000"/>
                  </a:schemeClr>
                </a:solidFill>
                <a:effectLst/>
              </a:rPr>
              <a:t>In the contiguous allocation method, sometimes disk can be fragmented.</a:t>
            </a:r>
          </a:p>
          <a:p>
            <a:r>
              <a:rPr lang="en-US" sz="2000" b="0" i="0" dirty="0">
                <a:solidFill>
                  <a:schemeClr val="tx1">
                    <a:lumMod val="75000"/>
                    <a:lumOff val="25000"/>
                  </a:schemeClr>
                </a:solidFill>
                <a:effectLst/>
              </a:rPr>
              <a:t>In this method, it is difficult to increase the size of the file due to the availability of the contiguous memory block.</a:t>
            </a:r>
          </a:p>
          <a:p>
            <a:endParaRPr lang="en-IN" sz="2000" dirty="0">
              <a:solidFill>
                <a:schemeClr val="tx1">
                  <a:lumMod val="75000"/>
                  <a:lumOff val="25000"/>
                </a:schemeClr>
              </a:solidFill>
            </a:endParaRPr>
          </a:p>
        </p:txBody>
      </p:sp>
    </p:spTree>
    <p:extLst>
      <p:ext uri="{BB962C8B-B14F-4D97-AF65-F5344CB8AC3E}">
        <p14:creationId xmlns:p14="http://schemas.microsoft.com/office/powerpoint/2010/main" val="423153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BC8A-5D9A-46DE-A792-230487C23DE6}"/>
              </a:ext>
            </a:extLst>
          </p:cNvPr>
          <p:cNvSpPr>
            <a:spLocks noGrp="1"/>
          </p:cNvSpPr>
          <p:nvPr>
            <p:ph type="title"/>
          </p:nvPr>
        </p:nvSpPr>
        <p:spPr/>
        <p:txBody>
          <a:bodyPr/>
          <a:lstStyle/>
          <a:p>
            <a:r>
              <a:rPr lang="en-US" dirty="0"/>
              <a:t>Linked allocation</a:t>
            </a:r>
            <a:endParaRPr lang="en-IN" dirty="0"/>
          </a:p>
        </p:txBody>
      </p:sp>
    </p:spTree>
    <p:extLst>
      <p:ext uri="{BB962C8B-B14F-4D97-AF65-F5344CB8AC3E}">
        <p14:creationId xmlns:p14="http://schemas.microsoft.com/office/powerpoint/2010/main" val="387316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B28CB54B-AFAA-4F13-BFB7-294488AE097F}"/>
              </a:ext>
            </a:extLst>
          </p:cNvPr>
          <p:cNvPicPr>
            <a:picLocks noGrp="1" noChangeAspect="1"/>
          </p:cNvPicPr>
          <p:nvPr>
            <p:ph idx="1"/>
          </p:nvPr>
        </p:nvPicPr>
        <p:blipFill rotWithShape="1">
          <a:blip r:embed="rId2"/>
          <a:srcRect t="3000" r="5070" b="3947"/>
          <a:stretch/>
        </p:blipFill>
        <p:spPr>
          <a:xfrm>
            <a:off x="420914" y="406400"/>
            <a:ext cx="11379200" cy="6066972"/>
          </a:xfrm>
        </p:spPr>
      </p:pic>
    </p:spTree>
    <p:extLst>
      <p:ext uri="{BB962C8B-B14F-4D97-AF65-F5344CB8AC3E}">
        <p14:creationId xmlns:p14="http://schemas.microsoft.com/office/powerpoint/2010/main" val="402671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9E86-77A0-4B23-8AF2-CEF6FE8F63D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A0808C35-C8DF-45A7-A43E-4300301513D2}"/>
              </a:ext>
            </a:extLst>
          </p:cNvPr>
          <p:cNvSpPr>
            <a:spLocks noGrp="1"/>
          </p:cNvSpPr>
          <p:nvPr>
            <p:ph idx="1"/>
          </p:nvPr>
        </p:nvSpPr>
        <p:spPr/>
        <p:txBody>
          <a:bodyPr>
            <a:normAutofit/>
          </a:bodyPr>
          <a:lstStyle/>
          <a:p>
            <a:r>
              <a:rPr lang="en-US" sz="2000" b="0" i="0" dirty="0">
                <a:solidFill>
                  <a:schemeClr val="tx1">
                    <a:lumMod val="75000"/>
                    <a:lumOff val="25000"/>
                  </a:schemeClr>
                </a:solidFill>
                <a:effectLst/>
              </a:rPr>
              <a:t>In liked allocation, there is no external fragmentation. Due to this, we can utilize the memory better.</a:t>
            </a:r>
            <a:endParaRPr lang="en-US" sz="2000" dirty="0">
              <a:solidFill>
                <a:schemeClr val="tx1">
                  <a:lumMod val="75000"/>
                  <a:lumOff val="25000"/>
                </a:schemeClr>
              </a:solidFill>
            </a:endParaRPr>
          </a:p>
          <a:p>
            <a:pPr fontAlgn="base"/>
            <a:r>
              <a:rPr lang="en-US" sz="2000" b="0" i="0" dirty="0">
                <a:solidFill>
                  <a:schemeClr val="tx1">
                    <a:lumMod val="75000"/>
                    <a:lumOff val="25000"/>
                  </a:schemeClr>
                </a:solidFill>
                <a:effectLst/>
              </a:rPr>
              <a:t>In linked allocation, a directory entry only comprises of the starting block address.</a:t>
            </a:r>
          </a:p>
          <a:p>
            <a:pPr fontAlgn="base"/>
            <a:r>
              <a:rPr lang="en-US" sz="2000" b="0" i="0" dirty="0">
                <a:solidFill>
                  <a:schemeClr val="tx1">
                    <a:lumMod val="75000"/>
                    <a:lumOff val="25000"/>
                  </a:schemeClr>
                </a:solidFill>
                <a:effectLst/>
              </a:rPr>
              <a:t>The linked allocation method is flexible because we can quickly increase the size of the file because, in this to allocate a file, we do not require a chunk of memory in a contiguous form.</a:t>
            </a:r>
          </a:p>
          <a:p>
            <a:endParaRPr lang="en-IN" sz="2000" dirty="0">
              <a:solidFill>
                <a:schemeClr val="tx1">
                  <a:lumMod val="75000"/>
                  <a:lumOff val="25000"/>
                </a:schemeClr>
              </a:solidFill>
            </a:endParaRPr>
          </a:p>
        </p:txBody>
      </p:sp>
    </p:spTree>
    <p:extLst>
      <p:ext uri="{BB962C8B-B14F-4D97-AF65-F5344CB8AC3E}">
        <p14:creationId xmlns:p14="http://schemas.microsoft.com/office/powerpoint/2010/main" val="927806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3918-E1BF-49E6-BC33-4A4BD357928F}"/>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CD1F5804-90DF-400D-A3CF-C269BC5B4419}"/>
              </a:ext>
            </a:extLst>
          </p:cNvPr>
          <p:cNvSpPr>
            <a:spLocks noGrp="1"/>
          </p:cNvSpPr>
          <p:nvPr>
            <p:ph idx="1"/>
          </p:nvPr>
        </p:nvSpPr>
        <p:spPr/>
        <p:txBody>
          <a:bodyPr>
            <a:normAutofit/>
          </a:bodyPr>
          <a:lstStyle/>
          <a:p>
            <a:r>
              <a:rPr lang="en-US" sz="2000" b="0" i="0" dirty="0">
                <a:solidFill>
                  <a:schemeClr val="tx1">
                    <a:lumMod val="75000"/>
                    <a:lumOff val="25000"/>
                  </a:schemeClr>
                </a:solidFill>
                <a:effectLst/>
              </a:rPr>
              <a:t>Linked list allocation does not support direct access or random access.</a:t>
            </a:r>
          </a:p>
          <a:p>
            <a:r>
              <a:rPr lang="en-US" sz="2000" b="0" i="0" dirty="0">
                <a:solidFill>
                  <a:schemeClr val="tx1">
                    <a:lumMod val="75000"/>
                    <a:lumOff val="25000"/>
                  </a:schemeClr>
                </a:solidFill>
                <a:effectLst/>
              </a:rPr>
              <a:t>In linked list allocation, we need to traverse each block.</a:t>
            </a:r>
          </a:p>
          <a:p>
            <a:r>
              <a:rPr lang="en-US" sz="2000" b="0" i="0" dirty="0">
                <a:solidFill>
                  <a:schemeClr val="tx1">
                    <a:lumMod val="75000"/>
                    <a:lumOff val="25000"/>
                  </a:schemeClr>
                </a:solidFill>
                <a:effectLst/>
              </a:rPr>
              <a:t>If the pointer in the linked list break in linked list allocation, then the file gets corrupted.</a:t>
            </a:r>
          </a:p>
          <a:p>
            <a:r>
              <a:rPr lang="en-US" sz="2000" b="0" i="0" dirty="0">
                <a:solidFill>
                  <a:schemeClr val="tx1">
                    <a:lumMod val="75000"/>
                    <a:lumOff val="25000"/>
                  </a:schemeClr>
                </a:solidFill>
                <a:effectLst/>
              </a:rPr>
              <a:t>In the disk block for the pointer, it needs some extra space.</a:t>
            </a:r>
          </a:p>
        </p:txBody>
      </p:sp>
    </p:spTree>
    <p:extLst>
      <p:ext uri="{BB962C8B-B14F-4D97-AF65-F5344CB8AC3E}">
        <p14:creationId xmlns:p14="http://schemas.microsoft.com/office/powerpoint/2010/main" val="101630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1D27-B2DD-4FA7-8452-52370DDFE043}"/>
              </a:ext>
            </a:extLst>
          </p:cNvPr>
          <p:cNvSpPr>
            <a:spLocks noGrp="1"/>
          </p:cNvSpPr>
          <p:nvPr>
            <p:ph type="title"/>
          </p:nvPr>
        </p:nvSpPr>
        <p:spPr>
          <a:xfrm>
            <a:off x="1629156" y="2225552"/>
            <a:ext cx="8933688" cy="2406895"/>
          </a:xfrm>
        </p:spPr>
        <p:txBody>
          <a:bodyPr/>
          <a:lstStyle/>
          <a:p>
            <a:r>
              <a:rPr lang="en-US" dirty="0"/>
              <a:t>Indexed allocation</a:t>
            </a:r>
            <a:endParaRPr lang="en-IN" dirty="0"/>
          </a:p>
        </p:txBody>
      </p:sp>
    </p:spTree>
    <p:extLst>
      <p:ext uri="{BB962C8B-B14F-4D97-AF65-F5344CB8AC3E}">
        <p14:creationId xmlns:p14="http://schemas.microsoft.com/office/powerpoint/2010/main" val="537015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9017F-126E-4AF7-A5B2-28E2183E74CF}"/>
              </a:ext>
            </a:extLst>
          </p:cNvPr>
          <p:cNvSpPr>
            <a:spLocks noGrp="1"/>
          </p:cNvSpPr>
          <p:nvPr>
            <p:ph idx="1"/>
          </p:nvPr>
        </p:nvSpPr>
        <p:spPr>
          <a:xfrm>
            <a:off x="1066800" y="1901817"/>
            <a:ext cx="10058400" cy="3054365"/>
          </a:xfrm>
        </p:spPr>
        <p:txBody>
          <a:bodyPr>
            <a:normAutofit/>
          </a:bodyPr>
          <a:lstStyle/>
          <a:p>
            <a:pPr marL="0" indent="0" algn="ctr">
              <a:buNone/>
            </a:pPr>
            <a:r>
              <a:rPr lang="en-US" sz="2400" b="0" i="0" dirty="0">
                <a:solidFill>
                  <a:schemeClr val="tx1">
                    <a:lumMod val="85000"/>
                    <a:lumOff val="15000"/>
                  </a:schemeClr>
                </a:solidFill>
                <a:effectLst/>
              </a:rPr>
              <a:t>In this scheme, a special block known as the index block contains the pointer to all the blocks occupied by a file. each file contains its index which is in the form of an array of disk block addresses. The </a:t>
            </a:r>
            <a:r>
              <a:rPr lang="en-US" sz="2400" b="0" i="0" dirty="0" err="1">
                <a:solidFill>
                  <a:schemeClr val="tx1">
                    <a:lumMod val="85000"/>
                    <a:lumOff val="15000"/>
                  </a:schemeClr>
                </a:solidFill>
                <a:effectLst/>
              </a:rPr>
              <a:t>i-th</a:t>
            </a:r>
            <a:r>
              <a:rPr lang="en-US" sz="2400" b="0" i="0" dirty="0">
                <a:solidFill>
                  <a:schemeClr val="tx1">
                    <a:lumMod val="85000"/>
                    <a:lumOff val="15000"/>
                  </a:schemeClr>
                </a:solidFill>
                <a:effectLst/>
              </a:rPr>
              <a:t> entry of index block point to the </a:t>
            </a:r>
            <a:r>
              <a:rPr lang="en-US" sz="2400" b="0" i="0" dirty="0" err="1">
                <a:solidFill>
                  <a:schemeClr val="tx1">
                    <a:lumMod val="85000"/>
                    <a:lumOff val="15000"/>
                  </a:schemeClr>
                </a:solidFill>
                <a:effectLst/>
              </a:rPr>
              <a:t>i-th</a:t>
            </a:r>
            <a:r>
              <a:rPr lang="en-US" sz="2400" b="0" i="0" dirty="0">
                <a:solidFill>
                  <a:schemeClr val="tx1">
                    <a:lumMod val="85000"/>
                    <a:lumOff val="15000"/>
                  </a:schemeClr>
                </a:solidFill>
                <a:effectLst/>
              </a:rPr>
              <a:t> block of the file. The address of the index block is maintained by the directory. When we create a file, all pointer is set to nil. A block is obtained from the free space manager when the first </a:t>
            </a:r>
            <a:r>
              <a:rPr lang="en-US" sz="2400" b="0" i="0" dirty="0" err="1">
                <a:solidFill>
                  <a:schemeClr val="tx1">
                    <a:lumMod val="85000"/>
                    <a:lumOff val="15000"/>
                  </a:schemeClr>
                </a:solidFill>
                <a:effectLst/>
              </a:rPr>
              <a:t>i-th</a:t>
            </a:r>
            <a:r>
              <a:rPr lang="en-US" sz="2400" b="0" i="0" dirty="0">
                <a:solidFill>
                  <a:schemeClr val="tx1">
                    <a:lumMod val="85000"/>
                    <a:lumOff val="15000"/>
                  </a:schemeClr>
                </a:solidFill>
                <a:effectLst/>
              </a:rPr>
              <a:t> block is written.</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4117717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E69C48F3-4C2C-42C6-93AD-8B3306E1F0EB}"/>
              </a:ext>
            </a:extLst>
          </p:cNvPr>
          <p:cNvPicPr>
            <a:picLocks noGrp="1" noChangeAspect="1"/>
          </p:cNvPicPr>
          <p:nvPr>
            <p:ph idx="1"/>
          </p:nvPr>
        </p:nvPicPr>
        <p:blipFill>
          <a:blip r:embed="rId2"/>
          <a:stretch>
            <a:fillRect/>
          </a:stretch>
        </p:blipFill>
        <p:spPr>
          <a:xfrm>
            <a:off x="406400" y="406399"/>
            <a:ext cx="11393714" cy="6065157"/>
          </a:xfrm>
        </p:spPr>
      </p:pic>
    </p:spTree>
    <p:extLst>
      <p:ext uri="{BB962C8B-B14F-4D97-AF65-F5344CB8AC3E}">
        <p14:creationId xmlns:p14="http://schemas.microsoft.com/office/powerpoint/2010/main" val="256126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9E86-77A0-4B23-8AF2-CEF6FE8F63D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A0808C35-C8DF-45A7-A43E-4300301513D2}"/>
              </a:ext>
            </a:extLst>
          </p:cNvPr>
          <p:cNvSpPr>
            <a:spLocks noGrp="1"/>
          </p:cNvSpPr>
          <p:nvPr>
            <p:ph idx="1"/>
          </p:nvPr>
        </p:nvSpPr>
        <p:spPr/>
        <p:txBody>
          <a:bodyPr>
            <a:normAutofit/>
          </a:bodyPr>
          <a:lstStyle/>
          <a:p>
            <a:r>
              <a:rPr lang="en-US" sz="2400" b="0" i="0" dirty="0">
                <a:solidFill>
                  <a:srgbClr val="000000"/>
                </a:solidFill>
                <a:effectLst/>
              </a:rPr>
              <a:t>This scheme supports random access of the file.</a:t>
            </a:r>
          </a:p>
          <a:p>
            <a:pPr fontAlgn="base"/>
            <a:r>
              <a:rPr lang="en-US" sz="2400" b="0" i="0" dirty="0">
                <a:solidFill>
                  <a:srgbClr val="000000"/>
                </a:solidFill>
                <a:effectLst/>
              </a:rPr>
              <a:t>This scheme provides fast access to the file blocks.</a:t>
            </a:r>
            <a:endParaRPr lang="en-US" sz="2400" dirty="0">
              <a:solidFill>
                <a:schemeClr val="tx1">
                  <a:lumMod val="75000"/>
                  <a:lumOff val="25000"/>
                </a:schemeClr>
              </a:solidFill>
            </a:endParaRPr>
          </a:p>
          <a:p>
            <a:pPr fontAlgn="base"/>
            <a:r>
              <a:rPr lang="en-US" sz="2400" b="0" i="0" dirty="0">
                <a:solidFill>
                  <a:srgbClr val="000000"/>
                </a:solidFill>
                <a:effectLst/>
              </a:rPr>
              <a:t>This scheme is free from the problem of external fragmentation.</a:t>
            </a:r>
          </a:p>
          <a:p>
            <a:endParaRPr lang="en-IN" sz="2400" dirty="0">
              <a:solidFill>
                <a:schemeClr val="tx1">
                  <a:lumMod val="75000"/>
                  <a:lumOff val="25000"/>
                </a:schemeClr>
              </a:solidFill>
            </a:endParaRPr>
          </a:p>
        </p:txBody>
      </p:sp>
    </p:spTree>
    <p:extLst>
      <p:ext uri="{BB962C8B-B14F-4D97-AF65-F5344CB8AC3E}">
        <p14:creationId xmlns:p14="http://schemas.microsoft.com/office/powerpoint/2010/main" val="96961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3918-E1BF-49E6-BC33-4A4BD357928F}"/>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CD1F5804-90DF-400D-A3CF-C269BC5B4419}"/>
              </a:ext>
            </a:extLst>
          </p:cNvPr>
          <p:cNvSpPr>
            <a:spLocks noGrp="1"/>
          </p:cNvSpPr>
          <p:nvPr>
            <p:ph idx="1"/>
          </p:nvPr>
        </p:nvSpPr>
        <p:spPr/>
        <p:txBody>
          <a:bodyPr>
            <a:normAutofit/>
          </a:bodyPr>
          <a:lstStyle/>
          <a:p>
            <a:r>
              <a:rPr lang="en-US" sz="2400" b="0" i="0" dirty="0">
                <a:solidFill>
                  <a:schemeClr val="tx1">
                    <a:lumMod val="95000"/>
                    <a:lumOff val="5000"/>
                  </a:schemeClr>
                </a:solidFill>
                <a:effectLst/>
              </a:rPr>
              <a:t>The pointer head is relatively greater than the linked allocation of the file.</a:t>
            </a:r>
          </a:p>
          <a:p>
            <a:r>
              <a:rPr lang="en-US" sz="2400" b="0" i="0" dirty="0">
                <a:solidFill>
                  <a:schemeClr val="tx1">
                    <a:lumMod val="95000"/>
                    <a:lumOff val="5000"/>
                  </a:schemeClr>
                </a:solidFill>
                <a:effectLst/>
              </a:rPr>
              <a:t>Indexed allocation suffers from the wasted space.</a:t>
            </a:r>
          </a:p>
          <a:p>
            <a:r>
              <a:rPr lang="en-US" sz="2400" b="0" i="0" dirty="0">
                <a:solidFill>
                  <a:schemeClr val="tx1">
                    <a:lumMod val="95000"/>
                    <a:lumOff val="5000"/>
                  </a:schemeClr>
                </a:solidFill>
                <a:effectLst/>
              </a:rPr>
              <a:t>For the large size file, it is very difficult for single index block to hold all the pointers.</a:t>
            </a:r>
          </a:p>
          <a:p>
            <a:r>
              <a:rPr lang="en-US" sz="2400" b="0" i="0" dirty="0">
                <a:solidFill>
                  <a:schemeClr val="tx1">
                    <a:lumMod val="95000"/>
                    <a:lumOff val="5000"/>
                  </a:schemeClr>
                </a:solidFill>
                <a:effectLst/>
              </a:rPr>
              <a:t>For very small files say files that expend only 2-3 blocks the indexed allocation would keep on the entire block for the pointers which is insufficient in terms of memory utilization.</a:t>
            </a:r>
          </a:p>
        </p:txBody>
      </p:sp>
    </p:spTree>
    <p:extLst>
      <p:ext uri="{BB962C8B-B14F-4D97-AF65-F5344CB8AC3E}">
        <p14:creationId xmlns:p14="http://schemas.microsoft.com/office/powerpoint/2010/main" val="75090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Points to know before studying Indexed File Allocation Method</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73370442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F9F7-0D9A-4D51-A942-5781A9EB1D7E}"/>
              </a:ext>
            </a:extLst>
          </p:cNvPr>
          <p:cNvSpPr>
            <a:spLocks noGrp="1"/>
          </p:cNvSpPr>
          <p:nvPr>
            <p:ph type="title"/>
          </p:nvPr>
        </p:nvSpPr>
        <p:spPr>
          <a:xfrm>
            <a:off x="1629156" y="2225552"/>
            <a:ext cx="8933688" cy="2406895"/>
          </a:xfrm>
        </p:spPr>
        <p:txBody>
          <a:bodyPr/>
          <a:lstStyle/>
          <a:p>
            <a:r>
              <a:rPr lang="en-US" dirty="0"/>
              <a:t>problem</a:t>
            </a:r>
            <a:endParaRPr lang="en-IN" dirty="0"/>
          </a:p>
        </p:txBody>
      </p:sp>
    </p:spTree>
    <p:extLst>
      <p:ext uri="{BB962C8B-B14F-4D97-AF65-F5344CB8AC3E}">
        <p14:creationId xmlns:p14="http://schemas.microsoft.com/office/powerpoint/2010/main" val="3398346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CCC0-D79E-411D-99F1-625F2A533FC0}"/>
              </a:ext>
            </a:extLst>
          </p:cNvPr>
          <p:cNvSpPr>
            <a:spLocks noGrp="1"/>
          </p:cNvSpPr>
          <p:nvPr>
            <p:ph type="title"/>
          </p:nvPr>
        </p:nvSpPr>
        <p:spPr>
          <a:xfrm>
            <a:off x="1066800" y="2474259"/>
            <a:ext cx="10058400" cy="1640541"/>
          </a:xfrm>
        </p:spPr>
        <p:txBody>
          <a:bodyPr/>
          <a:lstStyle/>
          <a:p>
            <a:pPr algn="ctr"/>
            <a:r>
              <a:rPr lang="en-US" b="0" i="0" dirty="0">
                <a:solidFill>
                  <a:schemeClr val="tx1">
                    <a:lumMod val="95000"/>
                    <a:lumOff val="5000"/>
                  </a:schemeClr>
                </a:solidFill>
                <a:effectLst/>
              </a:rPr>
              <a:t>A single index block cannot hold all the pointer for files with large sizes.</a:t>
            </a:r>
            <a:endParaRPr lang="en-IN" dirty="0">
              <a:solidFill>
                <a:schemeClr val="tx1">
                  <a:lumMod val="95000"/>
                  <a:lumOff val="5000"/>
                </a:schemeClr>
              </a:solidFill>
            </a:endParaRPr>
          </a:p>
        </p:txBody>
      </p:sp>
    </p:spTree>
    <p:extLst>
      <p:ext uri="{BB962C8B-B14F-4D97-AF65-F5344CB8AC3E}">
        <p14:creationId xmlns:p14="http://schemas.microsoft.com/office/powerpoint/2010/main" val="138244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FC31-0148-4265-8871-D2DBC6781611}"/>
              </a:ext>
            </a:extLst>
          </p:cNvPr>
          <p:cNvSpPr>
            <a:spLocks noGrp="1"/>
          </p:cNvSpPr>
          <p:nvPr>
            <p:ph type="title"/>
          </p:nvPr>
        </p:nvSpPr>
        <p:spPr/>
        <p:txBody>
          <a:bodyPr/>
          <a:lstStyle/>
          <a:p>
            <a:r>
              <a:rPr lang="en-US" dirty="0"/>
              <a:t>solution</a:t>
            </a:r>
            <a:endParaRPr lang="en-IN" dirty="0"/>
          </a:p>
        </p:txBody>
      </p:sp>
    </p:spTree>
    <p:extLst>
      <p:ext uri="{BB962C8B-B14F-4D97-AF65-F5344CB8AC3E}">
        <p14:creationId xmlns:p14="http://schemas.microsoft.com/office/powerpoint/2010/main" val="417142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94F1-3D5F-455D-8098-0C5D51FC231E}"/>
              </a:ext>
            </a:extLst>
          </p:cNvPr>
          <p:cNvSpPr>
            <a:spLocks noGrp="1"/>
          </p:cNvSpPr>
          <p:nvPr>
            <p:ph type="title"/>
          </p:nvPr>
        </p:nvSpPr>
        <p:spPr/>
        <p:txBody>
          <a:bodyPr/>
          <a:lstStyle/>
          <a:p>
            <a:r>
              <a:rPr lang="en-US" b="1" i="0" dirty="0">
                <a:effectLst/>
              </a:rPr>
              <a:t>To resolve this problem, there are various mechanism which we can use:</a:t>
            </a:r>
            <a:endParaRPr lang="en-IN" b="1" dirty="0"/>
          </a:p>
        </p:txBody>
      </p:sp>
      <p:sp>
        <p:nvSpPr>
          <p:cNvPr id="3" name="Content Placeholder 2">
            <a:extLst>
              <a:ext uri="{FF2B5EF4-FFF2-40B4-BE49-F238E27FC236}">
                <a16:creationId xmlns:a16="http://schemas.microsoft.com/office/drawing/2014/main" id="{BE5194EA-BB98-4DFE-8CC9-170F07A797D4}"/>
              </a:ext>
            </a:extLst>
          </p:cNvPr>
          <p:cNvSpPr>
            <a:spLocks noGrp="1"/>
          </p:cNvSpPr>
          <p:nvPr>
            <p:ph idx="1"/>
          </p:nvPr>
        </p:nvSpPr>
        <p:spPr>
          <a:xfrm>
            <a:off x="1066800" y="2326340"/>
            <a:ext cx="10058400" cy="2810435"/>
          </a:xfrm>
        </p:spPr>
        <p:txBody>
          <a:bodyPr/>
          <a:lstStyle/>
          <a:p>
            <a:pPr marL="342900" indent="-342900" algn="l" fontAlgn="base">
              <a:buFont typeface="+mj-lt"/>
              <a:buAutoNum type="arabicPeriod"/>
            </a:pPr>
            <a:r>
              <a:rPr lang="en-US" sz="2400" b="0" i="0" dirty="0">
                <a:solidFill>
                  <a:schemeClr val="tx1">
                    <a:lumMod val="75000"/>
                    <a:lumOff val="25000"/>
                  </a:schemeClr>
                </a:solidFill>
                <a:effectLst/>
              </a:rPr>
              <a:t>Linked scheme</a:t>
            </a:r>
          </a:p>
          <a:p>
            <a:pPr marL="342900" indent="-342900" algn="l" fontAlgn="base">
              <a:buFont typeface="+mj-lt"/>
              <a:buAutoNum type="arabicPeriod"/>
            </a:pPr>
            <a:r>
              <a:rPr lang="en-US" sz="2400" b="0" i="0" dirty="0">
                <a:solidFill>
                  <a:schemeClr val="tx1">
                    <a:lumMod val="75000"/>
                    <a:lumOff val="25000"/>
                  </a:schemeClr>
                </a:solidFill>
                <a:effectLst/>
              </a:rPr>
              <a:t>Multilevel Index</a:t>
            </a:r>
          </a:p>
          <a:p>
            <a:pPr marL="342900" indent="-342900" algn="l" fontAlgn="base">
              <a:buFont typeface="+mj-lt"/>
              <a:buAutoNum type="arabicPeriod"/>
            </a:pPr>
            <a:r>
              <a:rPr lang="en-US" sz="2400" b="0" i="0" dirty="0">
                <a:solidFill>
                  <a:schemeClr val="tx1">
                    <a:lumMod val="75000"/>
                    <a:lumOff val="25000"/>
                  </a:schemeClr>
                </a:solidFill>
                <a:effectLst/>
              </a:rPr>
              <a:t>Combined Scheme</a:t>
            </a:r>
          </a:p>
          <a:p>
            <a:endParaRPr lang="en-IN" dirty="0"/>
          </a:p>
        </p:txBody>
      </p:sp>
    </p:spTree>
    <p:extLst>
      <p:ext uri="{BB962C8B-B14F-4D97-AF65-F5344CB8AC3E}">
        <p14:creationId xmlns:p14="http://schemas.microsoft.com/office/powerpoint/2010/main" val="1810384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E91B-CA51-4E64-9978-763AAB7BC586}"/>
              </a:ext>
            </a:extLst>
          </p:cNvPr>
          <p:cNvSpPr>
            <a:spLocks noGrp="1"/>
          </p:cNvSpPr>
          <p:nvPr>
            <p:ph type="title"/>
          </p:nvPr>
        </p:nvSpPr>
        <p:spPr/>
        <p:txBody>
          <a:bodyPr>
            <a:normAutofit/>
          </a:bodyPr>
          <a:lstStyle/>
          <a:p>
            <a:pPr algn="ctr"/>
            <a:r>
              <a:rPr lang="en-US" sz="4800" dirty="0"/>
              <a:t>Linked Scheme</a:t>
            </a:r>
            <a:endParaRPr lang="en-IN" sz="4800" dirty="0"/>
          </a:p>
        </p:txBody>
      </p:sp>
      <p:sp>
        <p:nvSpPr>
          <p:cNvPr id="3" name="Content Placeholder 2">
            <a:extLst>
              <a:ext uri="{FF2B5EF4-FFF2-40B4-BE49-F238E27FC236}">
                <a16:creationId xmlns:a16="http://schemas.microsoft.com/office/drawing/2014/main" id="{DEE3E943-32E0-4B7D-90CE-F49EE126D204}"/>
              </a:ext>
            </a:extLst>
          </p:cNvPr>
          <p:cNvSpPr>
            <a:spLocks noGrp="1"/>
          </p:cNvSpPr>
          <p:nvPr>
            <p:ph idx="1"/>
          </p:nvPr>
        </p:nvSpPr>
        <p:spPr/>
        <p:txBody>
          <a:bodyPr>
            <a:normAutofit/>
          </a:bodyPr>
          <a:lstStyle/>
          <a:p>
            <a:pPr marL="0" indent="0" algn="ctr">
              <a:buNone/>
            </a:pPr>
            <a:r>
              <a:rPr lang="en-US" sz="2800" b="0" i="0" dirty="0">
                <a:solidFill>
                  <a:schemeClr val="tx1">
                    <a:lumMod val="75000"/>
                    <a:lumOff val="25000"/>
                  </a:schemeClr>
                </a:solidFill>
                <a:effectLst/>
                <a:latin typeface="Open Sans" panose="020B0606030504020204" pitchFamily="34" charset="0"/>
              </a:rPr>
              <a:t>In the linked scheme, to hold the pointer, two or more than two index blocks are linked together. Each block contains the address of the next index block or a pointer.</a:t>
            </a:r>
            <a:endParaRPr lang="en-IN" sz="2800" dirty="0">
              <a:solidFill>
                <a:schemeClr val="tx1">
                  <a:lumMod val="75000"/>
                  <a:lumOff val="25000"/>
                </a:schemeClr>
              </a:solidFill>
            </a:endParaRPr>
          </a:p>
        </p:txBody>
      </p:sp>
    </p:spTree>
    <p:extLst>
      <p:ext uri="{BB962C8B-B14F-4D97-AF65-F5344CB8AC3E}">
        <p14:creationId xmlns:p14="http://schemas.microsoft.com/office/powerpoint/2010/main" val="335629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BEA8-B41E-44F1-9879-127FEDFF146B}"/>
              </a:ext>
            </a:extLst>
          </p:cNvPr>
          <p:cNvSpPr>
            <a:spLocks noGrp="1"/>
          </p:cNvSpPr>
          <p:nvPr>
            <p:ph type="title"/>
          </p:nvPr>
        </p:nvSpPr>
        <p:spPr/>
        <p:txBody>
          <a:bodyPr>
            <a:normAutofit/>
          </a:bodyPr>
          <a:lstStyle/>
          <a:p>
            <a:pPr algn="ctr"/>
            <a:r>
              <a:rPr lang="en-IN" sz="4800" i="0" dirty="0">
                <a:effectLst/>
              </a:rPr>
              <a:t>Multilevel Index</a:t>
            </a:r>
            <a:endParaRPr lang="en-IN" sz="4800" dirty="0"/>
          </a:p>
        </p:txBody>
      </p:sp>
      <p:sp>
        <p:nvSpPr>
          <p:cNvPr id="3" name="Content Placeholder 2">
            <a:extLst>
              <a:ext uri="{FF2B5EF4-FFF2-40B4-BE49-F238E27FC236}">
                <a16:creationId xmlns:a16="http://schemas.microsoft.com/office/drawing/2014/main" id="{43780F49-BD1B-4DDE-9317-5966A62A8A3A}"/>
              </a:ext>
            </a:extLst>
          </p:cNvPr>
          <p:cNvSpPr>
            <a:spLocks noGrp="1"/>
          </p:cNvSpPr>
          <p:nvPr>
            <p:ph idx="1"/>
          </p:nvPr>
        </p:nvSpPr>
        <p:spPr/>
        <p:txBody>
          <a:bodyPr>
            <a:normAutofit/>
          </a:bodyPr>
          <a:lstStyle/>
          <a:p>
            <a:pPr marL="0" indent="0" algn="ctr">
              <a:buNone/>
            </a:pPr>
            <a:r>
              <a:rPr lang="en-US" sz="2800" b="1" i="0" dirty="0">
                <a:solidFill>
                  <a:schemeClr val="tx1">
                    <a:lumMod val="75000"/>
                    <a:lumOff val="25000"/>
                  </a:schemeClr>
                </a:solidFill>
                <a:effectLst/>
              </a:rPr>
              <a:t> </a:t>
            </a:r>
            <a:r>
              <a:rPr lang="en-US" sz="2800" b="0" i="0" dirty="0">
                <a:solidFill>
                  <a:schemeClr val="tx1">
                    <a:lumMod val="75000"/>
                    <a:lumOff val="25000"/>
                  </a:schemeClr>
                </a:solidFill>
                <a:effectLst/>
              </a:rPr>
              <a:t>In the multilevel index, to point the second-level index block, we use a first-level index block that in turn points to the blocks of the disk, occupied by the file. We can extend this up to 3 or more than 3 levels depending on the maximum size of the file.</a:t>
            </a:r>
            <a:endParaRPr lang="en-IN" sz="2800" dirty="0">
              <a:solidFill>
                <a:schemeClr val="tx1">
                  <a:lumMod val="75000"/>
                  <a:lumOff val="25000"/>
                </a:schemeClr>
              </a:solidFill>
            </a:endParaRPr>
          </a:p>
        </p:txBody>
      </p:sp>
    </p:spTree>
    <p:extLst>
      <p:ext uri="{BB962C8B-B14F-4D97-AF65-F5344CB8AC3E}">
        <p14:creationId xmlns:p14="http://schemas.microsoft.com/office/powerpoint/2010/main" val="1742785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9F9D-F1F1-40AA-9C77-E84D3931712F}"/>
              </a:ext>
            </a:extLst>
          </p:cNvPr>
          <p:cNvSpPr>
            <a:spLocks noGrp="1"/>
          </p:cNvSpPr>
          <p:nvPr>
            <p:ph type="title"/>
          </p:nvPr>
        </p:nvSpPr>
        <p:spPr/>
        <p:txBody>
          <a:bodyPr>
            <a:normAutofit/>
          </a:bodyPr>
          <a:lstStyle/>
          <a:p>
            <a:pPr algn="ctr"/>
            <a:r>
              <a:rPr lang="en-IN" sz="4800" i="0" dirty="0">
                <a:effectLst/>
              </a:rPr>
              <a:t>Combined</a:t>
            </a:r>
            <a:r>
              <a:rPr lang="en-IN" sz="4800" b="1" i="0" dirty="0">
                <a:effectLst/>
              </a:rPr>
              <a:t> </a:t>
            </a:r>
            <a:r>
              <a:rPr lang="en-IN" sz="4800" i="0" dirty="0">
                <a:effectLst/>
              </a:rPr>
              <a:t>Scheme</a:t>
            </a:r>
            <a:endParaRPr lang="en-IN" sz="4800" dirty="0"/>
          </a:p>
        </p:txBody>
      </p:sp>
      <p:sp>
        <p:nvSpPr>
          <p:cNvPr id="3" name="Content Placeholder 2">
            <a:extLst>
              <a:ext uri="{FF2B5EF4-FFF2-40B4-BE49-F238E27FC236}">
                <a16:creationId xmlns:a16="http://schemas.microsoft.com/office/drawing/2014/main" id="{83D10526-C019-4D9D-AC17-A02E3F61DABB}"/>
              </a:ext>
            </a:extLst>
          </p:cNvPr>
          <p:cNvSpPr>
            <a:spLocks noGrp="1"/>
          </p:cNvSpPr>
          <p:nvPr>
            <p:ph idx="1"/>
          </p:nvPr>
        </p:nvSpPr>
        <p:spPr/>
        <p:txBody>
          <a:bodyPr>
            <a:normAutofit fontScale="92500" lnSpcReduction="20000"/>
          </a:bodyPr>
          <a:lstStyle/>
          <a:p>
            <a:pPr marL="0" indent="0" algn="ctr">
              <a:buNone/>
            </a:pPr>
            <a:r>
              <a:rPr lang="en-US" sz="2800" b="0" i="0" dirty="0">
                <a:solidFill>
                  <a:schemeClr val="tx1">
                    <a:lumMod val="75000"/>
                    <a:lumOff val="25000"/>
                  </a:schemeClr>
                </a:solidFill>
                <a:effectLst/>
              </a:rPr>
              <a:t>In a combined scheme, there is a special block which is called an information node (</a:t>
            </a:r>
            <a:r>
              <a:rPr lang="en-US" sz="2800" b="0" i="0" dirty="0" err="1">
                <a:solidFill>
                  <a:schemeClr val="tx1">
                    <a:lumMod val="75000"/>
                    <a:lumOff val="25000"/>
                  </a:schemeClr>
                </a:solidFill>
                <a:effectLst/>
              </a:rPr>
              <a:t>Inode</a:t>
            </a:r>
            <a:r>
              <a:rPr lang="en-US" sz="2800" b="0" i="0" dirty="0">
                <a:solidFill>
                  <a:schemeClr val="tx1">
                    <a:lumMod val="75000"/>
                    <a:lumOff val="25000"/>
                  </a:schemeClr>
                </a:solidFill>
                <a:effectLst/>
              </a:rPr>
              <a:t>). The </a:t>
            </a:r>
            <a:r>
              <a:rPr lang="en-US" sz="2800" b="0" i="0" dirty="0" err="1">
                <a:solidFill>
                  <a:schemeClr val="tx1">
                    <a:lumMod val="75000"/>
                    <a:lumOff val="25000"/>
                  </a:schemeClr>
                </a:solidFill>
                <a:effectLst/>
              </a:rPr>
              <a:t>inode</a:t>
            </a:r>
            <a:r>
              <a:rPr lang="en-US" sz="2800" b="0" i="0" dirty="0">
                <a:solidFill>
                  <a:schemeClr val="tx1">
                    <a:lumMod val="75000"/>
                    <a:lumOff val="25000"/>
                  </a:schemeClr>
                </a:solidFill>
                <a:effectLst/>
              </a:rPr>
              <a:t> comprises of all the information related to the file like authority, name, size, etc. To store the disk block addresses that contain the actual file, the remaining space of </a:t>
            </a:r>
            <a:r>
              <a:rPr lang="en-US" sz="2800" b="0" i="0" dirty="0" err="1">
                <a:solidFill>
                  <a:schemeClr val="tx1">
                    <a:lumMod val="75000"/>
                    <a:lumOff val="25000"/>
                  </a:schemeClr>
                </a:solidFill>
                <a:effectLst/>
              </a:rPr>
              <a:t>inode</a:t>
            </a:r>
            <a:r>
              <a:rPr lang="en-US" sz="2800" b="0" i="0" dirty="0">
                <a:solidFill>
                  <a:schemeClr val="tx1">
                    <a:lumMod val="75000"/>
                    <a:lumOff val="25000"/>
                  </a:schemeClr>
                </a:solidFill>
                <a:effectLst/>
              </a:rPr>
              <a:t> is used. In </a:t>
            </a:r>
            <a:r>
              <a:rPr lang="en-US" sz="2800" b="0" i="0" dirty="0" err="1">
                <a:solidFill>
                  <a:schemeClr val="tx1">
                    <a:lumMod val="75000"/>
                    <a:lumOff val="25000"/>
                  </a:schemeClr>
                </a:solidFill>
                <a:effectLst/>
              </a:rPr>
              <a:t>inode</a:t>
            </a:r>
            <a:r>
              <a:rPr lang="en-US" sz="2800" b="0" i="0" dirty="0">
                <a:solidFill>
                  <a:schemeClr val="tx1">
                    <a:lumMod val="75000"/>
                    <a:lumOff val="25000"/>
                  </a:schemeClr>
                </a:solidFill>
                <a:effectLst/>
              </a:rPr>
              <a:t>, the starting pointer is used to point the direct blocks. This means the pointer comprises of the addresses of the disk blocks, which consist of the file data. To indicate the indirect blocks, the next few pointers are used. The indirect blocks are of three types, which are single indirect, double indirect, and triple indirect.</a:t>
            </a:r>
            <a:endParaRPr lang="en-IN" sz="2800" dirty="0">
              <a:solidFill>
                <a:schemeClr val="tx1">
                  <a:lumMod val="75000"/>
                  <a:lumOff val="25000"/>
                </a:schemeClr>
              </a:solidFill>
            </a:endParaRPr>
          </a:p>
        </p:txBody>
      </p:sp>
    </p:spTree>
    <p:extLst>
      <p:ext uri="{BB962C8B-B14F-4D97-AF65-F5344CB8AC3E}">
        <p14:creationId xmlns:p14="http://schemas.microsoft.com/office/powerpoint/2010/main" val="3163215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7D20-27CD-4DD1-8C5F-F241585EB8D1}"/>
              </a:ext>
            </a:extLst>
          </p:cNvPr>
          <p:cNvSpPr>
            <a:spLocks noGrp="1"/>
          </p:cNvSpPr>
          <p:nvPr>
            <p:ph type="title"/>
          </p:nvPr>
        </p:nvSpPr>
        <p:spPr/>
        <p:txBody>
          <a:bodyPr/>
          <a:lstStyle/>
          <a:p>
            <a:r>
              <a:rPr lang="en-US" dirty="0"/>
              <a:t>Practical aspect</a:t>
            </a:r>
            <a:endParaRPr lang="en-IN" dirty="0"/>
          </a:p>
        </p:txBody>
      </p:sp>
    </p:spTree>
    <p:extLst>
      <p:ext uri="{BB962C8B-B14F-4D97-AF65-F5344CB8AC3E}">
        <p14:creationId xmlns:p14="http://schemas.microsoft.com/office/powerpoint/2010/main" val="30579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354C-BD14-47B0-B00E-10CD70334BFA}"/>
              </a:ext>
            </a:extLst>
          </p:cNvPr>
          <p:cNvSpPr>
            <a:spLocks noGrp="1"/>
          </p:cNvSpPr>
          <p:nvPr>
            <p:ph type="title"/>
          </p:nvPr>
        </p:nvSpPr>
        <p:spPr>
          <a:xfrm>
            <a:off x="1066800" y="2191870"/>
            <a:ext cx="10058400" cy="2474259"/>
          </a:xfrm>
        </p:spPr>
        <p:txBody>
          <a:bodyPr>
            <a:noAutofit/>
          </a:bodyPr>
          <a:lstStyle/>
          <a:p>
            <a:r>
              <a:rPr lang="en-US" b="0" i="0" dirty="0">
                <a:effectLst/>
              </a:rPr>
              <a:t>In the UNIX operating system, every file is indexed with the help of </a:t>
            </a:r>
            <a:r>
              <a:rPr lang="en-US" b="0" i="0" dirty="0" err="1">
                <a:effectLst/>
              </a:rPr>
              <a:t>Inode</a:t>
            </a:r>
            <a:r>
              <a:rPr lang="en-US" b="0" i="0" dirty="0">
                <a:effectLst/>
              </a:rPr>
              <a:t>. An </a:t>
            </a:r>
            <a:r>
              <a:rPr lang="en-US" b="0" i="0" dirty="0" err="1">
                <a:effectLst/>
              </a:rPr>
              <a:t>Inode</a:t>
            </a:r>
            <a:r>
              <a:rPr lang="en-US" b="0" i="0" dirty="0">
                <a:effectLst/>
              </a:rPr>
              <a:t> is a block that is created at the time when the file system is designed.</a:t>
            </a:r>
            <a:endParaRPr lang="en-IN" dirty="0"/>
          </a:p>
        </p:txBody>
      </p:sp>
    </p:spTree>
    <p:extLst>
      <p:ext uri="{BB962C8B-B14F-4D97-AF65-F5344CB8AC3E}">
        <p14:creationId xmlns:p14="http://schemas.microsoft.com/office/powerpoint/2010/main" val="3298013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FEAB8DA-4F53-4DB4-8C98-DCCF02191B48}"/>
              </a:ext>
            </a:extLst>
          </p:cNvPr>
          <p:cNvPicPr>
            <a:picLocks noGrp="1" noChangeAspect="1"/>
          </p:cNvPicPr>
          <p:nvPr>
            <p:ph idx="1"/>
          </p:nvPr>
        </p:nvPicPr>
        <p:blipFill>
          <a:blip r:embed="rId2"/>
          <a:stretch>
            <a:fillRect/>
          </a:stretch>
        </p:blipFill>
        <p:spPr>
          <a:xfrm>
            <a:off x="905872" y="411704"/>
            <a:ext cx="10380255" cy="6034592"/>
          </a:xfrm>
        </p:spPr>
      </p:pic>
    </p:spTree>
    <p:extLst>
      <p:ext uri="{BB962C8B-B14F-4D97-AF65-F5344CB8AC3E}">
        <p14:creationId xmlns:p14="http://schemas.microsoft.com/office/powerpoint/2010/main" val="314997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4C6F-2E1A-4DAA-A0AF-3C9D11A06501}"/>
              </a:ext>
            </a:extLst>
          </p:cNvPr>
          <p:cNvSpPr>
            <a:spLocks noGrp="1"/>
          </p:cNvSpPr>
          <p:nvPr>
            <p:ph type="ctrTitle"/>
          </p:nvPr>
        </p:nvSpPr>
        <p:spPr>
          <a:xfrm>
            <a:off x="1629103" y="2244829"/>
            <a:ext cx="8933796" cy="3026417"/>
          </a:xfrm>
        </p:spPr>
        <p:txBody>
          <a:bodyPr>
            <a:normAutofit fontScale="90000"/>
          </a:bodyPr>
          <a:lstStyle/>
          <a:p>
            <a:r>
              <a:rPr lang="en-US" dirty="0"/>
              <a:t>What is file Allocation?</a:t>
            </a:r>
            <a:br>
              <a:rPr lang="en-US" dirty="0"/>
            </a:br>
            <a:br>
              <a:rPr lang="en-US" dirty="0"/>
            </a:br>
            <a:r>
              <a:rPr lang="en-US" dirty="0"/>
              <a:t>Why do we use them?</a:t>
            </a:r>
            <a:endParaRPr lang="en-IN" dirty="0"/>
          </a:p>
        </p:txBody>
      </p:sp>
    </p:spTree>
    <p:extLst>
      <p:ext uri="{BB962C8B-B14F-4D97-AF65-F5344CB8AC3E}">
        <p14:creationId xmlns:p14="http://schemas.microsoft.com/office/powerpoint/2010/main" val="306481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3850-CCC9-4547-AC0C-5F92DEC48BC6}"/>
              </a:ext>
            </a:extLst>
          </p:cNvPr>
          <p:cNvSpPr>
            <a:spLocks noGrp="1"/>
          </p:cNvSpPr>
          <p:nvPr>
            <p:ph type="title"/>
          </p:nvPr>
        </p:nvSpPr>
        <p:spPr/>
        <p:txBody>
          <a:bodyPr/>
          <a:lstStyle/>
          <a:p>
            <a:r>
              <a:rPr lang="en-US" b="0" i="0" dirty="0">
                <a:effectLst/>
              </a:rPr>
              <a:t>There are various types of information included in </a:t>
            </a:r>
            <a:r>
              <a:rPr lang="en-US" b="0" i="0" dirty="0" err="1">
                <a:effectLst/>
              </a:rPr>
              <a:t>Inode</a:t>
            </a:r>
            <a:r>
              <a:rPr lang="en-US" b="0" i="0" dirty="0">
                <a:effectLst/>
              </a:rPr>
              <a:t>:</a:t>
            </a:r>
            <a:endParaRPr lang="en-IN" dirty="0"/>
          </a:p>
        </p:txBody>
      </p:sp>
      <p:sp>
        <p:nvSpPr>
          <p:cNvPr id="3" name="Content Placeholder 2">
            <a:extLst>
              <a:ext uri="{FF2B5EF4-FFF2-40B4-BE49-F238E27FC236}">
                <a16:creationId xmlns:a16="http://schemas.microsoft.com/office/drawing/2014/main" id="{11D145E7-2DD1-4852-88C9-AD097B46FBBF}"/>
              </a:ext>
            </a:extLst>
          </p:cNvPr>
          <p:cNvSpPr>
            <a:spLocks noGrp="1"/>
          </p:cNvSpPr>
          <p:nvPr>
            <p:ph idx="1"/>
          </p:nvPr>
        </p:nvSpPr>
        <p:spPr/>
        <p:txBody>
          <a:bodyPr>
            <a:normAutofit fontScale="62500" lnSpcReduction="20000"/>
          </a:bodyPr>
          <a:lstStyle/>
          <a:p>
            <a:pPr fontAlgn="base"/>
            <a:r>
              <a:rPr lang="en-US" sz="3400" b="0" i="0" dirty="0">
                <a:solidFill>
                  <a:schemeClr val="tx1">
                    <a:lumMod val="75000"/>
                    <a:lumOff val="25000"/>
                  </a:schemeClr>
                </a:solidFill>
                <a:effectLst/>
              </a:rPr>
              <a:t>Attributes of the file, such as timestamp, permissions, details, ownership, etc.</a:t>
            </a:r>
          </a:p>
          <a:p>
            <a:pPr fontAlgn="base"/>
            <a:r>
              <a:rPr lang="en-US" sz="3400" b="0" i="0" dirty="0">
                <a:solidFill>
                  <a:schemeClr val="tx1">
                    <a:lumMod val="75000"/>
                    <a:lumOff val="25000"/>
                  </a:schemeClr>
                </a:solidFill>
                <a:effectLst/>
              </a:rPr>
              <a:t>The total number of direct blocks that comprise of the pointer to the starting blocks.</a:t>
            </a:r>
          </a:p>
          <a:p>
            <a:pPr fontAlgn="base"/>
            <a:r>
              <a:rPr lang="en-US" sz="3400" b="0" i="0" dirty="0">
                <a:solidFill>
                  <a:schemeClr val="tx1">
                    <a:lumMod val="75000"/>
                    <a:lumOff val="25000"/>
                  </a:schemeClr>
                </a:solidFill>
                <a:effectLst/>
              </a:rPr>
              <a:t>In </a:t>
            </a:r>
            <a:r>
              <a:rPr lang="en-US" sz="3400" b="0" i="0" dirty="0" err="1">
                <a:solidFill>
                  <a:schemeClr val="tx1">
                    <a:lumMod val="75000"/>
                    <a:lumOff val="25000"/>
                  </a:schemeClr>
                </a:solidFill>
                <a:effectLst/>
              </a:rPr>
              <a:t>Inode</a:t>
            </a:r>
            <a:r>
              <a:rPr lang="en-US" sz="3400" b="0" i="0" dirty="0">
                <a:solidFill>
                  <a:schemeClr val="tx1">
                    <a:lumMod val="75000"/>
                    <a:lumOff val="25000"/>
                  </a:schemeClr>
                </a:solidFill>
                <a:effectLst/>
              </a:rPr>
              <a:t>, there is a single indirect pointer. It is used to point an index block. If using direct blocks, entire file cannot be indexed, then, in that case, we use a single indirect pointer.</a:t>
            </a:r>
          </a:p>
          <a:p>
            <a:pPr fontAlgn="base"/>
            <a:r>
              <a:rPr lang="en-US" sz="3400" b="0" i="0" dirty="0" err="1">
                <a:solidFill>
                  <a:schemeClr val="tx1">
                    <a:lumMod val="75000"/>
                    <a:lumOff val="25000"/>
                  </a:schemeClr>
                </a:solidFill>
                <a:effectLst/>
              </a:rPr>
              <a:t>Inode</a:t>
            </a:r>
            <a:r>
              <a:rPr lang="en-US" sz="3400" b="0" i="0" dirty="0">
                <a:solidFill>
                  <a:schemeClr val="tx1">
                    <a:lumMod val="75000"/>
                    <a:lumOff val="25000"/>
                  </a:schemeClr>
                </a:solidFill>
                <a:effectLst/>
              </a:rPr>
              <a:t> also contains a double indirect pointer. This pointer is used to point a disk block.</a:t>
            </a:r>
          </a:p>
          <a:p>
            <a:pPr fontAlgn="base"/>
            <a:r>
              <a:rPr lang="en-US" sz="3400" b="0" i="0" dirty="0">
                <a:solidFill>
                  <a:schemeClr val="tx1">
                    <a:lumMod val="75000"/>
                    <a:lumOff val="25000"/>
                  </a:schemeClr>
                </a:solidFill>
                <a:effectLst/>
              </a:rPr>
              <a:t>In </a:t>
            </a:r>
            <a:r>
              <a:rPr lang="en-US" sz="3400" b="0" i="0" dirty="0" err="1">
                <a:solidFill>
                  <a:schemeClr val="tx1">
                    <a:lumMod val="75000"/>
                    <a:lumOff val="25000"/>
                  </a:schemeClr>
                </a:solidFill>
                <a:effectLst/>
              </a:rPr>
              <a:t>Inode</a:t>
            </a:r>
            <a:r>
              <a:rPr lang="en-US" sz="3400" b="0" i="0" dirty="0">
                <a:solidFill>
                  <a:schemeClr val="tx1">
                    <a:lumMod val="75000"/>
                    <a:lumOff val="25000"/>
                  </a:schemeClr>
                </a:solidFill>
                <a:effectLst/>
              </a:rPr>
              <a:t> there is another pointer, which is a triple index pointer. This pointer is also used to point a disk block.</a:t>
            </a:r>
          </a:p>
          <a:p>
            <a:endParaRPr lang="en-IN" dirty="0"/>
          </a:p>
        </p:txBody>
      </p:sp>
    </p:spTree>
    <p:extLst>
      <p:ext uri="{BB962C8B-B14F-4D97-AF65-F5344CB8AC3E}">
        <p14:creationId xmlns:p14="http://schemas.microsoft.com/office/powerpoint/2010/main" val="2532053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C445-5DB2-4246-A690-57CFF22EEF9C}"/>
              </a:ext>
            </a:extLst>
          </p:cNvPr>
          <p:cNvSpPr>
            <a:spLocks noGrp="1"/>
          </p:cNvSpPr>
          <p:nvPr>
            <p:ph type="title"/>
          </p:nvPr>
        </p:nvSpPr>
        <p:spPr>
          <a:xfrm>
            <a:off x="1629156" y="2225552"/>
            <a:ext cx="8933688" cy="2406895"/>
          </a:xfrm>
        </p:spPr>
        <p:txBody>
          <a:bodyPr/>
          <a:lstStyle/>
          <a:p>
            <a:r>
              <a:rPr lang="en-US" dirty="0"/>
              <a:t>A Problem for you all</a:t>
            </a:r>
            <a:endParaRPr lang="en-IN" dirty="0"/>
          </a:p>
        </p:txBody>
      </p:sp>
    </p:spTree>
    <p:extLst>
      <p:ext uri="{BB962C8B-B14F-4D97-AF65-F5344CB8AC3E}">
        <p14:creationId xmlns:p14="http://schemas.microsoft.com/office/powerpoint/2010/main" val="2887484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44E8-F625-4E86-AABE-453CC3ED27C3}"/>
              </a:ext>
            </a:extLst>
          </p:cNvPr>
          <p:cNvSpPr>
            <a:spLocks noGrp="1"/>
          </p:cNvSpPr>
          <p:nvPr>
            <p:ph type="title"/>
          </p:nvPr>
        </p:nvSpPr>
        <p:spPr>
          <a:xfrm>
            <a:off x="1066800" y="2743200"/>
            <a:ext cx="10058400" cy="1371600"/>
          </a:xfrm>
        </p:spPr>
        <p:txBody>
          <a:bodyPr/>
          <a:lstStyle/>
          <a:p>
            <a:pPr algn="ctr"/>
            <a:r>
              <a:rPr lang="en-US" dirty="0"/>
              <a:t>Write a C/C++ program to</a:t>
            </a:r>
            <a:br>
              <a:rPr lang="en-US" dirty="0"/>
            </a:br>
            <a:r>
              <a:rPr lang="en-US" dirty="0"/>
              <a:t>Mock Indexed Allocation Method</a:t>
            </a:r>
            <a:endParaRPr lang="en-IN" dirty="0"/>
          </a:p>
        </p:txBody>
      </p:sp>
    </p:spTree>
    <p:extLst>
      <p:ext uri="{BB962C8B-B14F-4D97-AF65-F5344CB8AC3E}">
        <p14:creationId xmlns:p14="http://schemas.microsoft.com/office/powerpoint/2010/main" val="162979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2ACF-4B3A-4780-9723-E7F275E85BEB}"/>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465944A6-7B73-4981-A426-97D589D9867A}"/>
              </a:ext>
            </a:extLst>
          </p:cNvPr>
          <p:cNvSpPr>
            <a:spLocks noGrp="1"/>
          </p:cNvSpPr>
          <p:nvPr>
            <p:ph idx="1"/>
          </p:nvPr>
        </p:nvSpPr>
        <p:spPr/>
        <p:txBody>
          <a:bodyPr/>
          <a:lstStyle/>
          <a:p>
            <a:r>
              <a:rPr lang="en-US" sz="1800" b="0" i="0" dirty="0">
                <a:solidFill>
                  <a:srgbClr val="333333"/>
                </a:solidFill>
                <a:effectLst/>
                <a:latin typeface="Helvetica Neue"/>
              </a:rPr>
              <a:t>Adding a file</a:t>
            </a:r>
          </a:p>
          <a:p>
            <a:r>
              <a:rPr lang="en-US" sz="1800" b="0" i="0" dirty="0">
                <a:solidFill>
                  <a:srgbClr val="333333"/>
                </a:solidFill>
                <a:effectLst/>
                <a:latin typeface="Helvetica Neue"/>
              </a:rPr>
              <a:t>Deleting a file</a:t>
            </a:r>
          </a:p>
          <a:p>
            <a:r>
              <a:rPr lang="en-US" sz="1800" b="0" i="0" dirty="0">
                <a:solidFill>
                  <a:srgbClr val="333333"/>
                </a:solidFill>
                <a:effectLst/>
                <a:latin typeface="Helvetica Neue"/>
              </a:rPr>
              <a:t>Listing files</a:t>
            </a:r>
          </a:p>
          <a:p>
            <a:r>
              <a:rPr lang="en-US" sz="1800" b="0" i="0" dirty="0">
                <a:solidFill>
                  <a:srgbClr val="333333"/>
                </a:solidFill>
                <a:effectLst/>
                <a:latin typeface="Helvetica Neue"/>
              </a:rPr>
              <a:t>Seeking a particular block in a file</a:t>
            </a:r>
          </a:p>
          <a:p>
            <a:r>
              <a:rPr lang="en-US" sz="1800" b="0" i="0" dirty="0">
                <a:solidFill>
                  <a:srgbClr val="333333"/>
                </a:solidFill>
                <a:effectLst/>
                <a:latin typeface="Helvetica Neue"/>
              </a:rPr>
              <a:t>Printing the contents of the disk</a:t>
            </a:r>
          </a:p>
          <a:p>
            <a:endParaRPr lang="en-IN" dirty="0"/>
          </a:p>
        </p:txBody>
      </p:sp>
    </p:spTree>
    <p:extLst>
      <p:ext uri="{BB962C8B-B14F-4D97-AF65-F5344CB8AC3E}">
        <p14:creationId xmlns:p14="http://schemas.microsoft.com/office/powerpoint/2010/main" val="2729025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CE67-7B14-40A3-98E0-D21D13F18E41}"/>
              </a:ext>
            </a:extLst>
          </p:cNvPr>
          <p:cNvSpPr>
            <a:spLocks noGrp="1"/>
          </p:cNvSpPr>
          <p:nvPr>
            <p:ph type="title"/>
          </p:nvPr>
        </p:nvSpPr>
        <p:spPr/>
        <p:txBody>
          <a:bodyPr/>
          <a:lstStyle/>
          <a:p>
            <a:r>
              <a:rPr lang="en-US" dirty="0">
                <a:solidFill>
                  <a:schemeClr val="accent1">
                    <a:lumMod val="75000"/>
                  </a:schemeClr>
                </a:solidFill>
              </a:rPr>
              <a:t>solution</a:t>
            </a: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id="{487FBDE9-19D9-47C4-BBDF-6F66A14DBFED}"/>
              </a:ext>
            </a:extLst>
          </p:cNvPr>
          <p:cNvSpPr>
            <a:spLocks noGrp="1"/>
          </p:cNvSpPr>
          <p:nvPr>
            <p:ph type="body" idx="1"/>
          </p:nvPr>
        </p:nvSpPr>
        <p:spPr/>
        <p:txBody>
          <a:bodyPr/>
          <a:lstStyle/>
          <a:p>
            <a:r>
              <a:rPr lang="en-US" dirty="0"/>
              <a:t>Thank You!</a:t>
            </a:r>
            <a:endParaRPr lang="en-IN" dirty="0"/>
          </a:p>
        </p:txBody>
      </p:sp>
    </p:spTree>
    <p:extLst>
      <p:ext uri="{BB962C8B-B14F-4D97-AF65-F5344CB8AC3E}">
        <p14:creationId xmlns:p14="http://schemas.microsoft.com/office/powerpoint/2010/main" val="55549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54C7-CAB8-4C00-A481-DCD6A21D82E0}"/>
              </a:ext>
            </a:extLst>
          </p:cNvPr>
          <p:cNvSpPr>
            <a:spLocks noGrp="1"/>
          </p:cNvSpPr>
          <p:nvPr>
            <p:ph type="title"/>
          </p:nvPr>
        </p:nvSpPr>
        <p:spPr>
          <a:xfrm>
            <a:off x="1062318" y="642593"/>
            <a:ext cx="10062882" cy="5664078"/>
          </a:xfrm>
        </p:spPr>
        <p:txBody>
          <a:bodyPr>
            <a:normAutofit/>
          </a:bodyPr>
          <a:lstStyle/>
          <a:p>
            <a:r>
              <a:rPr lang="en-US" i="0" dirty="0">
                <a:solidFill>
                  <a:srgbClr val="000000"/>
                </a:solidFill>
                <a:effectLst/>
                <a:latin typeface="+mn-lt"/>
              </a:rPr>
              <a:t>The allocation method defines how the files are stored in the disk blocks.</a:t>
            </a:r>
            <a:br>
              <a:rPr lang="en-US" i="0" dirty="0">
                <a:solidFill>
                  <a:srgbClr val="000000"/>
                </a:solidFill>
                <a:effectLst/>
                <a:latin typeface="+mn-lt"/>
              </a:rPr>
            </a:br>
            <a:br>
              <a:rPr lang="en-US" b="0" i="0" dirty="0">
                <a:solidFill>
                  <a:srgbClr val="000000"/>
                </a:solidFill>
                <a:effectLst/>
                <a:latin typeface="segoe ui" panose="020B0502040204020203" pitchFamily="34" charset="0"/>
              </a:rPr>
            </a:br>
            <a:r>
              <a:rPr lang="en-US" b="0" i="0" dirty="0">
                <a:solidFill>
                  <a:srgbClr val="000000"/>
                </a:solidFill>
                <a:effectLst/>
                <a:latin typeface="+mn-lt"/>
              </a:rPr>
              <a:t>Generally, files are stored on a same disk. The main problem that occurs in the operating system is that how we allocate the spaces to these files so that the </a:t>
            </a:r>
            <a:r>
              <a:rPr lang="en-US" b="0" i="1" u="sng" dirty="0">
                <a:solidFill>
                  <a:srgbClr val="000000"/>
                </a:solidFill>
                <a:effectLst/>
                <a:latin typeface="+mn-lt"/>
              </a:rPr>
              <a:t>utilization of disk is efficient</a:t>
            </a:r>
            <a:r>
              <a:rPr lang="en-US" b="0" i="1" dirty="0">
                <a:solidFill>
                  <a:srgbClr val="000000"/>
                </a:solidFill>
                <a:effectLst/>
                <a:latin typeface="+mn-lt"/>
              </a:rPr>
              <a:t> </a:t>
            </a:r>
            <a:r>
              <a:rPr lang="en-US" b="0" i="0" dirty="0">
                <a:solidFill>
                  <a:srgbClr val="000000"/>
                </a:solidFill>
                <a:effectLst/>
                <a:latin typeface="+mn-lt"/>
              </a:rPr>
              <a:t>and </a:t>
            </a:r>
            <a:r>
              <a:rPr lang="en-US" b="0" i="1" u="sng" dirty="0">
                <a:solidFill>
                  <a:srgbClr val="000000"/>
                </a:solidFill>
                <a:effectLst/>
                <a:latin typeface="+mn-lt"/>
              </a:rPr>
              <a:t>the quick access to the file</a:t>
            </a:r>
            <a:r>
              <a:rPr lang="en-US" b="0" i="0" dirty="0">
                <a:solidFill>
                  <a:srgbClr val="000000"/>
                </a:solidFill>
                <a:effectLst/>
                <a:latin typeface="+mn-lt"/>
              </a:rPr>
              <a:t> is possible.</a:t>
            </a:r>
            <a:endParaRPr lang="en-IN" dirty="0">
              <a:latin typeface="+mn-lt"/>
            </a:endParaRPr>
          </a:p>
        </p:txBody>
      </p:sp>
    </p:spTree>
    <p:extLst>
      <p:ext uri="{BB962C8B-B14F-4D97-AF65-F5344CB8AC3E}">
        <p14:creationId xmlns:p14="http://schemas.microsoft.com/office/powerpoint/2010/main" val="13779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BEAF-ABE6-4D3F-9C6C-656DDF83E807}"/>
              </a:ext>
            </a:extLst>
          </p:cNvPr>
          <p:cNvSpPr>
            <a:spLocks noGrp="1"/>
          </p:cNvSpPr>
          <p:nvPr>
            <p:ph type="title"/>
          </p:nvPr>
        </p:nvSpPr>
        <p:spPr/>
        <p:txBody>
          <a:bodyPr>
            <a:normAutofit fontScale="90000"/>
          </a:bodyPr>
          <a:lstStyle/>
          <a:p>
            <a:r>
              <a:rPr lang="en-US" dirty="0"/>
              <a:t>Different File allocation methods</a:t>
            </a:r>
            <a:endParaRPr lang="en-IN" dirty="0"/>
          </a:p>
        </p:txBody>
      </p:sp>
    </p:spTree>
    <p:extLst>
      <p:ext uri="{BB962C8B-B14F-4D97-AF65-F5344CB8AC3E}">
        <p14:creationId xmlns:p14="http://schemas.microsoft.com/office/powerpoint/2010/main" val="176061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B36F-2064-4753-95F6-AD94E0E4C236}"/>
              </a:ext>
            </a:extLst>
          </p:cNvPr>
          <p:cNvSpPr>
            <a:spLocks noGrp="1"/>
          </p:cNvSpPr>
          <p:nvPr>
            <p:ph type="title"/>
          </p:nvPr>
        </p:nvSpPr>
        <p:spPr>
          <a:xfrm>
            <a:off x="1066800" y="1949107"/>
            <a:ext cx="10058400" cy="2959785"/>
          </a:xfrm>
        </p:spPr>
        <p:txBody>
          <a:bodyPr>
            <a:normAutofit/>
          </a:bodyPr>
          <a:lstStyle/>
          <a:p>
            <a:pPr algn="ctr">
              <a:lnSpc>
                <a:spcPct val="150000"/>
              </a:lnSpc>
            </a:pPr>
            <a:r>
              <a:rPr lang="en-US" dirty="0"/>
              <a:t>1. Contiguous Allocation</a:t>
            </a:r>
            <a:br>
              <a:rPr lang="en-US" dirty="0"/>
            </a:br>
            <a:r>
              <a:rPr lang="en-US" dirty="0"/>
              <a:t>2. Linked Allocation</a:t>
            </a:r>
            <a:br>
              <a:rPr lang="en-US" dirty="0"/>
            </a:br>
            <a:r>
              <a:rPr lang="en-US" dirty="0"/>
              <a:t>3. Indexed Allocation</a:t>
            </a:r>
            <a:endParaRPr lang="en-IN" dirty="0"/>
          </a:p>
        </p:txBody>
      </p:sp>
    </p:spTree>
    <p:extLst>
      <p:ext uri="{BB962C8B-B14F-4D97-AF65-F5344CB8AC3E}">
        <p14:creationId xmlns:p14="http://schemas.microsoft.com/office/powerpoint/2010/main" val="175346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5104-7E83-4D29-9C3D-9FC1C6476849}"/>
              </a:ext>
            </a:extLst>
          </p:cNvPr>
          <p:cNvSpPr>
            <a:spLocks noGrp="1"/>
          </p:cNvSpPr>
          <p:nvPr>
            <p:ph type="title"/>
          </p:nvPr>
        </p:nvSpPr>
        <p:spPr/>
        <p:txBody>
          <a:bodyPr/>
          <a:lstStyle/>
          <a:p>
            <a:r>
              <a:rPr lang="en-US" dirty="0"/>
              <a:t>Contiguous Allocation </a:t>
            </a:r>
            <a:endParaRPr lang="en-IN" dirty="0"/>
          </a:p>
        </p:txBody>
      </p:sp>
    </p:spTree>
    <p:extLst>
      <p:ext uri="{BB962C8B-B14F-4D97-AF65-F5344CB8AC3E}">
        <p14:creationId xmlns:p14="http://schemas.microsoft.com/office/powerpoint/2010/main" val="279841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raphical user interface&#10;&#10;Description automatically generated">
            <a:extLst>
              <a:ext uri="{FF2B5EF4-FFF2-40B4-BE49-F238E27FC236}">
                <a16:creationId xmlns:a16="http://schemas.microsoft.com/office/drawing/2014/main" id="{6443D048-1CD7-477E-94CA-993B7FA7E3CA}"/>
              </a:ext>
            </a:extLst>
          </p:cNvPr>
          <p:cNvPicPr>
            <a:picLocks noGrp="1" noChangeAspect="1"/>
          </p:cNvPicPr>
          <p:nvPr>
            <p:ph idx="1"/>
          </p:nvPr>
        </p:nvPicPr>
        <p:blipFill>
          <a:blip r:embed="rId2"/>
          <a:stretch>
            <a:fillRect/>
          </a:stretch>
        </p:blipFill>
        <p:spPr>
          <a:xfrm>
            <a:off x="377371" y="401207"/>
            <a:ext cx="11437257" cy="6055586"/>
          </a:xfrm>
        </p:spPr>
      </p:pic>
    </p:spTree>
    <p:extLst>
      <p:ext uri="{BB962C8B-B14F-4D97-AF65-F5344CB8AC3E}">
        <p14:creationId xmlns:p14="http://schemas.microsoft.com/office/powerpoint/2010/main" val="217956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9E86-77A0-4B23-8AF2-CEF6FE8F63D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A0808C35-C8DF-45A7-A43E-4300301513D2}"/>
              </a:ext>
            </a:extLst>
          </p:cNvPr>
          <p:cNvSpPr>
            <a:spLocks noGrp="1"/>
          </p:cNvSpPr>
          <p:nvPr>
            <p:ph idx="1"/>
          </p:nvPr>
        </p:nvSpPr>
        <p:spPr/>
        <p:txBody>
          <a:bodyPr>
            <a:normAutofit/>
          </a:bodyPr>
          <a:lstStyle/>
          <a:p>
            <a:r>
              <a:rPr lang="en-US" sz="2000" b="0" i="0" dirty="0">
                <a:solidFill>
                  <a:schemeClr val="tx1">
                    <a:lumMod val="75000"/>
                    <a:lumOff val="25000"/>
                  </a:schemeClr>
                </a:solidFill>
                <a:effectLst/>
              </a:rPr>
              <a:t>The contiguous allocation method gives excellent read performance.</a:t>
            </a:r>
            <a:endParaRPr lang="en-US" sz="2000" dirty="0">
              <a:solidFill>
                <a:schemeClr val="tx1">
                  <a:lumMod val="75000"/>
                  <a:lumOff val="25000"/>
                </a:schemeClr>
              </a:solidFill>
            </a:endParaRPr>
          </a:p>
          <a:p>
            <a:r>
              <a:rPr lang="en-US" sz="2000" dirty="0">
                <a:solidFill>
                  <a:schemeClr val="tx1">
                    <a:lumMod val="75000"/>
                    <a:lumOff val="25000"/>
                  </a:schemeClr>
                </a:solidFill>
              </a:rPr>
              <a:t>Contiguous allocation is easy to implement.</a:t>
            </a:r>
          </a:p>
          <a:p>
            <a:r>
              <a:rPr lang="en-US" sz="2000" b="0" i="0" dirty="0">
                <a:solidFill>
                  <a:schemeClr val="tx1">
                    <a:lumMod val="75000"/>
                    <a:lumOff val="25000"/>
                  </a:schemeClr>
                </a:solidFill>
                <a:effectLst/>
              </a:rPr>
              <a:t>The contiguous allocation method supports both types of file access methods that are sequential access and direct access.</a:t>
            </a:r>
          </a:p>
          <a:p>
            <a:r>
              <a:rPr lang="en-US" sz="2000" b="0" i="0" dirty="0">
                <a:solidFill>
                  <a:schemeClr val="tx1">
                    <a:lumMod val="75000"/>
                    <a:lumOff val="25000"/>
                  </a:schemeClr>
                </a:solidFill>
                <a:effectLst/>
              </a:rPr>
              <a:t>The Contiguous allocation method is fast because, in this method number of seeks is less due to the contiguous allocation of file blocks.</a:t>
            </a:r>
          </a:p>
          <a:p>
            <a:endParaRPr lang="en-IN" sz="2000" dirty="0"/>
          </a:p>
        </p:txBody>
      </p:sp>
    </p:spTree>
    <p:extLst>
      <p:ext uri="{BB962C8B-B14F-4D97-AF65-F5344CB8AC3E}">
        <p14:creationId xmlns:p14="http://schemas.microsoft.com/office/powerpoint/2010/main" val="3444726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{7EE5EF0B-0FB9-4F52-B878-AB76ACD4FB81}tf56219246_win32</Template>
  <TotalTime>101</TotalTime>
  <Words>1050</Words>
  <Application>Microsoft Office PowerPoint</Application>
  <PresentationFormat>Widescreen</PresentationFormat>
  <Paragraphs>79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Avenir Next LT Pro</vt:lpstr>
      <vt:lpstr>Avenir Next LT Pro Light</vt:lpstr>
      <vt:lpstr>Garamond</vt:lpstr>
      <vt:lpstr>Helvetica Neue</vt:lpstr>
      <vt:lpstr>Open Sans</vt:lpstr>
      <vt:lpstr>segoe ui</vt:lpstr>
      <vt:lpstr>SavonVTI</vt:lpstr>
      <vt:lpstr>Indexed file Allocation Method</vt:lpstr>
      <vt:lpstr>Points to know before studying Indexed File Allocation Method</vt:lpstr>
      <vt:lpstr>What is file Allocation?  Why do we use them?</vt:lpstr>
      <vt:lpstr>The allocation method defines how the files are stored in the disk blocks.  Generally, files are stored on a same disk. The main problem that occurs in the operating system is that how we allocate the spaces to these files so that the utilization of disk is efficient and the quick access to the file is possible.</vt:lpstr>
      <vt:lpstr>Different File allocation methods</vt:lpstr>
      <vt:lpstr>1. Contiguous Allocation 2. Linked Allocation 3. Indexed Allocation</vt:lpstr>
      <vt:lpstr>Contiguous Allocation </vt:lpstr>
      <vt:lpstr>PowerPoint Presentation</vt:lpstr>
      <vt:lpstr>Advantages</vt:lpstr>
      <vt:lpstr>Disadvantages</vt:lpstr>
      <vt:lpstr>Linked allocation</vt:lpstr>
      <vt:lpstr>PowerPoint Presentation</vt:lpstr>
      <vt:lpstr>Advantages</vt:lpstr>
      <vt:lpstr>Disadvantages</vt:lpstr>
      <vt:lpstr>Indexed allocation</vt:lpstr>
      <vt:lpstr>PowerPoint Presentation</vt:lpstr>
      <vt:lpstr>PowerPoint Presentation</vt:lpstr>
      <vt:lpstr>Advantages</vt:lpstr>
      <vt:lpstr>Disadvantages</vt:lpstr>
      <vt:lpstr>problem</vt:lpstr>
      <vt:lpstr>A single index block cannot hold all the pointer for files with large sizes.</vt:lpstr>
      <vt:lpstr>solution</vt:lpstr>
      <vt:lpstr>To resolve this problem, there are various mechanism which we can use:</vt:lpstr>
      <vt:lpstr>Linked Scheme</vt:lpstr>
      <vt:lpstr>Multilevel Index</vt:lpstr>
      <vt:lpstr>Combined Scheme</vt:lpstr>
      <vt:lpstr>Practical aspect</vt:lpstr>
      <vt:lpstr>In the UNIX operating system, every file is indexed with the help of Inode. An Inode is a block that is created at the time when the file system is designed.</vt:lpstr>
      <vt:lpstr>PowerPoint Presentation</vt:lpstr>
      <vt:lpstr>There are various types of information included in Inode:</vt:lpstr>
      <vt:lpstr>A Problem for you all</vt:lpstr>
      <vt:lpstr>Write a C/C++ program to Mock Indexed Allocation Method</vt:lpstr>
      <vt:lpstr>Interface</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Indexed file Allocation Method</dc:title>
  <dc:creator>Nishant Kumar Giri</dc:creator>
  <cp:lastModifiedBy>Nishant Kumar Giri</cp:lastModifiedBy>
  <cp:revision>3</cp:revision>
  <dcterms:created xsi:type="dcterms:W3CDTF">2021-11-12T19:09:14Z</dcterms:created>
  <dcterms:modified xsi:type="dcterms:W3CDTF">2021-11-12T20:50:37Z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