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  <p:sldId id="261" r:id="rId22"/>
    <p:sldId id="277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2" r:id="rId31"/>
    <p:sldId id="290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/>
    <p:restoredTop sz="93635"/>
  </p:normalViewPr>
  <p:slideViewPr>
    <p:cSldViewPr snapToGrid="0" snapToObjects="1">
      <p:cViewPr varScale="1">
        <p:scale>
          <a:sx n="67" d="100"/>
          <a:sy n="6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5705-9873-6D4B-926D-07892BB82932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CE38-0EAD-4F4E-B0B6-EA750B9A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9CE38-0EAD-4F4E-B0B6-EA750B9AB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4FD2-2A51-4539-A313-51444F9908CA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200E-A1E0-4E4B-8E6B-C6E37592DE27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6E9-C5A9-41F8-9C8A-8BB8AB60FC7C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52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914A-2E9E-4902-9152-4517623574BA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96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947D-F113-4470-B51E-9068987C355C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23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AA1B-CC46-42E5-8A60-24D7400D5F6F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43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3CBE-49D0-4305-940C-6637B9E449D9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803D-D804-4035-BD7C-F8E8F84BD621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F061-31E0-4BC3-AD6D-8D3C4CF836B2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5218-3D7F-44A1-BDD7-2541FEE5D4E6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1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F7D8-D760-4186-AF71-51B34B2816ED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CDD6-CF31-4A19-93E9-22B9F4D1921B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5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E435-56B2-4FD5-BE50-28581B995B8F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B7E6-D684-4362-958C-CAB4E6FDDA28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0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CACF-651A-4A52-8264-6CE27D2E67D3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7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9680-FCA4-4A36-B281-A188A8277802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8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F105-F89A-4FB2-8348-3041222CD516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6" r:id="rId6"/>
    <p:sldLayoutId id="2147483845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and the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- Nishant Kumar Giri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FFF-FD15-4983-B048-0EA301892A61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7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7788-231F-4DD6-B0FF-6801C0E968F3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http://idesystems.co.uk/wp-content/uploads/2016/03/data_centre_server_roo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50" y="1900379"/>
            <a:ext cx="5507665" cy="41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5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  <a:p>
            <a:r>
              <a:rPr lang="en-US" dirty="0"/>
              <a:t>Addresses</a:t>
            </a:r>
          </a:p>
          <a:p>
            <a:r>
              <a:rPr lang="en-US" dirty="0"/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8242-F281-4586-A31F-1485B476C30D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6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DHCP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SMTP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Telnet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837-B668-4C78-A038-574D36DEAB87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4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  <a:p>
            <a:r>
              <a:rPr lang="en-US" dirty="0"/>
              <a:t>IP Address</a:t>
            </a:r>
          </a:p>
          <a:p>
            <a:r>
              <a:rPr lang="en-US" dirty="0"/>
              <a:t>MAC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B7BF-7105-42E5-A9EC-B5579158B83E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7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Human-readable web address</a:t>
            </a:r>
          </a:p>
          <a:p>
            <a:r>
              <a:rPr lang="en-US" dirty="0"/>
              <a:t>&lt;subdomain&gt;.&lt;domain&gt;.&lt;TLD&gt;</a:t>
            </a:r>
          </a:p>
          <a:p>
            <a:r>
              <a:rPr lang="en-US" dirty="0"/>
              <a:t>TLD – Top level domain</a:t>
            </a:r>
          </a:p>
          <a:p>
            <a:pPr lvl="1"/>
            <a:r>
              <a:rPr lang="en-US" dirty="0"/>
              <a:t>.org</a:t>
            </a:r>
          </a:p>
          <a:p>
            <a:pPr lvl="1"/>
            <a:r>
              <a:rPr lang="en-US" dirty="0"/>
              <a:t>.com</a:t>
            </a:r>
          </a:p>
          <a:p>
            <a:pPr lvl="1"/>
            <a:r>
              <a:rPr lang="en-US" dirty="0" err="1"/>
              <a:t>.net</a:t>
            </a:r>
            <a:endParaRPr lang="en-US" dirty="0"/>
          </a:p>
          <a:p>
            <a:pPr lvl="1"/>
            <a:r>
              <a:rPr lang="en-US" dirty="0"/>
              <a:t>Country based - .</a:t>
            </a:r>
            <a:r>
              <a:rPr lang="en-US" dirty="0" err="1"/>
              <a:t>uk</a:t>
            </a:r>
            <a:r>
              <a:rPr lang="en-US" dirty="0"/>
              <a:t>, .in,</a:t>
            </a:r>
          </a:p>
          <a:p>
            <a:pPr lvl="1"/>
            <a:r>
              <a:rPr lang="en-US" dirty="0"/>
              <a:t>Purpose based - .</a:t>
            </a:r>
            <a:r>
              <a:rPr lang="en-US" dirty="0" err="1"/>
              <a:t>edu</a:t>
            </a:r>
            <a:r>
              <a:rPr lang="en-US" dirty="0"/>
              <a:t>, .aero, .info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5C1D-9DE0-4639-8DF5-A4F48537FCEF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32-bit, 4-word address (IPv4)</a:t>
            </a:r>
          </a:p>
          <a:p>
            <a:r>
              <a:rPr lang="en-US" dirty="0"/>
              <a:t>Uniquely defines a server, a client, a node, or a router. </a:t>
            </a:r>
          </a:p>
          <a:p>
            <a:r>
              <a:rPr lang="en-US" dirty="0"/>
              <a:t>IPv6 Address – Default in future  - 128-bit (16 octet)</a:t>
            </a:r>
          </a:p>
          <a:p>
            <a:r>
              <a:rPr lang="en-US" dirty="0"/>
              <a:t>IP allows – </a:t>
            </a:r>
          </a:p>
          <a:p>
            <a:pPr lvl="1"/>
            <a:r>
              <a:rPr lang="en-US" dirty="0"/>
              <a:t>Subnets</a:t>
            </a:r>
          </a:p>
          <a:p>
            <a:pPr lvl="1"/>
            <a:r>
              <a:rPr lang="en-US" dirty="0"/>
              <a:t>Gateways</a:t>
            </a:r>
          </a:p>
          <a:p>
            <a:pPr lvl="1"/>
            <a:r>
              <a:rPr lang="en-US" dirty="0"/>
              <a:t>Private </a:t>
            </a:r>
            <a:r>
              <a:rPr lang="en-US" dirty="0" err="1"/>
              <a:t>Ips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0D8-C5DD-48A2-9689-B2BB439EB2BB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6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Access Control</a:t>
            </a:r>
          </a:p>
          <a:p>
            <a:r>
              <a:rPr lang="en-US" dirty="0"/>
              <a:t>An ID unique to a hardware Network Interface</a:t>
            </a:r>
          </a:p>
          <a:p>
            <a:r>
              <a:rPr lang="en-US" dirty="0"/>
              <a:t>Is </a:t>
            </a:r>
            <a:r>
              <a:rPr lang="en-US" b="1" dirty="0"/>
              <a:t>not </a:t>
            </a:r>
            <a:r>
              <a:rPr lang="en-US" dirty="0"/>
              <a:t>dynamic like IP. Is fixed for a hardware device.</a:t>
            </a:r>
          </a:p>
          <a:p>
            <a:r>
              <a:rPr lang="en-US" dirty="0"/>
              <a:t>Used by all IEEE 802 Network 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67C6-6E6E-47B6-A7DF-4935BA299FE9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2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Web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Pages</a:t>
            </a:r>
          </a:p>
          <a:p>
            <a:r>
              <a:rPr lang="en-US" dirty="0"/>
              <a:t>Web Sites</a:t>
            </a:r>
          </a:p>
          <a:p>
            <a:r>
              <a:rPr lang="en-US" dirty="0"/>
              <a:t>Web Servers</a:t>
            </a:r>
          </a:p>
          <a:p>
            <a:r>
              <a:rPr lang="en-US" dirty="0"/>
              <a:t>Search Engines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623C-0C18-46B2-8810-833BBB083A38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7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document that can be viewed over web</a:t>
            </a:r>
          </a:p>
          <a:p>
            <a:r>
              <a:rPr lang="en-US" dirty="0"/>
              <a:t>Transported over Internet</a:t>
            </a:r>
          </a:p>
          <a:p>
            <a:r>
              <a:rPr lang="en-US" dirty="0"/>
              <a:t>Viewed on a browser</a:t>
            </a:r>
          </a:p>
          <a:p>
            <a:r>
              <a:rPr lang="en-US" dirty="0"/>
              <a:t>Uses markup (HTML) and styling. Can contain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104-ACED-41E1-81F7-2A2EF837AC3B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2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webpages</a:t>
            </a:r>
          </a:p>
          <a:p>
            <a:r>
              <a:rPr lang="en-US" dirty="0"/>
              <a:t>Also can include other media (audio, images, video)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D75-ACEF-4A65-A58F-E80212BAAC7C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facts and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A00B-CA6B-4D23-A94C-3D4050AA70E0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9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hardware (or software) that hosts the website.</a:t>
            </a:r>
          </a:p>
          <a:p>
            <a:r>
              <a:rPr lang="en-US" dirty="0"/>
              <a:t>One website can be spread over multiple servers</a:t>
            </a:r>
          </a:p>
          <a:p>
            <a:r>
              <a:rPr lang="en-US" dirty="0"/>
              <a:t>One server can host multiple websites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A543-359A-45B2-B01A-E9648CF43DB3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8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51F2-EEB0-485B-AECC-D49BA0473AD2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8" name="Picture 4" descr="ttp://struys.ca/www/scale/web-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369" y="2160588"/>
            <a:ext cx="641929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33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that indexes other websites/webpages</a:t>
            </a:r>
          </a:p>
          <a:p>
            <a:r>
              <a:rPr lang="en-US" dirty="0"/>
              <a:t>Helps you find websites</a:t>
            </a:r>
          </a:p>
          <a:p>
            <a:r>
              <a:rPr lang="en-US" dirty="0"/>
              <a:t>Uses techniques like ‘crawling’ to cache content for searching</a:t>
            </a:r>
          </a:p>
          <a:p>
            <a:r>
              <a:rPr lang="en-US" dirty="0" err="1"/>
              <a:t>Google.com</a:t>
            </a:r>
            <a:r>
              <a:rPr lang="en-US" dirty="0"/>
              <a:t>, </a:t>
            </a:r>
            <a:r>
              <a:rPr lang="en-US" dirty="0" err="1"/>
              <a:t>Bing.com</a:t>
            </a:r>
            <a:r>
              <a:rPr lang="en-US" dirty="0"/>
              <a:t>, </a:t>
            </a:r>
            <a:r>
              <a:rPr lang="en-US" dirty="0" err="1"/>
              <a:t>Yahoo.com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6E85-C7E8-4DB3-AE30-B401CEA7CA6E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4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technologies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CF83-1B5D-442B-A636-A06E37A46DCB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7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OS</a:t>
            </a:r>
          </a:p>
          <a:p>
            <a:r>
              <a:rPr lang="en-US" dirty="0"/>
              <a:t>Server Framework</a:t>
            </a:r>
          </a:p>
          <a:p>
            <a:r>
              <a:rPr lang="en-US" dirty="0"/>
              <a:t>Containers/Servlets</a:t>
            </a:r>
          </a:p>
          <a:p>
            <a:r>
              <a:rPr lang="en-US" dirty="0"/>
              <a:t>Server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411C-ACFA-412D-8EB4-7559B7A719C9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53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Spring</a:t>
            </a:r>
          </a:p>
          <a:p>
            <a:pPr lvl="1"/>
            <a:r>
              <a:rPr lang="en-US" dirty="0"/>
              <a:t>Play</a:t>
            </a:r>
          </a:p>
          <a:p>
            <a:pPr lvl="1"/>
            <a:r>
              <a:rPr lang="en-US" dirty="0" err="1"/>
              <a:t>Jboss</a:t>
            </a:r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Bottle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3271-8B53-48FB-84BE-192D39E2B80B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</a:t>
            </a:r>
          </a:p>
          <a:p>
            <a:pPr lvl="1"/>
            <a:r>
              <a:rPr lang="en-US" dirty="0"/>
              <a:t>Rails</a:t>
            </a:r>
          </a:p>
          <a:p>
            <a:r>
              <a:rPr lang="en-US" dirty="0"/>
              <a:t>PHP</a:t>
            </a:r>
          </a:p>
          <a:p>
            <a:pPr lvl="1"/>
            <a:r>
              <a:rPr lang="en-US" dirty="0" err="1"/>
              <a:t>Codeigniter</a:t>
            </a:r>
            <a:endParaRPr lang="en-US" dirty="0"/>
          </a:p>
          <a:p>
            <a:pPr lvl="1"/>
            <a:r>
              <a:rPr lang="en-US" dirty="0" err="1"/>
              <a:t>Laravel</a:t>
            </a:r>
            <a:endParaRPr lang="en-US" dirty="0"/>
          </a:p>
          <a:p>
            <a:r>
              <a:rPr lang="en-US" dirty="0"/>
              <a:t>Node.js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Hapi.js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7C9A-DA97-4B71-968E-76E64843E4D1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2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(Markup)</a:t>
            </a:r>
          </a:p>
          <a:p>
            <a:r>
              <a:rPr lang="en-US" dirty="0"/>
              <a:t>CSS (Styling)</a:t>
            </a:r>
          </a:p>
          <a:p>
            <a:pPr lvl="1"/>
            <a:r>
              <a:rPr lang="en-US" dirty="0"/>
              <a:t>SASS</a:t>
            </a:r>
          </a:p>
          <a:p>
            <a:pPr lvl="1"/>
            <a:r>
              <a:rPr lang="en-US" dirty="0"/>
              <a:t>LESS</a:t>
            </a:r>
          </a:p>
          <a:p>
            <a:r>
              <a:rPr lang="en-US" dirty="0"/>
              <a:t>JavaScript (Scripting/Events)</a:t>
            </a:r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Backbone</a:t>
            </a:r>
          </a:p>
          <a:p>
            <a:pPr lvl="1"/>
            <a:r>
              <a:rPr lang="en-US" dirty="0"/>
              <a:t>Knockout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ED67-80C0-4CA2-AE13-C1B5AA9DB1D2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5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  <a:p>
            <a:pPr lvl="1"/>
            <a:r>
              <a:rPr lang="en-US" dirty="0"/>
              <a:t>MySQL </a:t>
            </a:r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MS Database</a:t>
            </a:r>
          </a:p>
          <a:p>
            <a:r>
              <a:rPr lang="en-US" dirty="0"/>
              <a:t>NoSQL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 err="1"/>
              <a:t>CouchDB</a:t>
            </a:r>
            <a:endParaRPr lang="en-US" dirty="0"/>
          </a:p>
          <a:p>
            <a:pPr lvl="1"/>
            <a:r>
              <a:rPr lang="en-US" dirty="0" err="1"/>
              <a:t>Memcache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E245-8679-41A9-B43D-41AAEE6EB931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22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  <a:p>
            <a:r>
              <a:rPr lang="en-US" dirty="0" err="1"/>
              <a:t>sessionStorage</a:t>
            </a:r>
            <a:endParaRPr lang="en-US" dirty="0"/>
          </a:p>
          <a:p>
            <a:r>
              <a:rPr lang="en-US" dirty="0"/>
              <a:t>Cookies</a:t>
            </a:r>
          </a:p>
          <a:p>
            <a:r>
              <a:rPr lang="en-US" dirty="0" err="1"/>
              <a:t>indexedDB</a:t>
            </a:r>
            <a:endParaRPr lang="en-US" dirty="0"/>
          </a:p>
          <a:p>
            <a:r>
              <a:rPr lang="en-US" dirty="0"/>
              <a:t>cache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18E5-1186-4129-956E-E5FBC6888217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8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by the Numbers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4 billion users</a:t>
            </a:r>
          </a:p>
          <a:p>
            <a:r>
              <a:rPr lang="en-US" dirty="0"/>
              <a:t>46% of all world population has access</a:t>
            </a:r>
          </a:p>
          <a:p>
            <a:r>
              <a:rPr lang="en-US" dirty="0"/>
              <a:t>&gt; 1 billion websites</a:t>
            </a:r>
          </a:p>
          <a:p>
            <a:r>
              <a:rPr lang="en-US" dirty="0"/>
              <a:t>10x increase from 1999 to 2013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A172-884D-4B7F-9938-5124D9816597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2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Websites</a:t>
            </a:r>
          </a:p>
          <a:p>
            <a:pPr lvl="1"/>
            <a:r>
              <a:rPr lang="en-US" dirty="0"/>
              <a:t>All HTML content is created and saved on server</a:t>
            </a:r>
          </a:p>
          <a:p>
            <a:r>
              <a:rPr lang="en-US" dirty="0"/>
              <a:t>Dynamic Website</a:t>
            </a:r>
          </a:p>
          <a:p>
            <a:pPr lvl="1"/>
            <a:r>
              <a:rPr lang="en-US" dirty="0"/>
              <a:t>Content is generated on demand for each user</a:t>
            </a:r>
          </a:p>
          <a:p>
            <a:r>
              <a:rPr lang="en-US" dirty="0"/>
              <a:t>Responsive</a:t>
            </a:r>
          </a:p>
          <a:p>
            <a:pPr lvl="1"/>
            <a:r>
              <a:rPr lang="en-US" dirty="0"/>
              <a:t>Reacts to user, and his screen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2A0-EC2F-4185-B0D0-1363753EB98E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contract between servers and clients</a:t>
            </a:r>
          </a:p>
          <a:p>
            <a:r>
              <a:rPr lang="en-US" dirty="0"/>
              <a:t>GET 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 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PATCH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262C-0371-4691-AC62-9FA98CCF9989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6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  <a:p>
            <a:r>
              <a:rPr lang="en-US" dirty="0"/>
              <a:t>XML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ABAC-0B48-45DF-8D00-E04812192FCB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6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websites</a:t>
            </a:r>
          </a:p>
          <a:p>
            <a:r>
              <a:rPr lang="en-US" dirty="0"/>
              <a:t>Single-Page Applications</a:t>
            </a:r>
          </a:p>
          <a:p>
            <a:r>
              <a:rPr lang="en-US" dirty="0"/>
              <a:t>MVC, MVP, MVVM and MV* architectures</a:t>
            </a:r>
          </a:p>
          <a:p>
            <a:r>
              <a:rPr lang="en-US" dirty="0"/>
              <a:t>Web Application Frameworks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EDAD-1D31-4993-BD2C-F2889D9F8C79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15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VirtualDOM</a:t>
            </a:r>
            <a:r>
              <a:rPr lang="en-US" dirty="0"/>
              <a:t>, </a:t>
            </a:r>
            <a:r>
              <a:rPr lang="en-US" dirty="0" err="1"/>
              <a:t>ShadowDOM</a:t>
            </a:r>
            <a:r>
              <a:rPr lang="en-US" dirty="0"/>
              <a:t> 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Pub/Sub, Push Notifications</a:t>
            </a:r>
          </a:p>
          <a:p>
            <a:r>
              <a:rPr lang="en-US" dirty="0"/>
              <a:t>Browser Native APIs (Locations, User data)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2324-BEB1-4EF2-AEA1-595EA2836495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1958 – Bell Labs – Modem</a:t>
            </a:r>
          </a:p>
          <a:p>
            <a:r>
              <a:rPr lang="en-US" dirty="0"/>
              <a:t>1961 – MIT – Packet Switching</a:t>
            </a:r>
          </a:p>
          <a:p>
            <a:r>
              <a:rPr lang="en-US" dirty="0"/>
              <a:t>1968 – ARPANET</a:t>
            </a:r>
          </a:p>
          <a:p>
            <a:r>
              <a:rPr lang="en-US" dirty="0"/>
              <a:t>1972 – University Internet Nodes, UCLA Chat</a:t>
            </a:r>
          </a:p>
          <a:p>
            <a:r>
              <a:rPr lang="en-US" dirty="0"/>
              <a:t>1974 – </a:t>
            </a:r>
            <a:r>
              <a:rPr lang="en-US" dirty="0" err="1"/>
              <a:t>Vint</a:t>
            </a:r>
            <a:r>
              <a:rPr lang="en-US" dirty="0"/>
              <a:t> Cerf – 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AF67-6828-4726-BC21-FF6A2028B3F0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</a:t>
            </a:r>
          </a:p>
          <a:p>
            <a:r>
              <a:rPr lang="en-US" dirty="0"/>
              <a:t>Clients</a:t>
            </a:r>
          </a:p>
          <a:p>
            <a:r>
              <a:rPr lang="en-US" dirty="0"/>
              <a:t>ISPs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192E-1E8F-401D-83AE-9F518F84617B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Model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9ECF-1244-40DC-9BF8-CC3A60D13022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ttp://computernetworkingsimplified.com/wp-content/uploads/clientserv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88" y="2160588"/>
            <a:ext cx="566726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Phone book of the Internet</a:t>
            </a:r>
          </a:p>
          <a:p>
            <a:r>
              <a:rPr lang="en-US" dirty="0"/>
              <a:t>Maps domains (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www.yahoo.com</a:t>
            </a:r>
            <a:r>
              <a:rPr lang="en-US" dirty="0"/>
              <a:t> )  to IP addresses (112.123.21.22, 8.8.22.56)</a:t>
            </a:r>
          </a:p>
          <a:p>
            <a:r>
              <a:rPr lang="en-US" dirty="0"/>
              <a:t>Humans remember domains</a:t>
            </a:r>
          </a:p>
          <a:p>
            <a:r>
              <a:rPr lang="en-US" dirty="0"/>
              <a:t>Computers work with IP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E7E0-27C9-4328-A4E0-F2D027AA5661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6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Service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that provides access to user</a:t>
            </a:r>
          </a:p>
          <a:p>
            <a:r>
              <a:rPr lang="en-US" dirty="0"/>
              <a:t>Internet can be over DSL, Phone Line, Cable, Fiber, Wireless and other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E274-7AAA-45E5-B97C-85802A226DEB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EADD-AA46-4681-B539-4F0823CB1AD6}" type="datetime1">
              <a:rPr lang="en-IN" smtClean="0"/>
              <a:t>30-04-2021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http://theinternetprovider.com.au/wp-content/uploads/2013/08/Datacent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02" y="1342296"/>
            <a:ext cx="7051357" cy="469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67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2357</TotalTime>
  <Words>662</Words>
  <Application>Microsoft Office PowerPoint</Application>
  <PresentationFormat>Widescreen</PresentationFormat>
  <Paragraphs>242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</vt:lpstr>
      <vt:lpstr>Networking and the Internet</vt:lpstr>
      <vt:lpstr>The Internet</vt:lpstr>
      <vt:lpstr>Internet by the Numbers </vt:lpstr>
      <vt:lpstr>Internet History</vt:lpstr>
      <vt:lpstr>How the Web works</vt:lpstr>
      <vt:lpstr>Client Server Model </vt:lpstr>
      <vt:lpstr>Domain Name Server</vt:lpstr>
      <vt:lpstr>Internet Service Provider</vt:lpstr>
      <vt:lpstr>Datacenters</vt:lpstr>
      <vt:lpstr>Datacenters</vt:lpstr>
      <vt:lpstr>Web terminologies</vt:lpstr>
      <vt:lpstr>Web Protocols</vt:lpstr>
      <vt:lpstr>Web Addresses</vt:lpstr>
      <vt:lpstr>Domain Names</vt:lpstr>
      <vt:lpstr>IP Addresses</vt:lpstr>
      <vt:lpstr>MAC Address</vt:lpstr>
      <vt:lpstr>Components of the Web </vt:lpstr>
      <vt:lpstr>Web Page</vt:lpstr>
      <vt:lpstr>Web Site</vt:lpstr>
      <vt:lpstr>Web Servers</vt:lpstr>
      <vt:lpstr>Web Server Architecture</vt:lpstr>
      <vt:lpstr>Search Engines</vt:lpstr>
      <vt:lpstr>How web technologies work</vt:lpstr>
      <vt:lpstr>Server</vt:lpstr>
      <vt:lpstr>Server Side Frameworks</vt:lpstr>
      <vt:lpstr>Server Side Frameworks</vt:lpstr>
      <vt:lpstr>Client Side Technologies</vt:lpstr>
      <vt:lpstr>Server-side Databases</vt:lpstr>
      <vt:lpstr>Client-side Storage</vt:lpstr>
      <vt:lpstr>Types of websites</vt:lpstr>
      <vt:lpstr>RESTful APIs</vt:lpstr>
      <vt:lpstr>Data exchange formats</vt:lpstr>
      <vt:lpstr>Website design principles</vt:lpstr>
      <vt:lpstr>Latest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Arnav Gupta</dc:creator>
  <cp:lastModifiedBy>Nishant Kumar Giri</cp:lastModifiedBy>
  <cp:revision>22</cp:revision>
  <dcterms:created xsi:type="dcterms:W3CDTF">2016-06-19T18:39:18Z</dcterms:created>
  <dcterms:modified xsi:type="dcterms:W3CDTF">2021-04-30T07:55:47Z</dcterms:modified>
</cp:coreProperties>
</file>