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ustomXml" Target="../customXml/item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Teja Bairoju" userId="744a15b7-7b66-48ab-b5ea-148de87febd9" providerId="ADAL" clId="{A298889E-1053-493E-B866-FA3CDA49D91E}"/>
    <pc:docChg chg="modSld">
      <pc:chgData name="Mani Teja Bairoju" userId="744a15b7-7b66-48ab-b5ea-148de87febd9" providerId="ADAL" clId="{A298889E-1053-493E-B866-FA3CDA49D91E}" dt="2024-06-05T11:41:13.594" v="0" actId="14734"/>
      <pc:docMkLst>
        <pc:docMk/>
      </pc:docMkLst>
      <pc:sldChg chg="modSp mod">
        <pc:chgData name="Mani Teja Bairoju" userId="744a15b7-7b66-48ab-b5ea-148de87febd9" providerId="ADAL" clId="{A298889E-1053-493E-B866-FA3CDA49D91E}" dt="2024-06-05T11:41:13.594" v="0" actId="14734"/>
        <pc:sldMkLst>
          <pc:docMk/>
          <pc:sldMk cId="706967481" sldId="258"/>
        </pc:sldMkLst>
        <pc:graphicFrameChg chg="modGraphic">
          <ac:chgData name="Mani Teja Bairoju" userId="744a15b7-7b66-48ab-b5ea-148de87febd9" providerId="ADAL" clId="{A298889E-1053-493E-B866-FA3CDA49D91E}" dt="2024-06-05T11:41:13.594" v="0" actId="14734"/>
          <ac:graphicFrameMkLst>
            <pc:docMk/>
            <pc:sldMk cId="706967481" sldId="258"/>
            <ac:graphicFrameMk id="5" creationId="{5D1B0A5C-415E-9D20-1ADE-968A54572A3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4AF9-C1C2-59BD-6F9A-D12FB8899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4FE1E-D254-1791-9ED5-594016544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619B-C3DA-6D17-7B52-3C8FFBCA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A5A3E-1D86-3BFF-D44B-07A932AB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0C395-2871-DE6E-E9E8-9DFE49E7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CD50-B14C-5FFD-D83E-B63A3A8D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D085F-C695-C394-E5C0-1CDAB6D4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39B6B-2BF3-1A5E-4A44-239E0780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08D7-EE10-0C0E-2447-3B885463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1F9C2-A9B0-BF16-6FE5-4A33DB9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0C849-5FCE-0E00-5D16-4F5DC8287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21ABC-93EF-5FEE-BAC8-EF4EB5AC9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D98C-613A-8560-6E22-49E36904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CBBD-C4FB-0EA0-469A-6E1FB375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187A-22F6-90AE-6EE6-55E0D1A4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805-52CB-B0CF-81AB-447566D0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0F4B-50FA-69A8-3D7A-E2B24847D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31D6-C1FE-7AED-F12A-111D8563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189F-5192-A269-7A59-DA687CDB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6DF9C-E651-DFB4-1964-3722F52F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1523-9E60-C270-A707-4E531B48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44C9-EC88-D018-F6C4-A800A1633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AEB4-BAC5-AD46-0D8A-8A062B1A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18186-0F14-17E7-6A2D-FA87F898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7EA2-B9ED-1EA5-06B5-B4D2D43D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9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4A5D-C5B2-80B1-935E-FB5503D0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667A-BA8E-5C76-B967-EA15772A8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DEE70-0822-06D5-D421-031D6C0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57AB8-B20A-0516-8220-109E791AA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2F92-ECD3-774E-F098-7B17B823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57E4F-13C6-EFEC-BD00-2E907CCA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2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C86B-63ED-B2DB-72B3-54C260ED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E297-C741-4A2E-CB7D-D673AFA9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01E3-8075-65FD-F247-E6D6EC36B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79CED-FD67-B725-2125-9BC338E96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CA208-6560-0D18-89C5-D08C2AFBA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F09A5-2EF7-8107-31A1-F737052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7F77F-6876-9B40-C5E3-D1CFF0E7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DEDB5-BB87-1D5F-642C-017316EE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A21DF-36F5-7AAF-D946-FC1858D3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6442F-9D94-B206-A70C-EA5323C7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81995-3F29-4849-577D-24BF9752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5A5DC-C04B-3763-3810-A65E7E1C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C79DC-FBF0-6CB4-C2D9-9C1A9494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287D-EE04-3572-FD5F-CB9A252D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707BD-53BE-1BB1-1567-4227080B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5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715F-5BD7-534E-0CFA-6513F413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E205-D158-3E30-9C09-35A0CB34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17F55-8FF5-5169-018D-83A5B79CC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902B2-7981-40A8-3BE1-4A26A6BD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FDEEE-86EF-EC91-0327-45AA022B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EFAF-E9CC-6165-8E75-704503C9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BEB1-BD32-BBCC-AE92-1D290F6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AD2734-C110-554B-3A2E-C3E288B37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9709-A262-5B75-289F-ABBEE615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D76E-2F1F-ECA0-089A-0C120613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4CBE4-3D85-B5FF-776A-98F4F0F0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A820-549F-8776-10F4-C9B9BCAD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B60B4-C41F-4CFD-75B3-20D41F22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0248A-6208-8D24-0FD2-310174EB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1D5C-DDAF-8099-23D0-41DEC8EF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0D9BE-0E8E-40A0-BDB7-957B3554D52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91ABA-0965-2D51-12A6-CCF0DD75C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BAB5F-CBF9-B90A-8E4C-C745606E8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039A5-A7B4-4033-AAAB-642480251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F591-BBF5-B42E-5320-98B60BC20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102BC-E8D3-D998-869B-305833E16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9B75B-3BAE-9453-8CE2-3445EAEF3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66436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7CD2AD-39FB-CCB4-D6B9-60F8B085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24878"/>
              </p:ext>
            </p:extLst>
          </p:nvPr>
        </p:nvGraphicFramePr>
        <p:xfrm>
          <a:off x="94110" y="540436"/>
          <a:ext cx="11976814" cy="5505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828265888"/>
                    </a:ext>
                  </a:extLst>
                </a:gridCol>
                <a:gridCol w="2701685">
                  <a:extLst>
                    <a:ext uri="{9D8B030D-6E8A-4147-A177-3AD203B41FA5}">
                      <a16:colId xmlns:a16="http://schemas.microsoft.com/office/drawing/2014/main" val="2947019884"/>
                    </a:ext>
                  </a:extLst>
                </a:gridCol>
                <a:gridCol w="2430286">
                  <a:extLst>
                    <a:ext uri="{9D8B030D-6E8A-4147-A177-3AD203B41FA5}">
                      <a16:colId xmlns:a16="http://schemas.microsoft.com/office/drawing/2014/main" val="99697919"/>
                    </a:ext>
                  </a:extLst>
                </a:gridCol>
                <a:gridCol w="1188141">
                  <a:extLst>
                    <a:ext uri="{9D8B030D-6E8A-4147-A177-3AD203B41FA5}">
                      <a16:colId xmlns:a16="http://schemas.microsoft.com/office/drawing/2014/main" val="1161265465"/>
                    </a:ext>
                  </a:extLst>
                </a:gridCol>
                <a:gridCol w="1438908">
                  <a:extLst>
                    <a:ext uri="{9D8B030D-6E8A-4147-A177-3AD203B41FA5}">
                      <a16:colId xmlns:a16="http://schemas.microsoft.com/office/drawing/2014/main" val="2636469329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2236602083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1495213344"/>
                    </a:ext>
                  </a:extLst>
                </a:gridCol>
                <a:gridCol w="1676690">
                  <a:extLst>
                    <a:ext uri="{9D8B030D-6E8A-4147-A177-3AD203B41FA5}">
                      <a16:colId xmlns:a16="http://schemas.microsoft.com/office/drawing/2014/main" val="2225964607"/>
                    </a:ext>
                  </a:extLst>
                </a:gridCol>
              </a:tblGrid>
              <a:tr h="43916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Issue Description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Mitigation / issue details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Deliverable Impacted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Reported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Resolved 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5975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Jenkins Self hosted agent for WAT application is not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Dev team is using other servers self hosted agent, but it is giving errors, while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working on getting WAT application agent work.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5891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Autowfe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server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Dev-Ops team and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help fixing the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8108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Peer's Certificate issue in WordPress for data generation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Dev-Ops team is working on these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 Dec 22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13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Fixed by </a:t>
                      </a:r>
                      <a:r>
                        <a:rPr lang="en-US" sz="1200" i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 team</a:t>
                      </a: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67451"/>
                  </a:ext>
                </a:extLst>
              </a:tr>
              <a:tr h="859718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Configuration of Smoke-API and Regression Testing and selenium tool in the cloud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Dev-Ops team is working on these issues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 Dec 22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23308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Wp file path issue for template-tests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Dev-Ops team is working on these issues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09 Dec 22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0813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Plugin Activation issue in data generation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 team to validate the data and share observations based on that WAT application team to correct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2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840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D58E8-F0F2-8F92-3073-D4A084ED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66436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04033E9-5C0C-5904-B3F1-146718803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172008"/>
              </p:ext>
            </p:extLst>
          </p:nvPr>
        </p:nvGraphicFramePr>
        <p:xfrm>
          <a:off x="80042" y="638911"/>
          <a:ext cx="11976814" cy="3696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680">
                  <a:extLst>
                    <a:ext uri="{9D8B030D-6E8A-4147-A177-3AD203B41FA5}">
                      <a16:colId xmlns:a16="http://schemas.microsoft.com/office/drawing/2014/main" val="2828265888"/>
                    </a:ext>
                  </a:extLst>
                </a:gridCol>
                <a:gridCol w="2701685">
                  <a:extLst>
                    <a:ext uri="{9D8B030D-6E8A-4147-A177-3AD203B41FA5}">
                      <a16:colId xmlns:a16="http://schemas.microsoft.com/office/drawing/2014/main" val="2947019884"/>
                    </a:ext>
                  </a:extLst>
                </a:gridCol>
                <a:gridCol w="2430286">
                  <a:extLst>
                    <a:ext uri="{9D8B030D-6E8A-4147-A177-3AD203B41FA5}">
                      <a16:colId xmlns:a16="http://schemas.microsoft.com/office/drawing/2014/main" val="99697919"/>
                    </a:ext>
                  </a:extLst>
                </a:gridCol>
                <a:gridCol w="1188141">
                  <a:extLst>
                    <a:ext uri="{9D8B030D-6E8A-4147-A177-3AD203B41FA5}">
                      <a16:colId xmlns:a16="http://schemas.microsoft.com/office/drawing/2014/main" val="1161265465"/>
                    </a:ext>
                  </a:extLst>
                </a:gridCol>
                <a:gridCol w="1438908">
                  <a:extLst>
                    <a:ext uri="{9D8B030D-6E8A-4147-A177-3AD203B41FA5}">
                      <a16:colId xmlns:a16="http://schemas.microsoft.com/office/drawing/2014/main" val="2636469329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2236602083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1495213344"/>
                    </a:ext>
                  </a:extLst>
                </a:gridCol>
                <a:gridCol w="1676690">
                  <a:extLst>
                    <a:ext uri="{9D8B030D-6E8A-4147-A177-3AD203B41FA5}">
                      <a16:colId xmlns:a16="http://schemas.microsoft.com/office/drawing/2014/main" val="2225964607"/>
                    </a:ext>
                  </a:extLst>
                </a:gridCol>
              </a:tblGrid>
              <a:tr h="43916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Issue Description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Mitigation / issue details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Deliverable Impacted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Reported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Resolved 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5975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Azure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container registry setup</a:t>
                      </a: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sync with ABB ADO team for ACR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5891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Go Live got dragged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team to plan the Go live and approve the pull requests  in the pipelines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app team  and Akash Gautam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of Abb.com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strike="noStrike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5201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News bank Go Live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News Bank app team and dev ops team provide sign off on priority and confirm Go Live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NB app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News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636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search pipeline is stuck at source path missing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Escalated to application team leads Ivan and Akash to help resolving path , still waiting for application team availability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 / Abb.com app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phase 2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02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61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56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E646-001E-3A29-13B6-0E76E759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DA8D-9B33-0534-6B33-3F39EFB9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4165DB-B926-5DCB-A4CC-34F6895B9318}"/>
              </a:ext>
            </a:extLst>
          </p:cNvPr>
          <p:cNvSpPr txBox="1">
            <a:spLocks/>
          </p:cNvSpPr>
          <p:nvPr/>
        </p:nvSpPr>
        <p:spPr>
          <a:xfrm>
            <a:off x="336000" y="259200"/>
            <a:ext cx="11520000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Plan for pipeline Development/Testing/Sign-off and Go Live (Application wise)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F9E2E-56A4-88AA-7C9F-0B56EBA83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10949"/>
              </p:ext>
            </p:extLst>
          </p:nvPr>
        </p:nvGraphicFramePr>
        <p:xfrm>
          <a:off x="125895" y="597754"/>
          <a:ext cx="11730103" cy="558828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48644">
                  <a:extLst>
                    <a:ext uri="{9D8B030D-6E8A-4147-A177-3AD203B41FA5}">
                      <a16:colId xmlns:a16="http://schemas.microsoft.com/office/drawing/2014/main" val="1808404434"/>
                    </a:ext>
                  </a:extLst>
                </a:gridCol>
                <a:gridCol w="2626496">
                  <a:extLst>
                    <a:ext uri="{9D8B030D-6E8A-4147-A177-3AD203B41FA5}">
                      <a16:colId xmlns:a16="http://schemas.microsoft.com/office/drawing/2014/main" val="1190459953"/>
                    </a:ext>
                  </a:extLst>
                </a:gridCol>
                <a:gridCol w="542419">
                  <a:extLst>
                    <a:ext uri="{9D8B030D-6E8A-4147-A177-3AD203B41FA5}">
                      <a16:colId xmlns:a16="http://schemas.microsoft.com/office/drawing/2014/main" val="2032983047"/>
                    </a:ext>
                  </a:extLst>
                </a:gridCol>
                <a:gridCol w="595340">
                  <a:extLst>
                    <a:ext uri="{9D8B030D-6E8A-4147-A177-3AD203B41FA5}">
                      <a16:colId xmlns:a16="http://schemas.microsoft.com/office/drawing/2014/main" val="3022577799"/>
                    </a:ext>
                  </a:extLst>
                </a:gridCol>
                <a:gridCol w="555649">
                  <a:extLst>
                    <a:ext uri="{9D8B030D-6E8A-4147-A177-3AD203B41FA5}">
                      <a16:colId xmlns:a16="http://schemas.microsoft.com/office/drawing/2014/main" val="2988216482"/>
                    </a:ext>
                  </a:extLst>
                </a:gridCol>
                <a:gridCol w="1666949">
                  <a:extLst>
                    <a:ext uri="{9D8B030D-6E8A-4147-A177-3AD203B41FA5}">
                      <a16:colId xmlns:a16="http://schemas.microsoft.com/office/drawing/2014/main" val="1542642378"/>
                    </a:ext>
                  </a:extLst>
                </a:gridCol>
                <a:gridCol w="1693409">
                  <a:extLst>
                    <a:ext uri="{9D8B030D-6E8A-4147-A177-3AD203B41FA5}">
                      <a16:colId xmlns:a16="http://schemas.microsoft.com/office/drawing/2014/main" val="348049350"/>
                    </a:ext>
                  </a:extLst>
                </a:gridCol>
                <a:gridCol w="3501197">
                  <a:extLst>
                    <a:ext uri="{9D8B030D-6E8A-4147-A177-3AD203B41FA5}">
                      <a16:colId xmlns:a16="http://schemas.microsoft.com/office/drawing/2014/main" val="700983037"/>
                    </a:ext>
                  </a:extLst>
                </a:gridCol>
              </a:tblGrid>
              <a:tr h="4297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Line Items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Pipeline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Risks / Dependency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43568"/>
                  </a:ext>
                </a:extLst>
              </a:tr>
              <a:tr h="93400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Phase 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Abb.com (Jenkins) and Redirection-proxy-config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26-Jul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26-Sep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marL="228600" indent="-228600" algn="l" fontAlgn="b">
                        <a:buAutoNum type="arabicPeriod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marL="228600" indent="-228600" algn="l" fontAlgn="b">
                        <a:buAutoNum type="arabicPeriod"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4384"/>
                  </a:ext>
                </a:extLst>
              </a:tr>
              <a:tr h="503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InsidePlus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26-Jul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26-Sep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Docker Issue</a:t>
                      </a:r>
                    </a:p>
                  </a:txBody>
                  <a:tcPr marL="4777" marR="4777" marT="4777" marB="0" anchor="b">
                    <a:solidFill>
                      <a:srgbClr val="FF5B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err="1">
                          <a:effectLst/>
                        </a:rPr>
                        <a:t>Arek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sync with ABB ADO team for ACR setup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053907705"/>
                  </a:ext>
                </a:extLst>
              </a:tr>
              <a:tr h="217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NewsBank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26-Jul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26-Sep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Abhishek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164173587"/>
                  </a:ext>
                </a:extLst>
              </a:tr>
              <a:tr h="6033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 QA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29-Sep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14-Oct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663735911"/>
                  </a:ext>
                </a:extLst>
              </a:tr>
              <a:tr h="3477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 for readiness for Go-Live (from ABB)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 ( for 28)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Ready for Go live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148894926"/>
                  </a:ext>
                </a:extLst>
              </a:tr>
              <a:tr h="4297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Live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10-Dec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Pending for Sign Off ABB and QA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FF5B6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Sylwia, </a:t>
                      </a:r>
                      <a:r>
                        <a:rPr lang="en-US" sz="1200" u="none" strike="noStrike" dirty="0" err="1">
                          <a:effectLst/>
                        </a:rPr>
                        <a:t>Bartlo</a:t>
                      </a:r>
                      <a:r>
                        <a:rPr lang="en-US" sz="1200" u="none" strike="noStrike" dirty="0">
                          <a:effectLst/>
                        </a:rPr>
                        <a:t>, </a:t>
                      </a:r>
                      <a:r>
                        <a:rPr lang="en-US" sz="1200" u="none" strike="noStrike" dirty="0" err="1">
                          <a:effectLst/>
                        </a:rPr>
                        <a:t>Arek</a:t>
                      </a: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876766459"/>
                  </a:ext>
                </a:extLst>
              </a:tr>
              <a:tr h="21764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Phase 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InsidePlus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2701871044"/>
                  </a:ext>
                </a:extLst>
              </a:tr>
              <a:tr h="217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InsidePlus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Development 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27-Sep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Pallavi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211576880"/>
                  </a:ext>
                </a:extLst>
              </a:tr>
              <a:tr h="296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 QA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31-Oct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Greg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received Dev-Ops Sign off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321700578"/>
                  </a:ext>
                </a:extLst>
              </a:tr>
              <a:tr h="4297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 for readiness for Go-Live (from ABB)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24-Oct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18-Nov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28-Oct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24-Nov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 testing approved by Dev Ops </a:t>
                      </a: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Sylwia , </a:t>
                      </a:r>
                      <a:r>
                        <a:rPr lang="en-US" sz="1200" u="none" strike="noStrike" dirty="0" err="1">
                          <a:effectLst/>
                        </a:rPr>
                        <a:t>Bartlo</a:t>
                      </a:r>
                      <a:r>
                        <a:rPr lang="en-US" sz="1200" u="none" strike="noStrike" dirty="0">
                          <a:effectLst/>
                        </a:rPr>
                        <a:t>, Arkadiusz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Go Live 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870165282"/>
                  </a:ext>
                </a:extLst>
              </a:tr>
              <a:tr h="217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NewsBank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856371406"/>
                  </a:ext>
                </a:extLst>
              </a:tr>
              <a:tr h="2176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 Bank Set 1 Development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Completed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Pallavi, Abhishek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515581156"/>
                  </a:ext>
                </a:extLst>
              </a:tr>
              <a:tr h="5034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 assignment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31-Oct</a:t>
                      </a:r>
                    </a:p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7-Novv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25-Nov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Ehsan Ahmad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685932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3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35A2-58E0-D8FD-1A2B-270B9773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8A1-27EA-A9C4-3832-D6C6D6C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1AA9B-D567-B8DB-F5D2-492D466A32E7}"/>
              </a:ext>
            </a:extLst>
          </p:cNvPr>
          <p:cNvSpPr txBox="1">
            <a:spLocks/>
          </p:cNvSpPr>
          <p:nvPr/>
        </p:nvSpPr>
        <p:spPr>
          <a:xfrm>
            <a:off x="336000" y="259200"/>
            <a:ext cx="11520000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Plan for pipeline Development/Testing/Sign-off and Go Live (Application wise)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1B0A5C-415E-9D20-1ADE-968A54572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0542"/>
              </p:ext>
            </p:extLst>
          </p:nvPr>
        </p:nvGraphicFramePr>
        <p:xfrm>
          <a:off x="106018" y="702365"/>
          <a:ext cx="11940209" cy="350509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36104">
                  <a:extLst>
                    <a:ext uri="{9D8B030D-6E8A-4147-A177-3AD203B41FA5}">
                      <a16:colId xmlns:a16="http://schemas.microsoft.com/office/drawing/2014/main" val="1808404434"/>
                    </a:ext>
                  </a:extLst>
                </a:gridCol>
                <a:gridCol w="2453565">
                  <a:extLst>
                    <a:ext uri="{9D8B030D-6E8A-4147-A177-3AD203B41FA5}">
                      <a16:colId xmlns:a16="http://schemas.microsoft.com/office/drawing/2014/main" val="1190459953"/>
                    </a:ext>
                  </a:extLst>
                </a:gridCol>
                <a:gridCol w="694478">
                  <a:extLst>
                    <a:ext uri="{9D8B030D-6E8A-4147-A177-3AD203B41FA5}">
                      <a16:colId xmlns:a16="http://schemas.microsoft.com/office/drawing/2014/main" val="2032983047"/>
                    </a:ext>
                  </a:extLst>
                </a:gridCol>
                <a:gridCol w="878783">
                  <a:extLst>
                    <a:ext uri="{9D8B030D-6E8A-4147-A177-3AD203B41FA5}">
                      <a16:colId xmlns:a16="http://schemas.microsoft.com/office/drawing/2014/main" val="3022577799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2988216482"/>
                    </a:ext>
                  </a:extLst>
                </a:gridCol>
                <a:gridCol w="1187771">
                  <a:extLst>
                    <a:ext uri="{9D8B030D-6E8A-4147-A177-3AD203B41FA5}">
                      <a16:colId xmlns:a16="http://schemas.microsoft.com/office/drawing/2014/main" val="1542642378"/>
                    </a:ext>
                  </a:extLst>
                </a:gridCol>
                <a:gridCol w="1723741">
                  <a:extLst>
                    <a:ext uri="{9D8B030D-6E8A-4147-A177-3AD203B41FA5}">
                      <a16:colId xmlns:a16="http://schemas.microsoft.com/office/drawing/2014/main" val="348049350"/>
                    </a:ext>
                  </a:extLst>
                </a:gridCol>
                <a:gridCol w="3563909">
                  <a:extLst>
                    <a:ext uri="{9D8B030D-6E8A-4147-A177-3AD203B41FA5}">
                      <a16:colId xmlns:a16="http://schemas.microsoft.com/office/drawing/2014/main" val="700983037"/>
                    </a:ext>
                  </a:extLst>
                </a:gridCol>
              </a:tblGrid>
              <a:tr h="41827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Line Items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Pipeline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Risks / Dependency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43568"/>
                  </a:ext>
                </a:extLst>
              </a:tr>
              <a:tr h="314268">
                <a:tc row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Phase2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699113553"/>
                  </a:ext>
                </a:extLst>
              </a:tr>
              <a:tr h="45412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 Development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WIP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Pallavi , Abhishek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46276703"/>
                  </a:ext>
                </a:extLst>
              </a:tr>
              <a:tr h="58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 Sprint 1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17-Oct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Dec</a:t>
                      </a:r>
                    </a:p>
                  </a:txBody>
                  <a:tcPr marL="4777" marR="4777" marT="4777" marB="0" anchor="b">
                    <a:solidFill>
                      <a:srgbClr val="FFD1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31-Oct</a:t>
                      </a:r>
                    </a:p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18 Nov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30-Dec</a:t>
                      </a:r>
                    </a:p>
                  </a:txBody>
                  <a:tcPr marL="4777" marR="4777" marT="4777" marB="0" anchor="b">
                    <a:solidFill>
                      <a:srgbClr val="FFD1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WIP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Pallavi , Abhishek, </a:t>
                      </a:r>
                      <a:r>
                        <a:rPr lang="en-US" sz="1200" u="none" strike="noStrike" dirty="0" err="1">
                          <a:effectLst/>
                        </a:rPr>
                        <a:t>Arek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 rowSpan="2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36222849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 Sprint 2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Dec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18-Nov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30-Dec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Pallavi , Abhishek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Till  now we have got success in completing till stage for 14 pipelines. 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74642722"/>
                  </a:ext>
                </a:extLst>
              </a:tr>
              <a:tr h="6247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 QA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05-Nov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19-Dec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 Dec</a:t>
                      </a: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22-Nov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23-Dec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Dec</a:t>
                      </a: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 Development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Sprint wise assignment to QA Team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2597321062"/>
                  </a:ext>
                </a:extLst>
              </a:tr>
              <a:tr h="41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 for readiness for Go-Live (from ABB)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22-Nov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 Jan 23</a:t>
                      </a: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14-Nov</a:t>
                      </a:r>
                    </a:p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Dec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 Jan 23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254271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3FD2C5-BBFA-CD91-36BA-A44A749B5055}"/>
              </a:ext>
            </a:extLst>
          </p:cNvPr>
          <p:cNvSpPr txBox="1"/>
          <p:nvPr/>
        </p:nvSpPr>
        <p:spPr bwMode="gray">
          <a:xfrm>
            <a:off x="106017" y="4249663"/>
            <a:ext cx="11940209" cy="2080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72000" tIns="72000" rIns="72000" bIns="72000" rtlCol="0">
            <a:noAutofit/>
          </a:bodyPr>
          <a:lstStyle/>
          <a:p>
            <a:pPr algn="l" fontAlgn="b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 application has very complex logic and breaking into modules is taking a lot of efforts. </a:t>
            </a:r>
          </a:p>
          <a:p>
            <a:pPr algn="l" fontAlgn="b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There is loss of time in undersetting the configurations, due to complexity and knowledge gap within app and ops team.</a:t>
            </a:r>
          </a:p>
          <a:p>
            <a:pPr algn="l" fontAlgn="b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is resulting in redeveloping the entire logic for multiple stages due to introduction of new requirement of redeveloping the on-cloud server.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We are working with ABB Dev-Ops team to set up two self hosted agents in cloud.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Till now we have got success in  - 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Started migration from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onprem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to cloud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Assisting cloud team for setup of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onprem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servers to Self hosted cloud server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Received partial KT from Testing team about the flow of selenium testing in Jenkins pipeline</a:t>
            </a:r>
          </a:p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 stages pipeline development completed for WAT out of 15</a:t>
            </a:r>
          </a:p>
          <a:p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7069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7D85-3F36-FB90-AB2E-CBA76CA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437A-D272-EF03-FF78-0A2B63EB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04605A-B6E5-DB62-441F-7A2D84FC5749}"/>
              </a:ext>
            </a:extLst>
          </p:cNvPr>
          <p:cNvSpPr txBox="1">
            <a:spLocks/>
          </p:cNvSpPr>
          <p:nvPr/>
        </p:nvSpPr>
        <p:spPr>
          <a:xfrm>
            <a:off x="336000" y="259200"/>
            <a:ext cx="11520000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Plan for pipeline Development/Testing/Sign-off and Go Live (Application wise)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B46687-AA55-3C85-BB42-CC542197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75726"/>
              </p:ext>
            </p:extLst>
          </p:nvPr>
        </p:nvGraphicFramePr>
        <p:xfrm>
          <a:off x="106019" y="702365"/>
          <a:ext cx="11749982" cy="383846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68310">
                  <a:extLst>
                    <a:ext uri="{9D8B030D-6E8A-4147-A177-3AD203B41FA5}">
                      <a16:colId xmlns:a16="http://schemas.microsoft.com/office/drawing/2014/main" val="1808404434"/>
                    </a:ext>
                  </a:extLst>
                </a:gridCol>
                <a:gridCol w="2498899">
                  <a:extLst>
                    <a:ext uri="{9D8B030D-6E8A-4147-A177-3AD203B41FA5}">
                      <a16:colId xmlns:a16="http://schemas.microsoft.com/office/drawing/2014/main" val="1190459953"/>
                    </a:ext>
                  </a:extLst>
                </a:gridCol>
                <a:gridCol w="531502">
                  <a:extLst>
                    <a:ext uri="{9D8B030D-6E8A-4147-A177-3AD203B41FA5}">
                      <a16:colId xmlns:a16="http://schemas.microsoft.com/office/drawing/2014/main" val="2032983047"/>
                    </a:ext>
                  </a:extLst>
                </a:gridCol>
                <a:gridCol w="845943">
                  <a:extLst>
                    <a:ext uri="{9D8B030D-6E8A-4147-A177-3AD203B41FA5}">
                      <a16:colId xmlns:a16="http://schemas.microsoft.com/office/drawing/2014/main" val="3022577799"/>
                    </a:ext>
                  </a:extLst>
                </a:gridCol>
                <a:gridCol w="771893">
                  <a:extLst>
                    <a:ext uri="{9D8B030D-6E8A-4147-A177-3AD203B41FA5}">
                      <a16:colId xmlns:a16="http://schemas.microsoft.com/office/drawing/2014/main" val="2988216482"/>
                    </a:ext>
                  </a:extLst>
                </a:gridCol>
                <a:gridCol w="1143384">
                  <a:extLst>
                    <a:ext uri="{9D8B030D-6E8A-4147-A177-3AD203B41FA5}">
                      <a16:colId xmlns:a16="http://schemas.microsoft.com/office/drawing/2014/main" val="1542642378"/>
                    </a:ext>
                  </a:extLst>
                </a:gridCol>
                <a:gridCol w="1659325">
                  <a:extLst>
                    <a:ext uri="{9D8B030D-6E8A-4147-A177-3AD203B41FA5}">
                      <a16:colId xmlns:a16="http://schemas.microsoft.com/office/drawing/2014/main" val="348049350"/>
                    </a:ext>
                  </a:extLst>
                </a:gridCol>
                <a:gridCol w="3430726">
                  <a:extLst>
                    <a:ext uri="{9D8B030D-6E8A-4147-A177-3AD203B41FA5}">
                      <a16:colId xmlns:a16="http://schemas.microsoft.com/office/drawing/2014/main" val="700983037"/>
                    </a:ext>
                  </a:extLst>
                </a:gridCol>
              </a:tblGrid>
              <a:tr h="418272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Line Items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Pipeline 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Start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ETA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 POC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Risks / Dependency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743568"/>
                  </a:ext>
                </a:extLst>
              </a:tr>
              <a:tr h="211832">
                <a:tc rowSpan="10"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Phase2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ABB.COM (6) and FIFA (1) 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31-Oct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2904127303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ABB.COM Development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WIP (1/7)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Pallavi, Abhishek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Pending for app team availability to fix the issue together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723163250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 QA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28-Nov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30-Nov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6/7 assigned to QA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185213298"/>
                  </a:ext>
                </a:extLst>
              </a:tr>
              <a:tr h="41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 for readiness for Go-Live (from ABB)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2-Dec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Post QA sign 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491291135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NewsBank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738075320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NewsBank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  2 Development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Completed </a:t>
                      </a: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3569235948"/>
                  </a:ext>
                </a:extLst>
              </a:tr>
              <a:tr h="2118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Assigned to QA -29 Pipelines (Set1, Set2)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sngStrike" dirty="0">
                          <a:effectLst/>
                        </a:rPr>
                        <a:t>28-Nov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07-Nov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25-Nov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Assigned to QA Team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Ehsan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500975068"/>
                  </a:ext>
                </a:extLst>
              </a:tr>
              <a:tr h="41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Sign-off for readiness for Go-Live (from ABB)</a:t>
                      </a:r>
                    </a:p>
                  </a:txBody>
                  <a:tcPr marL="42996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22-Nov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05-Dec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 </a:t>
                      </a:r>
                    </a:p>
                  </a:txBody>
                  <a:tcPr marL="4777" marR="4777" marT="4777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</a:rPr>
                        <a:t>Go Live done on 21 Dec 23</a:t>
                      </a: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4073779489"/>
                  </a:ext>
                </a:extLst>
              </a:tr>
              <a:tr h="41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GoLive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InsidePlus</a:t>
                      </a:r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WAT, ABB.COM, </a:t>
                      </a: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NewsBank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30-Nov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19-Dec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ABB.com go live to be planned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News bank and Inside Plus Go live done 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1883757458"/>
                  </a:ext>
                </a:extLst>
              </a:tr>
              <a:tr h="4182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 and Hyper Care- 3 Weeks</a:t>
                      </a: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19-Dec-22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06-Jan-23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77" marR="4777" marT="4777" marB="0" anchor="b"/>
                </a:tc>
                <a:extLst>
                  <a:ext uri="{0D108BD9-81ED-4DB2-BD59-A6C34878D82A}">
                    <a16:rowId xmlns:a16="http://schemas.microsoft.com/office/drawing/2014/main" val="79219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88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A96836D-3A8F-1384-D488-C677A9178070}"/>
              </a:ext>
            </a:extLst>
          </p:cNvPr>
          <p:cNvSpPr txBox="1">
            <a:spLocks/>
          </p:cNvSpPr>
          <p:nvPr/>
        </p:nvSpPr>
        <p:spPr>
          <a:xfrm>
            <a:off x="336000" y="245753"/>
            <a:ext cx="11520000" cy="33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Project status overview</a:t>
            </a:r>
            <a:endParaRPr lang="en-US" sz="1800" dirty="0">
              <a:solidFill>
                <a:srgbClr val="4B5564">
                  <a:lumMod val="10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D7EE32B0-D2D1-903C-A059-DDAB45DDC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962" y="1376511"/>
            <a:ext cx="4854650" cy="0"/>
          </a:xfrm>
          <a:prstGeom prst="line">
            <a:avLst/>
          </a:prstGeom>
          <a:ln w="12700">
            <a:solidFill>
              <a:srgbClr val="78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6000" rIns="54000" bIns="3600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2755B58-68E6-D2A2-CBF2-1F70FDEAA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" y="1108735"/>
            <a:ext cx="4854650" cy="294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36000" tIns="36000" rIns="36000" bIns="36000" anchor="b" anchorCtr="0"/>
          <a:lstStyle>
            <a:defPPr>
              <a:defRPr lang="de-DE"/>
            </a:defPPr>
            <a:lvl1pPr algn="ctr"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6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Recent achievements (19</a:t>
            </a:r>
            <a:r>
              <a:rPr lang="en-US" sz="1600" baseline="300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Dec – 23</a:t>
            </a:r>
            <a:r>
              <a:rPr lang="en-US" sz="1600" baseline="300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Dec)</a:t>
            </a:r>
          </a:p>
        </p:txBody>
      </p:sp>
      <p:grpSp>
        <p:nvGrpSpPr>
          <p:cNvPr id="7" name="Gruppieren 46">
            <a:extLst>
              <a:ext uri="{FF2B5EF4-FFF2-40B4-BE49-F238E27FC236}">
                <a16:creationId xmlns:a16="http://schemas.microsoft.com/office/drawing/2014/main" id="{9028A25E-451F-C4A8-B39F-D62B2C3CCD3E}"/>
              </a:ext>
            </a:extLst>
          </p:cNvPr>
          <p:cNvGrpSpPr/>
          <p:nvPr/>
        </p:nvGrpSpPr>
        <p:grpSpPr>
          <a:xfrm>
            <a:off x="6420036" y="1082181"/>
            <a:ext cx="4854650" cy="294330"/>
            <a:chOff x="335360" y="1046438"/>
            <a:chExt cx="3394459" cy="294330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18E7B052-35BC-825D-F282-C7F57F271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60" y="1334497"/>
              <a:ext cx="3394459" cy="0"/>
            </a:xfrm>
            <a:prstGeom prst="line">
              <a:avLst/>
            </a:prstGeom>
            <a:ln w="12700">
              <a:solidFill>
                <a:srgbClr val="7887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54000" tIns="36000" rIns="54000" bIns="36000" anchor="ctr"/>
            <a:lstStyle/>
            <a:p>
              <a:pPr algn="ctr"/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1CB1277F-85B6-20AB-2F26-3BDE94D9F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60" y="1046438"/>
              <a:ext cx="3394459" cy="2943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36000" tIns="36000" rIns="36000" bIns="36000" anchor="b" anchorCtr="0"/>
            <a:lstStyle>
              <a:defPPr>
                <a:defRPr lang="de-DE"/>
              </a:defPPr>
              <a:lvl1pPr algn="ctr">
                <a:lnSpc>
                  <a:spcPct val="90000"/>
                </a:lnSpc>
                <a:defRPr sz="1400">
                  <a:solidFill>
                    <a:schemeClr val="tx2"/>
                  </a:solidFill>
                </a:defRPr>
              </a:lvl1pPr>
            </a:lstStyle>
            <a:p>
              <a:r>
                <a:rPr lang="en-US" sz="1600" dirty="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 (26</a:t>
              </a:r>
              <a:r>
                <a:rPr lang="en-US" sz="1600" baseline="30000" dirty="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1600" dirty="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Dec </a:t>
              </a:r>
              <a:r>
                <a:rPr lang="en-US" sz="160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30</a:t>
              </a:r>
              <a:r>
                <a:rPr lang="en-US" sz="1600" baseline="3000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sz="160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Dec</a:t>
              </a:r>
              <a:r>
                <a:rPr lang="en-US" sz="1600" dirty="0">
                  <a:solidFill>
                    <a:srgbClr val="00A0F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0" name="Line 4">
            <a:extLst>
              <a:ext uri="{FF2B5EF4-FFF2-40B4-BE49-F238E27FC236}">
                <a16:creationId xmlns:a16="http://schemas.microsoft.com/office/drawing/2014/main" id="{B7125334-A10A-EC57-400E-DC49E90C0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0926" y="4556178"/>
            <a:ext cx="4854650" cy="0"/>
          </a:xfrm>
          <a:prstGeom prst="line">
            <a:avLst/>
          </a:prstGeom>
          <a:ln w="12700">
            <a:solidFill>
              <a:srgbClr val="7887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54000" tIns="36000" rIns="54000" bIns="36000" anchor="ctr"/>
          <a:lstStyle/>
          <a:p>
            <a:pPr algn="ctr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E67220B5-932A-DEF6-99D3-F0C50E75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548" y="4208436"/>
            <a:ext cx="4854650" cy="294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36000" tIns="36000" rIns="36000" bIns="36000" anchor="b" anchorCtr="0"/>
          <a:lstStyle>
            <a:defPPr>
              <a:defRPr lang="de-DE"/>
            </a:defPPr>
            <a:lvl1pPr algn="ctr">
              <a:lnSpc>
                <a:spcPct val="9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z="1600" dirty="0">
                <a:solidFill>
                  <a:srgbClr val="00A0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project status]</a:t>
            </a:r>
          </a:p>
        </p:txBody>
      </p:sp>
      <p:sp>
        <p:nvSpPr>
          <p:cNvPr id="12" name="Textfeld 52">
            <a:extLst>
              <a:ext uri="{FF2B5EF4-FFF2-40B4-BE49-F238E27FC236}">
                <a16:creationId xmlns:a16="http://schemas.microsoft.com/office/drawing/2014/main" id="{2D5E4D97-67D2-4E5C-A163-C2B3E2B7EC14}"/>
              </a:ext>
            </a:extLst>
          </p:cNvPr>
          <p:cNvSpPr txBox="1"/>
          <p:nvPr/>
        </p:nvSpPr>
        <p:spPr>
          <a:xfrm>
            <a:off x="6907274" y="5879313"/>
            <a:ext cx="1276395" cy="2041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pieren 9">
            <a:extLst>
              <a:ext uri="{FF2B5EF4-FFF2-40B4-BE49-F238E27FC236}">
                <a16:creationId xmlns:a16="http://schemas.microsoft.com/office/drawing/2014/main" id="{8C4ADF11-EF3C-C76E-948F-CDB9E095324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307680" y="4646860"/>
            <a:ext cx="419100" cy="1197429"/>
            <a:chOff x="5886450" y="3352800"/>
            <a:chExt cx="419100" cy="1197429"/>
          </a:xfrm>
        </p:grpSpPr>
        <p:sp>
          <p:nvSpPr>
            <p:cNvPr id="14" name="background">
              <a:extLst>
                <a:ext uri="{FF2B5EF4-FFF2-40B4-BE49-F238E27FC236}">
                  <a16:creationId xmlns:a16="http://schemas.microsoft.com/office/drawing/2014/main" id="{0F46AD0A-5C39-D260-130C-D53723513DFC}"/>
                </a:ext>
              </a:extLst>
            </p:cNvPr>
            <p:cNvSpPr/>
            <p:nvPr/>
          </p:nvSpPr>
          <p:spPr>
            <a:xfrm>
              <a:off x="5886450" y="3352800"/>
              <a:ext cx="419100" cy="1197429"/>
            </a:xfrm>
            <a:prstGeom prst="roundRect">
              <a:avLst>
                <a:gd name="adj" fmla="val 15000"/>
              </a:avLst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single" hidden="1">
              <a:extLst>
                <a:ext uri="{FF2B5EF4-FFF2-40B4-BE49-F238E27FC236}">
                  <a16:creationId xmlns:a16="http://schemas.microsoft.com/office/drawing/2014/main" id="{118D58E4-D237-6969-B8B3-8E3FBE8306D2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00B050">
                <a:lumMod val="10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d">
              <a:extLst>
                <a:ext uri="{FF2B5EF4-FFF2-40B4-BE49-F238E27FC236}">
                  <a16:creationId xmlns:a16="http://schemas.microsoft.com/office/drawing/2014/main" id="{5D2791C0-A1BD-1718-37FB-A8D3991B729A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amber">
              <a:extLst>
                <a:ext uri="{FF2B5EF4-FFF2-40B4-BE49-F238E27FC236}">
                  <a16:creationId xmlns:a16="http://schemas.microsoft.com/office/drawing/2014/main" id="{07314F33-6DDB-2E08-9732-947B959E52DF}"/>
                </a:ext>
              </a:extLst>
            </p:cNvPr>
            <p:cNvSpPr/>
            <p:nvPr/>
          </p:nvSpPr>
          <p:spPr>
            <a:xfrm>
              <a:off x="5946322" y="3801836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 cap="flat" cmpd="sng" algn="ctr">
              <a:solidFill>
                <a:srgbClr val="00A0F5">
                  <a:lumMod val="100000"/>
                </a:srgb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green">
              <a:extLst>
                <a:ext uri="{FF2B5EF4-FFF2-40B4-BE49-F238E27FC236}">
                  <a16:creationId xmlns:a16="http://schemas.microsoft.com/office/drawing/2014/main" id="{B5FB07D7-A36B-59D9-A978-1398E2A2D73B}"/>
                </a:ext>
              </a:extLst>
            </p:cNvPr>
            <p:cNvSpPr/>
            <p:nvPr/>
          </p:nvSpPr>
          <p:spPr>
            <a:xfrm>
              <a:off x="5946322" y="4191000"/>
              <a:ext cx="299357" cy="299357"/>
            </a:xfrm>
            <a:prstGeom prst="ellipse">
              <a:avLst/>
            </a:prstGeom>
            <a:solidFill>
              <a:srgbClr val="00B050">
                <a:lumMod val="100000"/>
              </a:srgbClr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rgbClr val="00A0F5">
                      <a:lumMod val="100000"/>
                    </a:srgb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feld 61">
            <a:extLst>
              <a:ext uri="{FF2B5EF4-FFF2-40B4-BE49-F238E27FC236}">
                <a16:creationId xmlns:a16="http://schemas.microsoft.com/office/drawing/2014/main" id="{804BBFD1-F9D0-3673-A635-367DD6C7B56E}"/>
              </a:ext>
            </a:extLst>
          </p:cNvPr>
          <p:cNvSpPr txBox="1"/>
          <p:nvPr/>
        </p:nvSpPr>
        <p:spPr>
          <a:xfrm>
            <a:off x="8215535" y="5879313"/>
            <a:ext cx="1276395" cy="2041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62">
            <a:extLst>
              <a:ext uri="{FF2B5EF4-FFF2-40B4-BE49-F238E27FC236}">
                <a16:creationId xmlns:a16="http://schemas.microsoft.com/office/drawing/2014/main" id="{10063556-D387-45BE-E63F-51D7302731A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615941" y="4646860"/>
            <a:ext cx="419100" cy="1197429"/>
            <a:chOff x="5886450" y="3352800"/>
            <a:chExt cx="419100" cy="1197429"/>
          </a:xfrm>
        </p:grpSpPr>
        <p:sp>
          <p:nvSpPr>
            <p:cNvPr id="21" name="background">
              <a:extLst>
                <a:ext uri="{FF2B5EF4-FFF2-40B4-BE49-F238E27FC236}">
                  <a16:creationId xmlns:a16="http://schemas.microsoft.com/office/drawing/2014/main" id="{D3A66D5F-94F7-FEC0-F570-52F2E64F9E7E}"/>
                </a:ext>
              </a:extLst>
            </p:cNvPr>
            <p:cNvSpPr/>
            <p:nvPr/>
          </p:nvSpPr>
          <p:spPr>
            <a:xfrm>
              <a:off x="5886450" y="3352800"/>
              <a:ext cx="419100" cy="1197429"/>
            </a:xfrm>
            <a:prstGeom prst="roundRect">
              <a:avLst>
                <a:gd name="adj" fmla="val 15000"/>
              </a:avLst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single" hidden="1">
              <a:extLst>
                <a:ext uri="{FF2B5EF4-FFF2-40B4-BE49-F238E27FC236}">
                  <a16:creationId xmlns:a16="http://schemas.microsoft.com/office/drawing/2014/main" id="{CC075ECA-7A47-6FE7-0CE9-E53EE4F30312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00B050">
                <a:lumMod val="10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d">
              <a:extLst>
                <a:ext uri="{FF2B5EF4-FFF2-40B4-BE49-F238E27FC236}">
                  <a16:creationId xmlns:a16="http://schemas.microsoft.com/office/drawing/2014/main" id="{5DE4D9C7-55B3-9F5C-A6DA-896F8219BB4F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amber">
              <a:extLst>
                <a:ext uri="{FF2B5EF4-FFF2-40B4-BE49-F238E27FC236}">
                  <a16:creationId xmlns:a16="http://schemas.microsoft.com/office/drawing/2014/main" id="{BBEF2006-5C38-28F1-8E79-E6AD2EC4D960}"/>
                </a:ext>
              </a:extLst>
            </p:cNvPr>
            <p:cNvSpPr/>
            <p:nvPr/>
          </p:nvSpPr>
          <p:spPr>
            <a:xfrm>
              <a:off x="5946322" y="3801836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 cap="flat" cmpd="sng" algn="ctr">
              <a:solidFill>
                <a:srgbClr val="00A0F5">
                  <a:lumMod val="100000"/>
                </a:srgb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feld 68">
            <a:extLst>
              <a:ext uri="{FF2B5EF4-FFF2-40B4-BE49-F238E27FC236}">
                <a16:creationId xmlns:a16="http://schemas.microsoft.com/office/drawing/2014/main" id="{17FD5307-0CDB-B50D-2CEA-DC3A869F6712}"/>
              </a:ext>
            </a:extLst>
          </p:cNvPr>
          <p:cNvSpPr txBox="1"/>
          <p:nvPr/>
        </p:nvSpPr>
        <p:spPr>
          <a:xfrm>
            <a:off x="9523796" y="5872918"/>
            <a:ext cx="1276395" cy="2041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ts val="18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800"/>
              </a:spcBef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uppieren 69">
            <a:extLst>
              <a:ext uri="{FF2B5EF4-FFF2-40B4-BE49-F238E27FC236}">
                <a16:creationId xmlns:a16="http://schemas.microsoft.com/office/drawing/2014/main" id="{E6C7A356-9CFD-A605-DB30-DC7CD163F45C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924202" y="4652440"/>
            <a:ext cx="419100" cy="1197429"/>
            <a:chOff x="5886450" y="3352800"/>
            <a:chExt cx="419100" cy="1197429"/>
          </a:xfrm>
        </p:grpSpPr>
        <p:sp>
          <p:nvSpPr>
            <p:cNvPr id="27" name="background">
              <a:extLst>
                <a:ext uri="{FF2B5EF4-FFF2-40B4-BE49-F238E27FC236}">
                  <a16:creationId xmlns:a16="http://schemas.microsoft.com/office/drawing/2014/main" id="{E6F58A93-4E5E-09E6-6511-256175EBFCCE}"/>
                </a:ext>
              </a:extLst>
            </p:cNvPr>
            <p:cNvSpPr/>
            <p:nvPr/>
          </p:nvSpPr>
          <p:spPr>
            <a:xfrm>
              <a:off x="5886450" y="3352800"/>
              <a:ext cx="419100" cy="1197429"/>
            </a:xfrm>
            <a:prstGeom prst="roundRect">
              <a:avLst>
                <a:gd name="adj" fmla="val 15000"/>
              </a:avLst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ingle" hidden="1">
              <a:extLst>
                <a:ext uri="{FF2B5EF4-FFF2-40B4-BE49-F238E27FC236}">
                  <a16:creationId xmlns:a16="http://schemas.microsoft.com/office/drawing/2014/main" id="{16BB7D94-1B97-6D34-E3CD-E9BC8FAAF664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00B050">
                <a:lumMod val="10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d">
              <a:extLst>
                <a:ext uri="{FF2B5EF4-FFF2-40B4-BE49-F238E27FC236}">
                  <a16:creationId xmlns:a16="http://schemas.microsoft.com/office/drawing/2014/main" id="{EF6724ED-F31B-BAED-F33A-97A15DCCA495}"/>
                </a:ext>
              </a:extLst>
            </p:cNvPr>
            <p:cNvSpPr/>
            <p:nvPr/>
          </p:nvSpPr>
          <p:spPr>
            <a:xfrm>
              <a:off x="5946322" y="3412672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amber">
              <a:extLst>
                <a:ext uri="{FF2B5EF4-FFF2-40B4-BE49-F238E27FC236}">
                  <a16:creationId xmlns:a16="http://schemas.microsoft.com/office/drawing/2014/main" id="{351FF066-1209-9BCF-DC1E-5B09169B8832}"/>
                </a:ext>
              </a:extLst>
            </p:cNvPr>
            <p:cNvSpPr/>
            <p:nvPr/>
          </p:nvSpPr>
          <p:spPr>
            <a:xfrm>
              <a:off x="5946322" y="3801836"/>
              <a:ext cx="299357" cy="299357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 w="12700">
              <a:solidFill>
                <a:srgbClr val="00A0F5">
                  <a:lumMod val="10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5108808F-0D27-FBD2-2366-B57BF1891C7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641417" y="4202712"/>
            <a:ext cx="306000" cy="306000"/>
            <a:chOff x="4572000" y="3429000"/>
            <a:chExt cx="254000" cy="254000"/>
          </a:xfrm>
        </p:grpSpPr>
        <p:sp>
          <p:nvSpPr>
            <p:cNvPr id="32" name="background">
              <a:extLst>
                <a:ext uri="{FF2B5EF4-FFF2-40B4-BE49-F238E27FC236}">
                  <a16:creationId xmlns:a16="http://schemas.microsoft.com/office/drawing/2014/main" id="{937D91F1-B5A9-7741-3E32-8AB59DD6F9E7}"/>
                </a:ext>
              </a:extLst>
            </p:cNvPr>
            <p:cNvSpPr/>
            <p:nvPr/>
          </p:nvSpPr>
          <p:spPr>
            <a:xfrm>
              <a:off x="4572000" y="3429000"/>
              <a:ext cx="254000" cy="254000"/>
            </a:xfrm>
            <a:prstGeom prst="ellipse">
              <a:avLst/>
            </a:prstGeom>
            <a:solidFill>
              <a:srgbClr val="FFFFFF">
                <a:lumMod val="10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arc">
              <a:extLst>
                <a:ext uri="{FF2B5EF4-FFF2-40B4-BE49-F238E27FC236}">
                  <a16:creationId xmlns:a16="http://schemas.microsoft.com/office/drawing/2014/main" id="{17764C21-9B85-0EBB-3B9A-142EA00BE724}"/>
                </a:ext>
              </a:extLst>
            </p:cNvPr>
            <p:cNvSpPr/>
            <p:nvPr/>
          </p:nvSpPr>
          <p:spPr>
            <a:xfrm>
              <a:off x="4572000" y="3429000"/>
              <a:ext cx="254000" cy="254000"/>
            </a:xfrm>
            <a:prstGeom prst="arc">
              <a:avLst/>
            </a:prstGeom>
            <a:solidFill>
              <a:srgbClr val="00A0F5">
                <a:lumMod val="100000"/>
              </a:srgbClr>
            </a:solidFill>
            <a:ln w="127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bg2"/>
                  </a:solidFill>
                  <a:prstDash val="solid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8065E197-D142-7572-401A-074B3D7C64A8}"/>
                </a:ext>
              </a:extLst>
            </p:cNvPr>
            <p:cNvSpPr/>
            <p:nvPr/>
          </p:nvSpPr>
          <p:spPr>
            <a:xfrm>
              <a:off x="4572000" y="3429000"/>
              <a:ext cx="254000" cy="254000"/>
            </a:xfrm>
            <a:prstGeom prst="ellipse">
              <a:avLst/>
            </a:prstGeom>
            <a:noFill/>
            <a:ln w="12700">
              <a:solidFill>
                <a:srgbClr val="00A0F5">
                  <a:lumMod val="100000"/>
                </a:srgb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de-DE" sz="1600" dirty="0" err="1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Freeform 258">
            <a:extLst>
              <a:ext uri="{FF2B5EF4-FFF2-40B4-BE49-F238E27FC236}">
                <a16:creationId xmlns:a16="http://schemas.microsoft.com/office/drawing/2014/main" id="{461D4422-7483-D56B-34E9-575715C4EE0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94957" y="1017040"/>
            <a:ext cx="314325" cy="314325"/>
          </a:xfrm>
          <a:custGeom>
            <a:avLst/>
            <a:gdLst>
              <a:gd name="T0" fmla="*/ 1058 w 3361"/>
              <a:gd name="T1" fmla="*/ 933 h 3361"/>
              <a:gd name="T2" fmla="*/ 1063 w 3361"/>
              <a:gd name="T3" fmla="*/ 2433 h 3361"/>
              <a:gd name="T4" fmla="*/ 2655 w 3361"/>
              <a:gd name="T5" fmla="*/ 1688 h 3361"/>
              <a:gd name="T6" fmla="*/ 2652 w 3361"/>
              <a:gd name="T7" fmla="*/ 1670 h 3361"/>
              <a:gd name="T8" fmla="*/ 1091 w 3361"/>
              <a:gd name="T9" fmla="*/ 796 h 3361"/>
              <a:gd name="T10" fmla="*/ 2749 w 3361"/>
              <a:gd name="T11" fmla="*/ 1582 h 3361"/>
              <a:gd name="T12" fmla="*/ 2785 w 3361"/>
              <a:gd name="T13" fmla="*/ 1708 h 3361"/>
              <a:gd name="T14" fmla="*/ 2704 w 3361"/>
              <a:gd name="T15" fmla="*/ 1811 h 3361"/>
              <a:gd name="T16" fmla="*/ 1041 w 3361"/>
              <a:gd name="T17" fmla="*/ 2563 h 3361"/>
              <a:gd name="T18" fmla="*/ 937 w 3361"/>
              <a:gd name="T19" fmla="*/ 2477 h 3361"/>
              <a:gd name="T20" fmla="*/ 937 w 3361"/>
              <a:gd name="T21" fmla="*/ 884 h 3361"/>
              <a:gd name="T22" fmla="*/ 1041 w 3361"/>
              <a:gd name="T23" fmla="*/ 798 h 3361"/>
              <a:gd name="T24" fmla="*/ 1392 w 3361"/>
              <a:gd name="T25" fmla="*/ 158 h 3361"/>
              <a:gd name="T26" fmla="*/ 952 w 3361"/>
              <a:gd name="T27" fmla="*/ 313 h 3361"/>
              <a:gd name="T28" fmla="*/ 586 w 3361"/>
              <a:gd name="T29" fmla="*/ 586 h 3361"/>
              <a:gd name="T30" fmla="*/ 313 w 3361"/>
              <a:gd name="T31" fmla="*/ 952 h 3361"/>
              <a:gd name="T32" fmla="*/ 158 w 3361"/>
              <a:gd name="T33" fmla="*/ 1392 h 3361"/>
              <a:gd name="T34" fmla="*/ 143 w 3361"/>
              <a:gd name="T35" fmla="*/ 1875 h 3361"/>
              <a:gd name="T36" fmla="*/ 272 w 3361"/>
              <a:gd name="T37" fmla="*/ 2325 h 3361"/>
              <a:gd name="T38" fmla="*/ 522 w 3361"/>
              <a:gd name="T39" fmla="*/ 2709 h 3361"/>
              <a:gd name="T40" fmla="*/ 873 w 3361"/>
              <a:gd name="T41" fmla="*/ 3002 h 3361"/>
              <a:gd name="T42" fmla="*/ 1300 w 3361"/>
              <a:gd name="T43" fmla="*/ 3183 h 3361"/>
              <a:gd name="T44" fmla="*/ 1778 w 3361"/>
              <a:gd name="T45" fmla="*/ 3228 h 3361"/>
              <a:gd name="T46" fmla="*/ 2240 w 3361"/>
              <a:gd name="T47" fmla="*/ 3126 h 3361"/>
              <a:gd name="T48" fmla="*/ 2639 w 3361"/>
              <a:gd name="T49" fmla="*/ 2898 h 3361"/>
              <a:gd name="T50" fmla="*/ 2953 w 3361"/>
              <a:gd name="T51" fmla="*/ 2566 h 3361"/>
              <a:gd name="T52" fmla="*/ 3157 w 3361"/>
              <a:gd name="T53" fmla="*/ 2152 h 3361"/>
              <a:gd name="T54" fmla="*/ 3231 w 3361"/>
              <a:gd name="T55" fmla="*/ 1680 h 3361"/>
              <a:gd name="T56" fmla="*/ 3157 w 3361"/>
              <a:gd name="T57" fmla="*/ 1209 h 3361"/>
              <a:gd name="T58" fmla="*/ 2953 w 3361"/>
              <a:gd name="T59" fmla="*/ 795 h 3361"/>
              <a:gd name="T60" fmla="*/ 2639 w 3361"/>
              <a:gd name="T61" fmla="*/ 463 h 3361"/>
              <a:gd name="T62" fmla="*/ 2240 w 3361"/>
              <a:gd name="T63" fmla="*/ 235 h 3361"/>
              <a:gd name="T64" fmla="*/ 1778 w 3361"/>
              <a:gd name="T65" fmla="*/ 133 h 3361"/>
              <a:gd name="T66" fmla="*/ 1982 w 3361"/>
              <a:gd name="T67" fmla="*/ 27 h 3361"/>
              <a:gd name="T68" fmla="*/ 2443 w 3361"/>
              <a:gd name="T69" fmla="*/ 183 h 3361"/>
              <a:gd name="T70" fmla="*/ 2834 w 3361"/>
              <a:gd name="T71" fmla="*/ 459 h 3361"/>
              <a:gd name="T72" fmla="*/ 3131 w 3361"/>
              <a:gd name="T73" fmla="*/ 833 h 3361"/>
              <a:gd name="T74" fmla="*/ 3313 w 3361"/>
              <a:gd name="T75" fmla="*/ 1282 h 3361"/>
              <a:gd name="T76" fmla="*/ 3358 w 3361"/>
              <a:gd name="T77" fmla="*/ 1782 h 3361"/>
              <a:gd name="T78" fmla="*/ 3256 w 3361"/>
              <a:gd name="T79" fmla="*/ 2266 h 3361"/>
              <a:gd name="T80" fmla="*/ 3025 w 3361"/>
              <a:gd name="T81" fmla="*/ 2688 h 3361"/>
              <a:gd name="T82" fmla="*/ 2688 w 3361"/>
              <a:gd name="T83" fmla="*/ 3025 h 3361"/>
              <a:gd name="T84" fmla="*/ 2266 w 3361"/>
              <a:gd name="T85" fmla="*/ 3256 h 3361"/>
              <a:gd name="T86" fmla="*/ 1782 w 3361"/>
              <a:gd name="T87" fmla="*/ 3358 h 3361"/>
              <a:gd name="T88" fmla="*/ 1282 w 3361"/>
              <a:gd name="T89" fmla="*/ 3313 h 3361"/>
              <a:gd name="T90" fmla="*/ 833 w 3361"/>
              <a:gd name="T91" fmla="*/ 3131 h 3361"/>
              <a:gd name="T92" fmla="*/ 459 w 3361"/>
              <a:gd name="T93" fmla="*/ 2834 h 3361"/>
              <a:gd name="T94" fmla="*/ 183 w 3361"/>
              <a:gd name="T95" fmla="*/ 2443 h 3361"/>
              <a:gd name="T96" fmla="*/ 27 w 3361"/>
              <a:gd name="T97" fmla="*/ 1982 h 3361"/>
              <a:gd name="T98" fmla="*/ 12 w 3361"/>
              <a:gd name="T99" fmla="*/ 1478 h 3361"/>
              <a:gd name="T100" fmla="*/ 142 w 3361"/>
              <a:gd name="T101" fmla="*/ 1005 h 3361"/>
              <a:gd name="T102" fmla="*/ 396 w 3361"/>
              <a:gd name="T103" fmla="*/ 599 h 3361"/>
              <a:gd name="T104" fmla="*/ 752 w 3361"/>
              <a:gd name="T105" fmla="*/ 281 h 3361"/>
              <a:gd name="T106" fmla="*/ 1188 w 3361"/>
              <a:gd name="T107" fmla="*/ 74 h 3361"/>
              <a:gd name="T108" fmla="*/ 1679 w 3361"/>
              <a:gd name="T109" fmla="*/ 0 h 3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361" h="3361">
                <a:moveTo>
                  <a:pt x="1071" y="927"/>
                </a:moveTo>
                <a:lnTo>
                  <a:pt x="1067" y="928"/>
                </a:lnTo>
                <a:lnTo>
                  <a:pt x="1063" y="929"/>
                </a:lnTo>
                <a:lnTo>
                  <a:pt x="1060" y="931"/>
                </a:lnTo>
                <a:lnTo>
                  <a:pt x="1058" y="933"/>
                </a:lnTo>
                <a:lnTo>
                  <a:pt x="1057" y="936"/>
                </a:lnTo>
                <a:lnTo>
                  <a:pt x="1056" y="940"/>
                </a:lnTo>
                <a:lnTo>
                  <a:pt x="1056" y="2421"/>
                </a:lnTo>
                <a:lnTo>
                  <a:pt x="1058" y="2429"/>
                </a:lnTo>
                <a:lnTo>
                  <a:pt x="1063" y="2433"/>
                </a:lnTo>
                <a:lnTo>
                  <a:pt x="1069" y="2435"/>
                </a:lnTo>
                <a:lnTo>
                  <a:pt x="1076" y="2433"/>
                </a:lnTo>
                <a:lnTo>
                  <a:pt x="2649" y="1693"/>
                </a:lnTo>
                <a:lnTo>
                  <a:pt x="2652" y="1691"/>
                </a:lnTo>
                <a:lnTo>
                  <a:pt x="2655" y="1688"/>
                </a:lnTo>
                <a:lnTo>
                  <a:pt x="2656" y="1685"/>
                </a:lnTo>
                <a:lnTo>
                  <a:pt x="2656" y="1680"/>
                </a:lnTo>
                <a:lnTo>
                  <a:pt x="2656" y="1676"/>
                </a:lnTo>
                <a:lnTo>
                  <a:pt x="2655" y="1673"/>
                </a:lnTo>
                <a:lnTo>
                  <a:pt x="2652" y="1670"/>
                </a:lnTo>
                <a:lnTo>
                  <a:pt x="2649" y="1668"/>
                </a:lnTo>
                <a:lnTo>
                  <a:pt x="1076" y="928"/>
                </a:lnTo>
                <a:lnTo>
                  <a:pt x="1071" y="927"/>
                </a:lnTo>
                <a:close/>
                <a:moveTo>
                  <a:pt x="1070" y="795"/>
                </a:moveTo>
                <a:lnTo>
                  <a:pt x="1091" y="796"/>
                </a:lnTo>
                <a:lnTo>
                  <a:pt x="1111" y="802"/>
                </a:lnTo>
                <a:lnTo>
                  <a:pt x="1132" y="809"/>
                </a:lnTo>
                <a:lnTo>
                  <a:pt x="2704" y="1550"/>
                </a:lnTo>
                <a:lnTo>
                  <a:pt x="2729" y="1564"/>
                </a:lnTo>
                <a:lnTo>
                  <a:pt x="2749" y="1582"/>
                </a:lnTo>
                <a:lnTo>
                  <a:pt x="2765" y="1603"/>
                </a:lnTo>
                <a:lnTo>
                  <a:pt x="2777" y="1627"/>
                </a:lnTo>
                <a:lnTo>
                  <a:pt x="2785" y="1653"/>
                </a:lnTo>
                <a:lnTo>
                  <a:pt x="2788" y="1680"/>
                </a:lnTo>
                <a:lnTo>
                  <a:pt x="2785" y="1708"/>
                </a:lnTo>
                <a:lnTo>
                  <a:pt x="2777" y="1734"/>
                </a:lnTo>
                <a:lnTo>
                  <a:pt x="2765" y="1758"/>
                </a:lnTo>
                <a:lnTo>
                  <a:pt x="2749" y="1779"/>
                </a:lnTo>
                <a:lnTo>
                  <a:pt x="2729" y="1797"/>
                </a:lnTo>
                <a:lnTo>
                  <a:pt x="2704" y="1811"/>
                </a:lnTo>
                <a:lnTo>
                  <a:pt x="1132" y="2552"/>
                </a:lnTo>
                <a:lnTo>
                  <a:pt x="1111" y="2559"/>
                </a:lnTo>
                <a:lnTo>
                  <a:pt x="1091" y="2565"/>
                </a:lnTo>
                <a:lnTo>
                  <a:pt x="1070" y="2566"/>
                </a:lnTo>
                <a:lnTo>
                  <a:pt x="1041" y="2563"/>
                </a:lnTo>
                <a:lnTo>
                  <a:pt x="1013" y="2554"/>
                </a:lnTo>
                <a:lnTo>
                  <a:pt x="989" y="2541"/>
                </a:lnTo>
                <a:lnTo>
                  <a:pt x="968" y="2524"/>
                </a:lnTo>
                <a:lnTo>
                  <a:pt x="950" y="2502"/>
                </a:lnTo>
                <a:lnTo>
                  <a:pt x="937" y="2477"/>
                </a:lnTo>
                <a:lnTo>
                  <a:pt x="929" y="2450"/>
                </a:lnTo>
                <a:lnTo>
                  <a:pt x="926" y="2421"/>
                </a:lnTo>
                <a:lnTo>
                  <a:pt x="926" y="940"/>
                </a:lnTo>
                <a:lnTo>
                  <a:pt x="929" y="911"/>
                </a:lnTo>
                <a:lnTo>
                  <a:pt x="937" y="884"/>
                </a:lnTo>
                <a:lnTo>
                  <a:pt x="950" y="859"/>
                </a:lnTo>
                <a:lnTo>
                  <a:pt x="968" y="837"/>
                </a:lnTo>
                <a:lnTo>
                  <a:pt x="989" y="820"/>
                </a:lnTo>
                <a:lnTo>
                  <a:pt x="1013" y="807"/>
                </a:lnTo>
                <a:lnTo>
                  <a:pt x="1041" y="798"/>
                </a:lnTo>
                <a:lnTo>
                  <a:pt x="1070" y="795"/>
                </a:lnTo>
                <a:close/>
                <a:moveTo>
                  <a:pt x="1679" y="130"/>
                </a:moveTo>
                <a:lnTo>
                  <a:pt x="1583" y="133"/>
                </a:lnTo>
                <a:lnTo>
                  <a:pt x="1486" y="143"/>
                </a:lnTo>
                <a:lnTo>
                  <a:pt x="1392" y="158"/>
                </a:lnTo>
                <a:lnTo>
                  <a:pt x="1300" y="178"/>
                </a:lnTo>
                <a:lnTo>
                  <a:pt x="1209" y="204"/>
                </a:lnTo>
                <a:lnTo>
                  <a:pt x="1121" y="235"/>
                </a:lnTo>
                <a:lnTo>
                  <a:pt x="1036" y="272"/>
                </a:lnTo>
                <a:lnTo>
                  <a:pt x="952" y="313"/>
                </a:lnTo>
                <a:lnTo>
                  <a:pt x="873" y="358"/>
                </a:lnTo>
                <a:lnTo>
                  <a:pt x="795" y="408"/>
                </a:lnTo>
                <a:lnTo>
                  <a:pt x="722" y="463"/>
                </a:lnTo>
                <a:lnTo>
                  <a:pt x="652" y="522"/>
                </a:lnTo>
                <a:lnTo>
                  <a:pt x="586" y="586"/>
                </a:lnTo>
                <a:lnTo>
                  <a:pt x="522" y="652"/>
                </a:lnTo>
                <a:lnTo>
                  <a:pt x="463" y="722"/>
                </a:lnTo>
                <a:lnTo>
                  <a:pt x="408" y="795"/>
                </a:lnTo>
                <a:lnTo>
                  <a:pt x="359" y="873"/>
                </a:lnTo>
                <a:lnTo>
                  <a:pt x="313" y="952"/>
                </a:lnTo>
                <a:lnTo>
                  <a:pt x="272" y="1036"/>
                </a:lnTo>
                <a:lnTo>
                  <a:pt x="235" y="1121"/>
                </a:lnTo>
                <a:lnTo>
                  <a:pt x="204" y="1209"/>
                </a:lnTo>
                <a:lnTo>
                  <a:pt x="178" y="1300"/>
                </a:lnTo>
                <a:lnTo>
                  <a:pt x="158" y="1392"/>
                </a:lnTo>
                <a:lnTo>
                  <a:pt x="143" y="1486"/>
                </a:lnTo>
                <a:lnTo>
                  <a:pt x="133" y="1583"/>
                </a:lnTo>
                <a:lnTo>
                  <a:pt x="130" y="1680"/>
                </a:lnTo>
                <a:lnTo>
                  <a:pt x="133" y="1778"/>
                </a:lnTo>
                <a:lnTo>
                  <a:pt x="143" y="1875"/>
                </a:lnTo>
                <a:lnTo>
                  <a:pt x="158" y="1969"/>
                </a:lnTo>
                <a:lnTo>
                  <a:pt x="178" y="2061"/>
                </a:lnTo>
                <a:lnTo>
                  <a:pt x="204" y="2152"/>
                </a:lnTo>
                <a:lnTo>
                  <a:pt x="235" y="2240"/>
                </a:lnTo>
                <a:lnTo>
                  <a:pt x="272" y="2325"/>
                </a:lnTo>
                <a:lnTo>
                  <a:pt x="313" y="2409"/>
                </a:lnTo>
                <a:lnTo>
                  <a:pt x="359" y="2488"/>
                </a:lnTo>
                <a:lnTo>
                  <a:pt x="408" y="2566"/>
                </a:lnTo>
                <a:lnTo>
                  <a:pt x="463" y="2639"/>
                </a:lnTo>
                <a:lnTo>
                  <a:pt x="522" y="2709"/>
                </a:lnTo>
                <a:lnTo>
                  <a:pt x="586" y="2775"/>
                </a:lnTo>
                <a:lnTo>
                  <a:pt x="652" y="2839"/>
                </a:lnTo>
                <a:lnTo>
                  <a:pt x="722" y="2898"/>
                </a:lnTo>
                <a:lnTo>
                  <a:pt x="795" y="2953"/>
                </a:lnTo>
                <a:lnTo>
                  <a:pt x="873" y="3002"/>
                </a:lnTo>
                <a:lnTo>
                  <a:pt x="952" y="3048"/>
                </a:lnTo>
                <a:lnTo>
                  <a:pt x="1036" y="3089"/>
                </a:lnTo>
                <a:lnTo>
                  <a:pt x="1121" y="3126"/>
                </a:lnTo>
                <a:lnTo>
                  <a:pt x="1209" y="3157"/>
                </a:lnTo>
                <a:lnTo>
                  <a:pt x="1300" y="3183"/>
                </a:lnTo>
                <a:lnTo>
                  <a:pt x="1392" y="3203"/>
                </a:lnTo>
                <a:lnTo>
                  <a:pt x="1486" y="3218"/>
                </a:lnTo>
                <a:lnTo>
                  <a:pt x="1583" y="3228"/>
                </a:lnTo>
                <a:lnTo>
                  <a:pt x="1679" y="3231"/>
                </a:lnTo>
                <a:lnTo>
                  <a:pt x="1778" y="3228"/>
                </a:lnTo>
                <a:lnTo>
                  <a:pt x="1875" y="3218"/>
                </a:lnTo>
                <a:lnTo>
                  <a:pt x="1969" y="3203"/>
                </a:lnTo>
                <a:lnTo>
                  <a:pt x="2061" y="3183"/>
                </a:lnTo>
                <a:lnTo>
                  <a:pt x="2152" y="3157"/>
                </a:lnTo>
                <a:lnTo>
                  <a:pt x="2240" y="3126"/>
                </a:lnTo>
                <a:lnTo>
                  <a:pt x="2325" y="3089"/>
                </a:lnTo>
                <a:lnTo>
                  <a:pt x="2409" y="3048"/>
                </a:lnTo>
                <a:lnTo>
                  <a:pt x="2488" y="3002"/>
                </a:lnTo>
                <a:lnTo>
                  <a:pt x="2566" y="2953"/>
                </a:lnTo>
                <a:lnTo>
                  <a:pt x="2639" y="2898"/>
                </a:lnTo>
                <a:lnTo>
                  <a:pt x="2709" y="2839"/>
                </a:lnTo>
                <a:lnTo>
                  <a:pt x="2775" y="2775"/>
                </a:lnTo>
                <a:lnTo>
                  <a:pt x="2839" y="2709"/>
                </a:lnTo>
                <a:lnTo>
                  <a:pt x="2898" y="2639"/>
                </a:lnTo>
                <a:lnTo>
                  <a:pt x="2953" y="2566"/>
                </a:lnTo>
                <a:lnTo>
                  <a:pt x="3003" y="2488"/>
                </a:lnTo>
                <a:lnTo>
                  <a:pt x="3048" y="2409"/>
                </a:lnTo>
                <a:lnTo>
                  <a:pt x="3089" y="2325"/>
                </a:lnTo>
                <a:lnTo>
                  <a:pt x="3126" y="2240"/>
                </a:lnTo>
                <a:lnTo>
                  <a:pt x="3157" y="2152"/>
                </a:lnTo>
                <a:lnTo>
                  <a:pt x="3183" y="2061"/>
                </a:lnTo>
                <a:lnTo>
                  <a:pt x="3203" y="1969"/>
                </a:lnTo>
                <a:lnTo>
                  <a:pt x="3218" y="1875"/>
                </a:lnTo>
                <a:lnTo>
                  <a:pt x="3228" y="1778"/>
                </a:lnTo>
                <a:lnTo>
                  <a:pt x="3231" y="1680"/>
                </a:lnTo>
                <a:lnTo>
                  <a:pt x="3228" y="1583"/>
                </a:lnTo>
                <a:lnTo>
                  <a:pt x="3218" y="1486"/>
                </a:lnTo>
                <a:lnTo>
                  <a:pt x="3203" y="1392"/>
                </a:lnTo>
                <a:lnTo>
                  <a:pt x="3183" y="1300"/>
                </a:lnTo>
                <a:lnTo>
                  <a:pt x="3157" y="1209"/>
                </a:lnTo>
                <a:lnTo>
                  <a:pt x="3126" y="1121"/>
                </a:lnTo>
                <a:lnTo>
                  <a:pt x="3089" y="1036"/>
                </a:lnTo>
                <a:lnTo>
                  <a:pt x="3048" y="952"/>
                </a:lnTo>
                <a:lnTo>
                  <a:pt x="3003" y="873"/>
                </a:lnTo>
                <a:lnTo>
                  <a:pt x="2953" y="795"/>
                </a:lnTo>
                <a:lnTo>
                  <a:pt x="2898" y="722"/>
                </a:lnTo>
                <a:lnTo>
                  <a:pt x="2839" y="652"/>
                </a:lnTo>
                <a:lnTo>
                  <a:pt x="2775" y="586"/>
                </a:lnTo>
                <a:lnTo>
                  <a:pt x="2709" y="522"/>
                </a:lnTo>
                <a:lnTo>
                  <a:pt x="2639" y="463"/>
                </a:lnTo>
                <a:lnTo>
                  <a:pt x="2566" y="408"/>
                </a:lnTo>
                <a:lnTo>
                  <a:pt x="2488" y="358"/>
                </a:lnTo>
                <a:lnTo>
                  <a:pt x="2409" y="313"/>
                </a:lnTo>
                <a:lnTo>
                  <a:pt x="2325" y="272"/>
                </a:lnTo>
                <a:lnTo>
                  <a:pt x="2240" y="235"/>
                </a:lnTo>
                <a:lnTo>
                  <a:pt x="2152" y="204"/>
                </a:lnTo>
                <a:lnTo>
                  <a:pt x="2061" y="178"/>
                </a:lnTo>
                <a:lnTo>
                  <a:pt x="1969" y="158"/>
                </a:lnTo>
                <a:lnTo>
                  <a:pt x="1875" y="143"/>
                </a:lnTo>
                <a:lnTo>
                  <a:pt x="1778" y="133"/>
                </a:lnTo>
                <a:lnTo>
                  <a:pt x="1679" y="130"/>
                </a:lnTo>
                <a:close/>
                <a:moveTo>
                  <a:pt x="1679" y="0"/>
                </a:moveTo>
                <a:lnTo>
                  <a:pt x="1782" y="3"/>
                </a:lnTo>
                <a:lnTo>
                  <a:pt x="1883" y="12"/>
                </a:lnTo>
                <a:lnTo>
                  <a:pt x="1982" y="27"/>
                </a:lnTo>
                <a:lnTo>
                  <a:pt x="2079" y="48"/>
                </a:lnTo>
                <a:lnTo>
                  <a:pt x="2173" y="74"/>
                </a:lnTo>
                <a:lnTo>
                  <a:pt x="2266" y="105"/>
                </a:lnTo>
                <a:lnTo>
                  <a:pt x="2356" y="142"/>
                </a:lnTo>
                <a:lnTo>
                  <a:pt x="2443" y="183"/>
                </a:lnTo>
                <a:lnTo>
                  <a:pt x="2528" y="230"/>
                </a:lnTo>
                <a:lnTo>
                  <a:pt x="2609" y="281"/>
                </a:lnTo>
                <a:lnTo>
                  <a:pt x="2688" y="336"/>
                </a:lnTo>
                <a:lnTo>
                  <a:pt x="2762" y="396"/>
                </a:lnTo>
                <a:lnTo>
                  <a:pt x="2834" y="459"/>
                </a:lnTo>
                <a:lnTo>
                  <a:pt x="2902" y="527"/>
                </a:lnTo>
                <a:lnTo>
                  <a:pt x="2965" y="599"/>
                </a:lnTo>
                <a:lnTo>
                  <a:pt x="3025" y="673"/>
                </a:lnTo>
                <a:lnTo>
                  <a:pt x="3080" y="752"/>
                </a:lnTo>
                <a:lnTo>
                  <a:pt x="3131" y="833"/>
                </a:lnTo>
                <a:lnTo>
                  <a:pt x="3178" y="918"/>
                </a:lnTo>
                <a:lnTo>
                  <a:pt x="3219" y="1005"/>
                </a:lnTo>
                <a:lnTo>
                  <a:pt x="3256" y="1095"/>
                </a:lnTo>
                <a:lnTo>
                  <a:pt x="3287" y="1188"/>
                </a:lnTo>
                <a:lnTo>
                  <a:pt x="3313" y="1282"/>
                </a:lnTo>
                <a:lnTo>
                  <a:pt x="3334" y="1379"/>
                </a:lnTo>
                <a:lnTo>
                  <a:pt x="3349" y="1478"/>
                </a:lnTo>
                <a:lnTo>
                  <a:pt x="3358" y="1579"/>
                </a:lnTo>
                <a:lnTo>
                  <a:pt x="3361" y="1680"/>
                </a:lnTo>
                <a:lnTo>
                  <a:pt x="3358" y="1782"/>
                </a:lnTo>
                <a:lnTo>
                  <a:pt x="3349" y="1883"/>
                </a:lnTo>
                <a:lnTo>
                  <a:pt x="3334" y="1982"/>
                </a:lnTo>
                <a:lnTo>
                  <a:pt x="3313" y="2079"/>
                </a:lnTo>
                <a:lnTo>
                  <a:pt x="3287" y="2173"/>
                </a:lnTo>
                <a:lnTo>
                  <a:pt x="3256" y="2266"/>
                </a:lnTo>
                <a:lnTo>
                  <a:pt x="3219" y="2356"/>
                </a:lnTo>
                <a:lnTo>
                  <a:pt x="3178" y="2443"/>
                </a:lnTo>
                <a:lnTo>
                  <a:pt x="3131" y="2528"/>
                </a:lnTo>
                <a:lnTo>
                  <a:pt x="3080" y="2609"/>
                </a:lnTo>
                <a:lnTo>
                  <a:pt x="3025" y="2688"/>
                </a:lnTo>
                <a:lnTo>
                  <a:pt x="2965" y="2762"/>
                </a:lnTo>
                <a:lnTo>
                  <a:pt x="2902" y="2834"/>
                </a:lnTo>
                <a:lnTo>
                  <a:pt x="2834" y="2902"/>
                </a:lnTo>
                <a:lnTo>
                  <a:pt x="2762" y="2965"/>
                </a:lnTo>
                <a:lnTo>
                  <a:pt x="2688" y="3025"/>
                </a:lnTo>
                <a:lnTo>
                  <a:pt x="2609" y="3080"/>
                </a:lnTo>
                <a:lnTo>
                  <a:pt x="2528" y="3131"/>
                </a:lnTo>
                <a:lnTo>
                  <a:pt x="2443" y="3178"/>
                </a:lnTo>
                <a:lnTo>
                  <a:pt x="2356" y="3219"/>
                </a:lnTo>
                <a:lnTo>
                  <a:pt x="2266" y="3256"/>
                </a:lnTo>
                <a:lnTo>
                  <a:pt x="2173" y="3287"/>
                </a:lnTo>
                <a:lnTo>
                  <a:pt x="2079" y="3313"/>
                </a:lnTo>
                <a:lnTo>
                  <a:pt x="1982" y="3334"/>
                </a:lnTo>
                <a:lnTo>
                  <a:pt x="1883" y="3349"/>
                </a:lnTo>
                <a:lnTo>
                  <a:pt x="1782" y="3358"/>
                </a:lnTo>
                <a:lnTo>
                  <a:pt x="1679" y="3361"/>
                </a:lnTo>
                <a:lnTo>
                  <a:pt x="1579" y="3358"/>
                </a:lnTo>
                <a:lnTo>
                  <a:pt x="1478" y="3349"/>
                </a:lnTo>
                <a:lnTo>
                  <a:pt x="1379" y="3334"/>
                </a:lnTo>
                <a:lnTo>
                  <a:pt x="1282" y="3313"/>
                </a:lnTo>
                <a:lnTo>
                  <a:pt x="1188" y="3287"/>
                </a:lnTo>
                <a:lnTo>
                  <a:pt x="1095" y="3256"/>
                </a:lnTo>
                <a:lnTo>
                  <a:pt x="1005" y="3219"/>
                </a:lnTo>
                <a:lnTo>
                  <a:pt x="918" y="3178"/>
                </a:lnTo>
                <a:lnTo>
                  <a:pt x="833" y="3131"/>
                </a:lnTo>
                <a:lnTo>
                  <a:pt x="752" y="3080"/>
                </a:lnTo>
                <a:lnTo>
                  <a:pt x="673" y="3025"/>
                </a:lnTo>
                <a:lnTo>
                  <a:pt x="599" y="2965"/>
                </a:lnTo>
                <a:lnTo>
                  <a:pt x="527" y="2902"/>
                </a:lnTo>
                <a:lnTo>
                  <a:pt x="459" y="2834"/>
                </a:lnTo>
                <a:lnTo>
                  <a:pt x="396" y="2762"/>
                </a:lnTo>
                <a:lnTo>
                  <a:pt x="336" y="2688"/>
                </a:lnTo>
                <a:lnTo>
                  <a:pt x="281" y="2609"/>
                </a:lnTo>
                <a:lnTo>
                  <a:pt x="230" y="2528"/>
                </a:lnTo>
                <a:lnTo>
                  <a:pt x="183" y="2443"/>
                </a:lnTo>
                <a:lnTo>
                  <a:pt x="142" y="2356"/>
                </a:lnTo>
                <a:lnTo>
                  <a:pt x="105" y="2266"/>
                </a:lnTo>
                <a:lnTo>
                  <a:pt x="74" y="2173"/>
                </a:lnTo>
                <a:lnTo>
                  <a:pt x="48" y="2079"/>
                </a:lnTo>
                <a:lnTo>
                  <a:pt x="27" y="1982"/>
                </a:lnTo>
                <a:lnTo>
                  <a:pt x="12" y="1883"/>
                </a:lnTo>
                <a:lnTo>
                  <a:pt x="3" y="1782"/>
                </a:lnTo>
                <a:lnTo>
                  <a:pt x="0" y="1680"/>
                </a:lnTo>
                <a:lnTo>
                  <a:pt x="3" y="1579"/>
                </a:lnTo>
                <a:lnTo>
                  <a:pt x="12" y="1478"/>
                </a:lnTo>
                <a:lnTo>
                  <a:pt x="27" y="1379"/>
                </a:lnTo>
                <a:lnTo>
                  <a:pt x="48" y="1282"/>
                </a:lnTo>
                <a:lnTo>
                  <a:pt x="74" y="1188"/>
                </a:lnTo>
                <a:lnTo>
                  <a:pt x="105" y="1095"/>
                </a:lnTo>
                <a:lnTo>
                  <a:pt x="142" y="1005"/>
                </a:lnTo>
                <a:lnTo>
                  <a:pt x="183" y="918"/>
                </a:lnTo>
                <a:lnTo>
                  <a:pt x="230" y="833"/>
                </a:lnTo>
                <a:lnTo>
                  <a:pt x="281" y="752"/>
                </a:lnTo>
                <a:lnTo>
                  <a:pt x="336" y="673"/>
                </a:lnTo>
                <a:lnTo>
                  <a:pt x="396" y="599"/>
                </a:lnTo>
                <a:lnTo>
                  <a:pt x="459" y="527"/>
                </a:lnTo>
                <a:lnTo>
                  <a:pt x="527" y="459"/>
                </a:lnTo>
                <a:lnTo>
                  <a:pt x="599" y="396"/>
                </a:lnTo>
                <a:lnTo>
                  <a:pt x="673" y="336"/>
                </a:lnTo>
                <a:lnTo>
                  <a:pt x="752" y="281"/>
                </a:lnTo>
                <a:lnTo>
                  <a:pt x="833" y="230"/>
                </a:lnTo>
                <a:lnTo>
                  <a:pt x="918" y="183"/>
                </a:lnTo>
                <a:lnTo>
                  <a:pt x="1005" y="142"/>
                </a:lnTo>
                <a:lnTo>
                  <a:pt x="1095" y="105"/>
                </a:lnTo>
                <a:lnTo>
                  <a:pt x="1188" y="74"/>
                </a:lnTo>
                <a:lnTo>
                  <a:pt x="1282" y="48"/>
                </a:lnTo>
                <a:lnTo>
                  <a:pt x="1379" y="27"/>
                </a:lnTo>
                <a:lnTo>
                  <a:pt x="1478" y="12"/>
                </a:lnTo>
                <a:lnTo>
                  <a:pt x="1579" y="3"/>
                </a:lnTo>
                <a:lnTo>
                  <a:pt x="1679" y="0"/>
                </a:lnTo>
                <a:close/>
              </a:path>
            </a:pathLst>
          </a:custGeom>
          <a:solidFill>
            <a:srgbClr val="00A0F5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217">
            <a:extLst>
              <a:ext uri="{FF2B5EF4-FFF2-40B4-BE49-F238E27FC236}">
                <a16:creationId xmlns:a16="http://schemas.microsoft.com/office/drawing/2014/main" id="{5DDA0C2D-37EA-0227-4BD6-BA9F0BC2BED3}"/>
              </a:ext>
            </a:extLst>
          </p:cNvPr>
          <p:cNvSpPr>
            <a:spLocks noChangeAspect="1"/>
          </p:cNvSpPr>
          <p:nvPr/>
        </p:nvSpPr>
        <p:spPr bwMode="auto">
          <a:xfrm>
            <a:off x="444008" y="1016732"/>
            <a:ext cx="374196" cy="314325"/>
          </a:xfrm>
          <a:custGeom>
            <a:avLst/>
            <a:gdLst>
              <a:gd name="T0" fmla="*/ 1813 w 3604"/>
              <a:gd name="T1" fmla="*/ 25 h 3025"/>
              <a:gd name="T2" fmla="*/ 2169 w 3604"/>
              <a:gd name="T3" fmla="*/ 138 h 3025"/>
              <a:gd name="T4" fmla="*/ 2488 w 3604"/>
              <a:gd name="T5" fmla="*/ 333 h 3025"/>
              <a:gd name="T6" fmla="*/ 2650 w 3604"/>
              <a:gd name="T7" fmla="*/ 496 h 3025"/>
              <a:gd name="T8" fmla="*/ 2639 w 3604"/>
              <a:gd name="T9" fmla="*/ 574 h 3025"/>
              <a:gd name="T10" fmla="*/ 2570 w 3604"/>
              <a:gd name="T11" fmla="*/ 615 h 3025"/>
              <a:gd name="T12" fmla="*/ 2495 w 3604"/>
              <a:gd name="T13" fmla="*/ 588 h 3025"/>
              <a:gd name="T14" fmla="*/ 2212 w 3604"/>
              <a:gd name="T15" fmla="*/ 367 h 3025"/>
              <a:gd name="T16" fmla="*/ 1886 w 3604"/>
              <a:gd name="T17" fmla="*/ 229 h 3025"/>
              <a:gd name="T18" fmla="*/ 1529 w 3604"/>
              <a:gd name="T19" fmla="*/ 182 h 3025"/>
              <a:gd name="T20" fmla="*/ 1158 w 3604"/>
              <a:gd name="T21" fmla="*/ 234 h 3025"/>
              <a:gd name="T22" fmla="*/ 826 w 3604"/>
              <a:gd name="T23" fmla="*/ 380 h 3025"/>
              <a:gd name="T24" fmla="*/ 547 w 3604"/>
              <a:gd name="T25" fmla="*/ 604 h 3025"/>
              <a:gd name="T26" fmla="*/ 339 w 3604"/>
              <a:gd name="T27" fmla="*/ 894 h 3025"/>
              <a:gd name="T28" fmla="*/ 214 w 3604"/>
              <a:gd name="T29" fmla="*/ 1233 h 3025"/>
              <a:gd name="T30" fmla="*/ 187 w 3604"/>
              <a:gd name="T31" fmla="*/ 1607 h 3025"/>
              <a:gd name="T32" fmla="*/ 265 w 3604"/>
              <a:gd name="T33" fmla="*/ 1966 h 3025"/>
              <a:gd name="T34" fmla="*/ 434 w 3604"/>
              <a:gd name="T35" fmla="*/ 2283 h 3025"/>
              <a:gd name="T36" fmla="*/ 679 w 3604"/>
              <a:gd name="T37" fmla="*/ 2542 h 3025"/>
              <a:gd name="T38" fmla="*/ 986 w 3604"/>
              <a:gd name="T39" fmla="*/ 2729 h 3025"/>
              <a:gd name="T40" fmla="*/ 1339 w 3604"/>
              <a:gd name="T41" fmla="*/ 2829 h 3025"/>
              <a:gd name="T42" fmla="*/ 1719 w 3604"/>
              <a:gd name="T43" fmla="*/ 2829 h 3025"/>
              <a:gd name="T44" fmla="*/ 2073 w 3604"/>
              <a:gd name="T45" fmla="*/ 2729 h 3025"/>
              <a:gd name="T46" fmla="*/ 2379 w 3604"/>
              <a:gd name="T47" fmla="*/ 2542 h 3025"/>
              <a:gd name="T48" fmla="*/ 2625 w 3604"/>
              <a:gd name="T49" fmla="*/ 2283 h 3025"/>
              <a:gd name="T50" fmla="*/ 2792 w 3604"/>
              <a:gd name="T51" fmla="*/ 1966 h 3025"/>
              <a:gd name="T52" fmla="*/ 2870 w 3604"/>
              <a:gd name="T53" fmla="*/ 1607 h 3025"/>
              <a:gd name="T54" fmla="*/ 2851 w 3604"/>
              <a:gd name="T55" fmla="*/ 1266 h 3025"/>
              <a:gd name="T56" fmla="*/ 1478 w 3604"/>
              <a:gd name="T57" fmla="*/ 2321 h 3025"/>
              <a:gd name="T58" fmla="*/ 1412 w 3604"/>
              <a:gd name="T59" fmla="*/ 2347 h 3025"/>
              <a:gd name="T60" fmla="*/ 1347 w 3604"/>
              <a:gd name="T61" fmla="*/ 2321 h 3025"/>
              <a:gd name="T62" fmla="*/ 535 w 3604"/>
              <a:gd name="T63" fmla="*/ 1489 h 3025"/>
              <a:gd name="T64" fmla="*/ 561 w 3604"/>
              <a:gd name="T65" fmla="*/ 1414 h 3025"/>
              <a:gd name="T66" fmla="*/ 637 w 3604"/>
              <a:gd name="T67" fmla="*/ 1388 h 3025"/>
              <a:gd name="T68" fmla="*/ 1412 w 3604"/>
              <a:gd name="T69" fmla="*/ 2127 h 3025"/>
              <a:gd name="T70" fmla="*/ 3502 w 3604"/>
              <a:gd name="T71" fmla="*/ 88 h 3025"/>
              <a:gd name="T72" fmla="*/ 3577 w 3604"/>
              <a:gd name="T73" fmla="*/ 115 h 3025"/>
              <a:gd name="T74" fmla="*/ 3604 w 3604"/>
              <a:gd name="T75" fmla="*/ 189 h 3025"/>
              <a:gd name="T76" fmla="*/ 2923 w 3604"/>
              <a:gd name="T77" fmla="*/ 891 h 3025"/>
              <a:gd name="T78" fmla="*/ 3034 w 3604"/>
              <a:gd name="T79" fmla="*/ 1238 h 3025"/>
              <a:gd name="T80" fmla="*/ 3054 w 3604"/>
              <a:gd name="T81" fmla="*/ 1612 h 3025"/>
              <a:gd name="T82" fmla="*/ 2980 w 3604"/>
              <a:gd name="T83" fmla="*/ 1990 h 3025"/>
              <a:gd name="T84" fmla="*/ 2817 w 3604"/>
              <a:gd name="T85" fmla="*/ 2329 h 3025"/>
              <a:gd name="T86" fmla="*/ 2576 w 3604"/>
              <a:gd name="T87" fmla="*/ 2614 h 3025"/>
              <a:gd name="T88" fmla="*/ 2273 w 3604"/>
              <a:gd name="T89" fmla="*/ 2834 h 3025"/>
              <a:gd name="T90" fmla="*/ 1920 w 3604"/>
              <a:gd name="T91" fmla="*/ 2975 h 3025"/>
              <a:gd name="T92" fmla="*/ 1529 w 3604"/>
              <a:gd name="T93" fmla="*/ 3025 h 3025"/>
              <a:gd name="T94" fmla="*/ 1139 w 3604"/>
              <a:gd name="T95" fmla="*/ 2975 h 3025"/>
              <a:gd name="T96" fmla="*/ 785 w 3604"/>
              <a:gd name="T97" fmla="*/ 2834 h 3025"/>
              <a:gd name="T98" fmla="*/ 482 w 3604"/>
              <a:gd name="T99" fmla="*/ 2614 h 3025"/>
              <a:gd name="T100" fmla="*/ 242 w 3604"/>
              <a:gd name="T101" fmla="*/ 2329 h 3025"/>
              <a:gd name="T102" fmla="*/ 78 w 3604"/>
              <a:gd name="T103" fmla="*/ 1990 h 3025"/>
              <a:gd name="T104" fmla="*/ 3 w 3604"/>
              <a:gd name="T105" fmla="*/ 1612 h 3025"/>
              <a:gd name="T106" fmla="*/ 29 w 3604"/>
              <a:gd name="T107" fmla="*/ 1219 h 3025"/>
              <a:gd name="T108" fmla="*/ 150 w 3604"/>
              <a:gd name="T109" fmla="*/ 860 h 3025"/>
              <a:gd name="T110" fmla="*/ 353 w 3604"/>
              <a:gd name="T111" fmla="*/ 547 h 3025"/>
              <a:gd name="T112" fmla="*/ 627 w 3604"/>
              <a:gd name="T113" fmla="*/ 292 h 3025"/>
              <a:gd name="T114" fmla="*/ 956 w 3604"/>
              <a:gd name="T115" fmla="*/ 110 h 3025"/>
              <a:gd name="T116" fmla="*/ 1330 w 3604"/>
              <a:gd name="T117" fmla="*/ 12 h 30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04" h="3025">
                <a:moveTo>
                  <a:pt x="1529" y="0"/>
                </a:moveTo>
                <a:lnTo>
                  <a:pt x="1625" y="2"/>
                </a:lnTo>
                <a:lnTo>
                  <a:pt x="1720" y="11"/>
                </a:lnTo>
                <a:lnTo>
                  <a:pt x="1813" y="25"/>
                </a:lnTo>
                <a:lnTo>
                  <a:pt x="1905" y="46"/>
                </a:lnTo>
                <a:lnTo>
                  <a:pt x="1995" y="71"/>
                </a:lnTo>
                <a:lnTo>
                  <a:pt x="2083" y="101"/>
                </a:lnTo>
                <a:lnTo>
                  <a:pt x="2169" y="138"/>
                </a:lnTo>
                <a:lnTo>
                  <a:pt x="2253" y="179"/>
                </a:lnTo>
                <a:lnTo>
                  <a:pt x="2333" y="225"/>
                </a:lnTo>
                <a:lnTo>
                  <a:pt x="2412" y="277"/>
                </a:lnTo>
                <a:lnTo>
                  <a:pt x="2488" y="333"/>
                </a:lnTo>
                <a:lnTo>
                  <a:pt x="2559" y="395"/>
                </a:lnTo>
                <a:lnTo>
                  <a:pt x="2628" y="461"/>
                </a:lnTo>
                <a:lnTo>
                  <a:pt x="2641" y="477"/>
                </a:lnTo>
                <a:lnTo>
                  <a:pt x="2650" y="496"/>
                </a:lnTo>
                <a:lnTo>
                  <a:pt x="2653" y="515"/>
                </a:lnTo>
                <a:lnTo>
                  <a:pt x="2653" y="536"/>
                </a:lnTo>
                <a:lnTo>
                  <a:pt x="2649" y="555"/>
                </a:lnTo>
                <a:lnTo>
                  <a:pt x="2639" y="574"/>
                </a:lnTo>
                <a:lnTo>
                  <a:pt x="2626" y="590"/>
                </a:lnTo>
                <a:lnTo>
                  <a:pt x="2609" y="602"/>
                </a:lnTo>
                <a:lnTo>
                  <a:pt x="2591" y="611"/>
                </a:lnTo>
                <a:lnTo>
                  <a:pt x="2570" y="615"/>
                </a:lnTo>
                <a:lnTo>
                  <a:pt x="2550" y="615"/>
                </a:lnTo>
                <a:lnTo>
                  <a:pt x="2530" y="610"/>
                </a:lnTo>
                <a:lnTo>
                  <a:pt x="2512" y="601"/>
                </a:lnTo>
                <a:lnTo>
                  <a:pt x="2495" y="588"/>
                </a:lnTo>
                <a:lnTo>
                  <a:pt x="2430" y="525"/>
                </a:lnTo>
                <a:lnTo>
                  <a:pt x="2360" y="467"/>
                </a:lnTo>
                <a:lnTo>
                  <a:pt x="2288" y="414"/>
                </a:lnTo>
                <a:lnTo>
                  <a:pt x="2212" y="367"/>
                </a:lnTo>
                <a:lnTo>
                  <a:pt x="2135" y="324"/>
                </a:lnTo>
                <a:lnTo>
                  <a:pt x="2055" y="286"/>
                </a:lnTo>
                <a:lnTo>
                  <a:pt x="1971" y="255"/>
                </a:lnTo>
                <a:lnTo>
                  <a:pt x="1886" y="229"/>
                </a:lnTo>
                <a:lnTo>
                  <a:pt x="1799" y="208"/>
                </a:lnTo>
                <a:lnTo>
                  <a:pt x="1710" y="194"/>
                </a:lnTo>
                <a:lnTo>
                  <a:pt x="1620" y="186"/>
                </a:lnTo>
                <a:lnTo>
                  <a:pt x="1529" y="182"/>
                </a:lnTo>
                <a:lnTo>
                  <a:pt x="1433" y="186"/>
                </a:lnTo>
                <a:lnTo>
                  <a:pt x="1339" y="195"/>
                </a:lnTo>
                <a:lnTo>
                  <a:pt x="1248" y="212"/>
                </a:lnTo>
                <a:lnTo>
                  <a:pt x="1158" y="234"/>
                </a:lnTo>
                <a:lnTo>
                  <a:pt x="1070" y="263"/>
                </a:lnTo>
                <a:lnTo>
                  <a:pt x="986" y="296"/>
                </a:lnTo>
                <a:lnTo>
                  <a:pt x="903" y="335"/>
                </a:lnTo>
                <a:lnTo>
                  <a:pt x="826" y="380"/>
                </a:lnTo>
                <a:lnTo>
                  <a:pt x="750" y="429"/>
                </a:lnTo>
                <a:lnTo>
                  <a:pt x="679" y="483"/>
                </a:lnTo>
                <a:lnTo>
                  <a:pt x="611" y="541"/>
                </a:lnTo>
                <a:lnTo>
                  <a:pt x="547" y="604"/>
                </a:lnTo>
                <a:lnTo>
                  <a:pt x="489" y="671"/>
                </a:lnTo>
                <a:lnTo>
                  <a:pt x="434" y="742"/>
                </a:lnTo>
                <a:lnTo>
                  <a:pt x="384" y="816"/>
                </a:lnTo>
                <a:lnTo>
                  <a:pt x="339" y="894"/>
                </a:lnTo>
                <a:lnTo>
                  <a:pt x="299" y="974"/>
                </a:lnTo>
                <a:lnTo>
                  <a:pt x="265" y="1059"/>
                </a:lnTo>
                <a:lnTo>
                  <a:pt x="237" y="1144"/>
                </a:lnTo>
                <a:lnTo>
                  <a:pt x="214" y="1233"/>
                </a:lnTo>
                <a:lnTo>
                  <a:pt x="198" y="1324"/>
                </a:lnTo>
                <a:lnTo>
                  <a:pt x="187" y="1418"/>
                </a:lnTo>
                <a:lnTo>
                  <a:pt x="184" y="1512"/>
                </a:lnTo>
                <a:lnTo>
                  <a:pt x="187" y="1607"/>
                </a:lnTo>
                <a:lnTo>
                  <a:pt x="198" y="1701"/>
                </a:lnTo>
                <a:lnTo>
                  <a:pt x="214" y="1792"/>
                </a:lnTo>
                <a:lnTo>
                  <a:pt x="237" y="1880"/>
                </a:lnTo>
                <a:lnTo>
                  <a:pt x="265" y="1966"/>
                </a:lnTo>
                <a:lnTo>
                  <a:pt x="299" y="2050"/>
                </a:lnTo>
                <a:lnTo>
                  <a:pt x="339" y="2131"/>
                </a:lnTo>
                <a:lnTo>
                  <a:pt x="384" y="2208"/>
                </a:lnTo>
                <a:lnTo>
                  <a:pt x="434" y="2283"/>
                </a:lnTo>
                <a:lnTo>
                  <a:pt x="489" y="2354"/>
                </a:lnTo>
                <a:lnTo>
                  <a:pt x="547" y="2421"/>
                </a:lnTo>
                <a:lnTo>
                  <a:pt x="611" y="2484"/>
                </a:lnTo>
                <a:lnTo>
                  <a:pt x="679" y="2542"/>
                </a:lnTo>
                <a:lnTo>
                  <a:pt x="750" y="2596"/>
                </a:lnTo>
                <a:lnTo>
                  <a:pt x="826" y="2645"/>
                </a:lnTo>
                <a:lnTo>
                  <a:pt x="903" y="2690"/>
                </a:lnTo>
                <a:lnTo>
                  <a:pt x="986" y="2729"/>
                </a:lnTo>
                <a:lnTo>
                  <a:pt x="1070" y="2763"/>
                </a:lnTo>
                <a:lnTo>
                  <a:pt x="1158" y="2791"/>
                </a:lnTo>
                <a:lnTo>
                  <a:pt x="1248" y="2814"/>
                </a:lnTo>
                <a:lnTo>
                  <a:pt x="1339" y="2829"/>
                </a:lnTo>
                <a:lnTo>
                  <a:pt x="1433" y="2840"/>
                </a:lnTo>
                <a:lnTo>
                  <a:pt x="1529" y="2843"/>
                </a:lnTo>
                <a:lnTo>
                  <a:pt x="1625" y="2840"/>
                </a:lnTo>
                <a:lnTo>
                  <a:pt x="1719" y="2829"/>
                </a:lnTo>
                <a:lnTo>
                  <a:pt x="1811" y="2814"/>
                </a:lnTo>
                <a:lnTo>
                  <a:pt x="1901" y="2791"/>
                </a:lnTo>
                <a:lnTo>
                  <a:pt x="1988" y="2763"/>
                </a:lnTo>
                <a:lnTo>
                  <a:pt x="2073" y="2729"/>
                </a:lnTo>
                <a:lnTo>
                  <a:pt x="2154" y="2690"/>
                </a:lnTo>
                <a:lnTo>
                  <a:pt x="2233" y="2645"/>
                </a:lnTo>
                <a:lnTo>
                  <a:pt x="2308" y="2596"/>
                </a:lnTo>
                <a:lnTo>
                  <a:pt x="2379" y="2542"/>
                </a:lnTo>
                <a:lnTo>
                  <a:pt x="2447" y="2484"/>
                </a:lnTo>
                <a:lnTo>
                  <a:pt x="2511" y="2421"/>
                </a:lnTo>
                <a:lnTo>
                  <a:pt x="2570" y="2354"/>
                </a:lnTo>
                <a:lnTo>
                  <a:pt x="2625" y="2283"/>
                </a:lnTo>
                <a:lnTo>
                  <a:pt x="2674" y="2208"/>
                </a:lnTo>
                <a:lnTo>
                  <a:pt x="2719" y="2131"/>
                </a:lnTo>
                <a:lnTo>
                  <a:pt x="2758" y="2050"/>
                </a:lnTo>
                <a:lnTo>
                  <a:pt x="2792" y="1966"/>
                </a:lnTo>
                <a:lnTo>
                  <a:pt x="2821" y="1880"/>
                </a:lnTo>
                <a:lnTo>
                  <a:pt x="2844" y="1792"/>
                </a:lnTo>
                <a:lnTo>
                  <a:pt x="2860" y="1701"/>
                </a:lnTo>
                <a:lnTo>
                  <a:pt x="2870" y="1607"/>
                </a:lnTo>
                <a:lnTo>
                  <a:pt x="2874" y="1512"/>
                </a:lnTo>
                <a:lnTo>
                  <a:pt x="2871" y="1430"/>
                </a:lnTo>
                <a:lnTo>
                  <a:pt x="2864" y="1347"/>
                </a:lnTo>
                <a:lnTo>
                  <a:pt x="2851" y="1266"/>
                </a:lnTo>
                <a:lnTo>
                  <a:pt x="2833" y="1186"/>
                </a:lnTo>
                <a:lnTo>
                  <a:pt x="2810" y="1107"/>
                </a:lnTo>
                <a:lnTo>
                  <a:pt x="2783" y="1030"/>
                </a:lnTo>
                <a:lnTo>
                  <a:pt x="1478" y="2321"/>
                </a:lnTo>
                <a:lnTo>
                  <a:pt x="1464" y="2332"/>
                </a:lnTo>
                <a:lnTo>
                  <a:pt x="1447" y="2341"/>
                </a:lnTo>
                <a:lnTo>
                  <a:pt x="1430" y="2346"/>
                </a:lnTo>
                <a:lnTo>
                  <a:pt x="1412" y="2347"/>
                </a:lnTo>
                <a:lnTo>
                  <a:pt x="1395" y="2346"/>
                </a:lnTo>
                <a:lnTo>
                  <a:pt x="1377" y="2341"/>
                </a:lnTo>
                <a:lnTo>
                  <a:pt x="1362" y="2332"/>
                </a:lnTo>
                <a:lnTo>
                  <a:pt x="1347" y="2321"/>
                </a:lnTo>
                <a:lnTo>
                  <a:pt x="561" y="1543"/>
                </a:lnTo>
                <a:lnTo>
                  <a:pt x="548" y="1527"/>
                </a:lnTo>
                <a:lnTo>
                  <a:pt x="539" y="1509"/>
                </a:lnTo>
                <a:lnTo>
                  <a:pt x="535" y="1489"/>
                </a:lnTo>
                <a:lnTo>
                  <a:pt x="535" y="1469"/>
                </a:lnTo>
                <a:lnTo>
                  <a:pt x="539" y="1449"/>
                </a:lnTo>
                <a:lnTo>
                  <a:pt x="548" y="1431"/>
                </a:lnTo>
                <a:lnTo>
                  <a:pt x="561" y="1414"/>
                </a:lnTo>
                <a:lnTo>
                  <a:pt x="578" y="1401"/>
                </a:lnTo>
                <a:lnTo>
                  <a:pt x="596" y="1393"/>
                </a:lnTo>
                <a:lnTo>
                  <a:pt x="616" y="1388"/>
                </a:lnTo>
                <a:lnTo>
                  <a:pt x="637" y="1388"/>
                </a:lnTo>
                <a:lnTo>
                  <a:pt x="657" y="1393"/>
                </a:lnTo>
                <a:lnTo>
                  <a:pt x="675" y="1401"/>
                </a:lnTo>
                <a:lnTo>
                  <a:pt x="692" y="1414"/>
                </a:lnTo>
                <a:lnTo>
                  <a:pt x="1412" y="2127"/>
                </a:lnTo>
                <a:lnTo>
                  <a:pt x="3447" y="115"/>
                </a:lnTo>
                <a:lnTo>
                  <a:pt x="3463" y="102"/>
                </a:lnTo>
                <a:lnTo>
                  <a:pt x="3482" y="92"/>
                </a:lnTo>
                <a:lnTo>
                  <a:pt x="3502" y="88"/>
                </a:lnTo>
                <a:lnTo>
                  <a:pt x="3522" y="88"/>
                </a:lnTo>
                <a:lnTo>
                  <a:pt x="3541" y="92"/>
                </a:lnTo>
                <a:lnTo>
                  <a:pt x="3561" y="102"/>
                </a:lnTo>
                <a:lnTo>
                  <a:pt x="3577" y="115"/>
                </a:lnTo>
                <a:lnTo>
                  <a:pt x="3591" y="131"/>
                </a:lnTo>
                <a:lnTo>
                  <a:pt x="3599" y="150"/>
                </a:lnTo>
                <a:lnTo>
                  <a:pt x="3604" y="169"/>
                </a:lnTo>
                <a:lnTo>
                  <a:pt x="3604" y="189"/>
                </a:lnTo>
                <a:lnTo>
                  <a:pt x="3599" y="208"/>
                </a:lnTo>
                <a:lnTo>
                  <a:pt x="3591" y="228"/>
                </a:lnTo>
                <a:lnTo>
                  <a:pt x="3577" y="244"/>
                </a:lnTo>
                <a:lnTo>
                  <a:pt x="2923" y="891"/>
                </a:lnTo>
                <a:lnTo>
                  <a:pt x="2959" y="975"/>
                </a:lnTo>
                <a:lnTo>
                  <a:pt x="2989" y="1062"/>
                </a:lnTo>
                <a:lnTo>
                  <a:pt x="3014" y="1149"/>
                </a:lnTo>
                <a:lnTo>
                  <a:pt x="3034" y="1238"/>
                </a:lnTo>
                <a:lnTo>
                  <a:pt x="3047" y="1329"/>
                </a:lnTo>
                <a:lnTo>
                  <a:pt x="3056" y="1420"/>
                </a:lnTo>
                <a:lnTo>
                  <a:pt x="3058" y="1512"/>
                </a:lnTo>
                <a:lnTo>
                  <a:pt x="3054" y="1612"/>
                </a:lnTo>
                <a:lnTo>
                  <a:pt x="3046" y="1709"/>
                </a:lnTo>
                <a:lnTo>
                  <a:pt x="3029" y="1805"/>
                </a:lnTo>
                <a:lnTo>
                  <a:pt x="3007" y="1898"/>
                </a:lnTo>
                <a:lnTo>
                  <a:pt x="2980" y="1990"/>
                </a:lnTo>
                <a:lnTo>
                  <a:pt x="2947" y="2079"/>
                </a:lnTo>
                <a:lnTo>
                  <a:pt x="2909" y="2165"/>
                </a:lnTo>
                <a:lnTo>
                  <a:pt x="2865" y="2248"/>
                </a:lnTo>
                <a:lnTo>
                  <a:pt x="2817" y="2329"/>
                </a:lnTo>
                <a:lnTo>
                  <a:pt x="2763" y="2405"/>
                </a:lnTo>
                <a:lnTo>
                  <a:pt x="2705" y="2478"/>
                </a:lnTo>
                <a:lnTo>
                  <a:pt x="2642" y="2548"/>
                </a:lnTo>
                <a:lnTo>
                  <a:pt x="2576" y="2614"/>
                </a:lnTo>
                <a:lnTo>
                  <a:pt x="2505" y="2676"/>
                </a:lnTo>
                <a:lnTo>
                  <a:pt x="2432" y="2733"/>
                </a:lnTo>
                <a:lnTo>
                  <a:pt x="2354" y="2785"/>
                </a:lnTo>
                <a:lnTo>
                  <a:pt x="2273" y="2834"/>
                </a:lnTo>
                <a:lnTo>
                  <a:pt x="2188" y="2876"/>
                </a:lnTo>
                <a:lnTo>
                  <a:pt x="2102" y="2915"/>
                </a:lnTo>
                <a:lnTo>
                  <a:pt x="2012" y="2948"/>
                </a:lnTo>
                <a:lnTo>
                  <a:pt x="1920" y="2975"/>
                </a:lnTo>
                <a:lnTo>
                  <a:pt x="1825" y="2997"/>
                </a:lnTo>
                <a:lnTo>
                  <a:pt x="1728" y="3012"/>
                </a:lnTo>
                <a:lnTo>
                  <a:pt x="1629" y="3022"/>
                </a:lnTo>
                <a:lnTo>
                  <a:pt x="1529" y="3025"/>
                </a:lnTo>
                <a:lnTo>
                  <a:pt x="1429" y="3022"/>
                </a:lnTo>
                <a:lnTo>
                  <a:pt x="1330" y="3012"/>
                </a:lnTo>
                <a:lnTo>
                  <a:pt x="1233" y="2997"/>
                </a:lnTo>
                <a:lnTo>
                  <a:pt x="1139" y="2975"/>
                </a:lnTo>
                <a:lnTo>
                  <a:pt x="1046" y="2948"/>
                </a:lnTo>
                <a:lnTo>
                  <a:pt x="956" y="2915"/>
                </a:lnTo>
                <a:lnTo>
                  <a:pt x="869" y="2876"/>
                </a:lnTo>
                <a:lnTo>
                  <a:pt x="785" y="2834"/>
                </a:lnTo>
                <a:lnTo>
                  <a:pt x="704" y="2785"/>
                </a:lnTo>
                <a:lnTo>
                  <a:pt x="627" y="2733"/>
                </a:lnTo>
                <a:lnTo>
                  <a:pt x="553" y="2676"/>
                </a:lnTo>
                <a:lnTo>
                  <a:pt x="482" y="2614"/>
                </a:lnTo>
                <a:lnTo>
                  <a:pt x="416" y="2548"/>
                </a:lnTo>
                <a:lnTo>
                  <a:pt x="353" y="2478"/>
                </a:lnTo>
                <a:lnTo>
                  <a:pt x="295" y="2405"/>
                </a:lnTo>
                <a:lnTo>
                  <a:pt x="242" y="2329"/>
                </a:lnTo>
                <a:lnTo>
                  <a:pt x="193" y="2248"/>
                </a:lnTo>
                <a:lnTo>
                  <a:pt x="150" y="2165"/>
                </a:lnTo>
                <a:lnTo>
                  <a:pt x="111" y="2079"/>
                </a:lnTo>
                <a:lnTo>
                  <a:pt x="78" y="1990"/>
                </a:lnTo>
                <a:lnTo>
                  <a:pt x="50" y="1898"/>
                </a:lnTo>
                <a:lnTo>
                  <a:pt x="29" y="1805"/>
                </a:lnTo>
                <a:lnTo>
                  <a:pt x="13" y="1709"/>
                </a:lnTo>
                <a:lnTo>
                  <a:pt x="3" y="1612"/>
                </a:lnTo>
                <a:lnTo>
                  <a:pt x="0" y="1512"/>
                </a:lnTo>
                <a:lnTo>
                  <a:pt x="3" y="1413"/>
                </a:lnTo>
                <a:lnTo>
                  <a:pt x="13" y="1316"/>
                </a:lnTo>
                <a:lnTo>
                  <a:pt x="29" y="1219"/>
                </a:lnTo>
                <a:lnTo>
                  <a:pt x="50" y="1126"/>
                </a:lnTo>
                <a:lnTo>
                  <a:pt x="78" y="1035"/>
                </a:lnTo>
                <a:lnTo>
                  <a:pt x="111" y="946"/>
                </a:lnTo>
                <a:lnTo>
                  <a:pt x="150" y="860"/>
                </a:lnTo>
                <a:lnTo>
                  <a:pt x="193" y="777"/>
                </a:lnTo>
                <a:lnTo>
                  <a:pt x="242" y="696"/>
                </a:lnTo>
                <a:lnTo>
                  <a:pt x="295" y="619"/>
                </a:lnTo>
                <a:lnTo>
                  <a:pt x="353" y="547"/>
                </a:lnTo>
                <a:lnTo>
                  <a:pt x="416" y="476"/>
                </a:lnTo>
                <a:lnTo>
                  <a:pt x="482" y="411"/>
                </a:lnTo>
                <a:lnTo>
                  <a:pt x="553" y="349"/>
                </a:lnTo>
                <a:lnTo>
                  <a:pt x="627" y="292"/>
                </a:lnTo>
                <a:lnTo>
                  <a:pt x="704" y="239"/>
                </a:lnTo>
                <a:lnTo>
                  <a:pt x="785" y="191"/>
                </a:lnTo>
                <a:lnTo>
                  <a:pt x="869" y="148"/>
                </a:lnTo>
                <a:lnTo>
                  <a:pt x="956" y="110"/>
                </a:lnTo>
                <a:lnTo>
                  <a:pt x="1046" y="77"/>
                </a:lnTo>
                <a:lnTo>
                  <a:pt x="1139" y="50"/>
                </a:lnTo>
                <a:lnTo>
                  <a:pt x="1233" y="28"/>
                </a:lnTo>
                <a:lnTo>
                  <a:pt x="1330" y="12"/>
                </a:lnTo>
                <a:lnTo>
                  <a:pt x="1429" y="3"/>
                </a:lnTo>
                <a:lnTo>
                  <a:pt x="1529" y="0"/>
                </a:lnTo>
                <a:close/>
              </a:path>
            </a:pathLst>
          </a:custGeom>
          <a:solidFill>
            <a:srgbClr val="00A0F5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47BBFF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11EAC1-6DFD-7D51-44BB-ABBFCF86F9DB}"/>
              </a:ext>
            </a:extLst>
          </p:cNvPr>
          <p:cNvSpPr txBox="1"/>
          <p:nvPr/>
        </p:nvSpPr>
        <p:spPr bwMode="gray">
          <a:xfrm>
            <a:off x="334961" y="1368575"/>
            <a:ext cx="60160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Phase-1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Go live date with new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Phase-2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News Bank QA sign off and Go live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 environment readiness support to Dev-Ops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Inside + Docker Issue (WIP) – worked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Arek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pipeline is given for testing by commenting the quality stage as the docker is yet to be set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Rewriting of WAT pipelines logic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green">
            <a:extLst>
              <a:ext uri="{FF2B5EF4-FFF2-40B4-BE49-F238E27FC236}">
                <a16:creationId xmlns:a16="http://schemas.microsoft.com/office/drawing/2014/main" id="{23606700-8970-0B55-AFAB-C6138BDF1E8B}"/>
              </a:ext>
            </a:extLst>
          </p:cNvPr>
          <p:cNvSpPr/>
          <p:nvPr/>
        </p:nvSpPr>
        <p:spPr>
          <a:xfrm>
            <a:off x="8675320" y="5469906"/>
            <a:ext cx="299357" cy="299357"/>
          </a:xfrm>
          <a:prstGeom prst="ellipse">
            <a:avLst/>
          </a:prstGeom>
          <a:solidFill>
            <a:srgbClr val="FF5B63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de-DE" sz="1600" dirty="0" err="1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green">
            <a:extLst>
              <a:ext uri="{FF2B5EF4-FFF2-40B4-BE49-F238E27FC236}">
                <a16:creationId xmlns:a16="http://schemas.microsoft.com/office/drawing/2014/main" id="{284D9483-B22E-77AB-A1DF-93CA57698DD4}"/>
              </a:ext>
            </a:extLst>
          </p:cNvPr>
          <p:cNvSpPr/>
          <p:nvPr/>
        </p:nvSpPr>
        <p:spPr>
          <a:xfrm>
            <a:off x="9984074" y="5491515"/>
            <a:ext cx="299357" cy="299357"/>
          </a:xfrm>
          <a:prstGeom prst="ellipse">
            <a:avLst/>
          </a:prstGeom>
          <a:noFill/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de-DE" sz="1600" dirty="0" err="1">
              <a:ln>
                <a:noFill/>
              </a:ln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D8451D-2F58-6CC1-8D19-EBD9207F2DD7}"/>
              </a:ext>
            </a:extLst>
          </p:cNvPr>
          <p:cNvSpPr txBox="1"/>
          <p:nvPr/>
        </p:nvSpPr>
        <p:spPr bwMode="gray">
          <a:xfrm>
            <a:off x="6410926" y="1422047"/>
            <a:ext cx="5038681" cy="2504490"/>
          </a:xfrm>
          <a:prstGeom prst="rect">
            <a:avLst/>
          </a:prstGeom>
          <a:noFill/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 pipeline re development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 pipeline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News bank hyper Care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ABB.com QA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err="1"/>
          </a:p>
        </p:txBody>
      </p:sp>
      <p:sp>
        <p:nvSpPr>
          <p:cNvPr id="41" name="amber">
            <a:extLst>
              <a:ext uri="{FF2B5EF4-FFF2-40B4-BE49-F238E27FC236}">
                <a16:creationId xmlns:a16="http://schemas.microsoft.com/office/drawing/2014/main" id="{60E81040-AC69-FDDC-5D1F-18C4E7C65F24}"/>
              </a:ext>
            </a:extLst>
          </p:cNvPr>
          <p:cNvSpPr/>
          <p:nvPr/>
        </p:nvSpPr>
        <p:spPr>
          <a:xfrm>
            <a:off x="9981731" y="5493028"/>
            <a:ext cx="299357" cy="299357"/>
          </a:xfrm>
          <a:prstGeom prst="ellipse">
            <a:avLst/>
          </a:prstGeom>
          <a:solidFill>
            <a:srgbClr val="FFC000"/>
          </a:solidFill>
          <a:ln w="12700">
            <a:solidFill>
              <a:srgbClr val="00A0F5">
                <a:lumMod val="10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de-DE" sz="1600" dirty="0" err="1">
              <a:ln>
                <a:noFill/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E88832-E5B2-03FC-7955-FF62443A9146}"/>
              </a:ext>
            </a:extLst>
          </p:cNvPr>
          <p:cNvSpPr txBox="1"/>
          <p:nvPr/>
        </p:nvSpPr>
        <p:spPr bwMode="gray">
          <a:xfrm>
            <a:off x="430983" y="4532058"/>
            <a:ext cx="5651992" cy="1914733"/>
          </a:xfrm>
          <a:prstGeom prst="rect">
            <a:avLst/>
          </a:prstGeom>
          <a:solidFill>
            <a:srgbClr val="FFFF00"/>
          </a:solidFill>
        </p:spPr>
        <p:txBody>
          <a:bodyPr wrap="square" lIns="72000" tIns="72000" rIns="72000" bIns="72000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Delays  are observed for below reasons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env availability for WAT development and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the WAT application logic and config due to multiple dependencies on apps team and access relates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Rewriting of the logic due to cloud agent approach and then on prim agent approach in WAT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ABB.com Go live not finalized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impacting the schedule , efforts and cost of the project now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23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31CF43-9187-D506-9C58-BE569E33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26678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Pipeline Count Tracking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892521-41C7-29B1-376D-9D8D39C0D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30001"/>
              </p:ext>
            </p:extLst>
          </p:nvPr>
        </p:nvGraphicFramePr>
        <p:xfrm>
          <a:off x="237523" y="618978"/>
          <a:ext cx="11816846" cy="255629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594818">
                  <a:extLst>
                    <a:ext uri="{9D8B030D-6E8A-4147-A177-3AD203B41FA5}">
                      <a16:colId xmlns:a16="http://schemas.microsoft.com/office/drawing/2014/main" val="1824580365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1834412962"/>
                    </a:ext>
                  </a:extLst>
                </a:gridCol>
                <a:gridCol w="1452655">
                  <a:extLst>
                    <a:ext uri="{9D8B030D-6E8A-4147-A177-3AD203B41FA5}">
                      <a16:colId xmlns:a16="http://schemas.microsoft.com/office/drawing/2014/main" val="1856315579"/>
                    </a:ext>
                  </a:extLst>
                </a:gridCol>
                <a:gridCol w="1125807">
                  <a:extLst>
                    <a:ext uri="{9D8B030D-6E8A-4147-A177-3AD203B41FA5}">
                      <a16:colId xmlns:a16="http://schemas.microsoft.com/office/drawing/2014/main" val="1138360564"/>
                    </a:ext>
                  </a:extLst>
                </a:gridCol>
                <a:gridCol w="1234755">
                  <a:extLst>
                    <a:ext uri="{9D8B030D-6E8A-4147-A177-3AD203B41FA5}">
                      <a16:colId xmlns:a16="http://schemas.microsoft.com/office/drawing/2014/main" val="3215069550"/>
                    </a:ext>
                  </a:extLst>
                </a:gridCol>
                <a:gridCol w="1216599">
                  <a:extLst>
                    <a:ext uri="{9D8B030D-6E8A-4147-A177-3AD203B41FA5}">
                      <a16:colId xmlns:a16="http://schemas.microsoft.com/office/drawing/2014/main" val="2620069301"/>
                    </a:ext>
                  </a:extLst>
                </a:gridCol>
              </a:tblGrid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Status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Abb.com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Inside+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News Bank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WAT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610743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Pending with Project Team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5B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40270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Pending for Application Team sign Off (QA Sign Off)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29174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Pending with Dev-Ops Team for UAT sign off 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6443"/>
                  </a:ext>
                </a:extLst>
              </a:tr>
              <a:tr h="4219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UAT Complete (Dev-Ops Sign Off)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959440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Go Live done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24269"/>
                  </a:ext>
                </a:extLst>
              </a:tr>
              <a:tr h="3557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Grand Total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89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466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85CB33-2FA6-82DC-91B8-E12EDF9CB13E}"/>
              </a:ext>
            </a:extLst>
          </p:cNvPr>
          <p:cNvSpPr txBox="1"/>
          <p:nvPr/>
        </p:nvSpPr>
        <p:spPr bwMode="gray">
          <a:xfrm>
            <a:off x="223460" y="3323906"/>
            <a:ext cx="11790349" cy="21236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sz="2400" dirty="0"/>
              <a:t>Summary :</a:t>
            </a:r>
          </a:p>
          <a:p>
            <a:pPr marL="0" lvl="1" indent="0">
              <a:buNone/>
            </a:pPr>
            <a:r>
              <a:rPr lang="en-US" dirty="0"/>
              <a:t>Phase 1: 2/29 -  Go Live Completed</a:t>
            </a:r>
          </a:p>
          <a:p>
            <a:pPr marL="0" lvl="1" indent="0">
              <a:buNone/>
            </a:pPr>
            <a:r>
              <a:rPr lang="en-US" dirty="0"/>
              <a:t>               24/29 – Received UAT approval – No Go live confirmation</a:t>
            </a:r>
          </a:p>
          <a:p>
            <a:pPr marL="0" lvl="1" indent="0">
              <a:buNone/>
            </a:pPr>
            <a:r>
              <a:rPr lang="en-US" dirty="0"/>
              <a:t>Phase 2:  </a:t>
            </a:r>
          </a:p>
          <a:p>
            <a:pPr marL="0" lvl="1"/>
            <a:r>
              <a:rPr lang="en-US" dirty="0"/>
              <a:t>Inside+ :: 9 – Go live done  on 10 Dec ; News Bank 31 pipelines Go live done on 21 Dec 22</a:t>
            </a:r>
          </a:p>
          <a:p>
            <a:pPr marL="0" lvl="1"/>
            <a:r>
              <a:rPr lang="en-US" dirty="0"/>
              <a:t>For ABB.com, requesting ABB team to provide tentative Go Live date. </a:t>
            </a:r>
          </a:p>
          <a:p>
            <a:pPr marL="0" lvl="1" indent="0">
              <a:buNone/>
            </a:pPr>
            <a:r>
              <a:rPr lang="en-US" dirty="0"/>
              <a:t>WAT :: 15 WIP – For 14 pipelines 6 stages are again getting re-developed. At present stuck with self hosted agent.</a:t>
            </a:r>
          </a:p>
        </p:txBody>
      </p:sp>
    </p:spTree>
    <p:extLst>
      <p:ext uri="{BB962C8B-B14F-4D97-AF65-F5344CB8AC3E}">
        <p14:creationId xmlns:p14="http://schemas.microsoft.com/office/powerpoint/2010/main" val="4110032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643C89-2F26-6651-917A-A422D15B1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66436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Risks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6641C8-A309-9237-8DBB-BFE9E9249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401118"/>
              </p:ext>
            </p:extLst>
          </p:nvPr>
        </p:nvGraphicFramePr>
        <p:xfrm>
          <a:off x="150121" y="729964"/>
          <a:ext cx="11869602" cy="4458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153">
                  <a:extLst>
                    <a:ext uri="{9D8B030D-6E8A-4147-A177-3AD203B41FA5}">
                      <a16:colId xmlns:a16="http://schemas.microsoft.com/office/drawing/2014/main" val="2828265888"/>
                    </a:ext>
                  </a:extLst>
                </a:gridCol>
                <a:gridCol w="1870658">
                  <a:extLst>
                    <a:ext uri="{9D8B030D-6E8A-4147-A177-3AD203B41FA5}">
                      <a16:colId xmlns:a16="http://schemas.microsoft.com/office/drawing/2014/main" val="3288654762"/>
                    </a:ext>
                  </a:extLst>
                </a:gridCol>
                <a:gridCol w="3092844">
                  <a:extLst>
                    <a:ext uri="{9D8B030D-6E8A-4147-A177-3AD203B41FA5}">
                      <a16:colId xmlns:a16="http://schemas.microsoft.com/office/drawing/2014/main" val="99697919"/>
                    </a:ext>
                  </a:extLst>
                </a:gridCol>
                <a:gridCol w="686312">
                  <a:extLst>
                    <a:ext uri="{9D8B030D-6E8A-4147-A177-3AD203B41FA5}">
                      <a16:colId xmlns:a16="http://schemas.microsoft.com/office/drawing/2014/main" val="1161265465"/>
                    </a:ext>
                  </a:extLst>
                </a:gridCol>
                <a:gridCol w="1127511">
                  <a:extLst>
                    <a:ext uri="{9D8B030D-6E8A-4147-A177-3AD203B41FA5}">
                      <a16:colId xmlns:a16="http://schemas.microsoft.com/office/drawing/2014/main" val="2636469329"/>
                    </a:ext>
                  </a:extLst>
                </a:gridCol>
                <a:gridCol w="992701">
                  <a:extLst>
                    <a:ext uri="{9D8B030D-6E8A-4147-A177-3AD203B41FA5}">
                      <a16:colId xmlns:a16="http://schemas.microsoft.com/office/drawing/2014/main" val="2236602083"/>
                    </a:ext>
                  </a:extLst>
                </a:gridCol>
                <a:gridCol w="992701">
                  <a:extLst>
                    <a:ext uri="{9D8B030D-6E8A-4147-A177-3AD203B41FA5}">
                      <a16:colId xmlns:a16="http://schemas.microsoft.com/office/drawing/2014/main" val="4063232934"/>
                    </a:ext>
                  </a:extLst>
                </a:gridCol>
                <a:gridCol w="992701">
                  <a:extLst>
                    <a:ext uri="{9D8B030D-6E8A-4147-A177-3AD203B41FA5}">
                      <a16:colId xmlns:a16="http://schemas.microsoft.com/office/drawing/2014/main" val="1495213344"/>
                    </a:ext>
                  </a:extLst>
                </a:gridCol>
                <a:gridCol w="1728021">
                  <a:extLst>
                    <a:ext uri="{9D8B030D-6E8A-4147-A177-3AD203B41FA5}">
                      <a16:colId xmlns:a16="http://schemas.microsoft.com/office/drawing/2014/main" val="2225964607"/>
                    </a:ext>
                  </a:extLst>
                </a:gridCol>
              </a:tblGrid>
              <a:tr h="43916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Risks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Mitigation / issue details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Deliverable Impacted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Reported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Priority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Resolved 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5975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Holiday  / Planned Leaves of ABB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ABB team must keep Dev team informed about their availability for testing / sign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Transition and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Sylwia confirmed to provide sign off before Mid 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6588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of Phase 1 – 28 pipelines is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 to help in getting UAT approval and get Go Live scheduled for ABB.com and Inside+ by 25th Nov 2022 also provide the go live date from Dev-Ops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and Hypercare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Critical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postponed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7440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Application Pipeline Development is delayed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issues are showing up in each stage. there are 15 stages in one pipeline and 6 stages are done as of now , the issues are reported on priority to ABB, and must be given priority to fix them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The pipelines are getting redeveloped hence taking time as the existing logic can not be migrated as is to Azure 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66130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Go Live  Overlapping with Production Freeze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 team to help in getting exception approval for go live in Freezing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Go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05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High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3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34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D8B38F-FAA9-428B-0FDB-1C46FB03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66436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1A830FA-CF07-F4B6-5549-8518ABDDD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557997"/>
              </p:ext>
            </p:extLst>
          </p:nvPr>
        </p:nvGraphicFramePr>
        <p:xfrm>
          <a:off x="333263" y="540436"/>
          <a:ext cx="11736817" cy="6265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3">
                  <a:extLst>
                    <a:ext uri="{9D8B030D-6E8A-4147-A177-3AD203B41FA5}">
                      <a16:colId xmlns:a16="http://schemas.microsoft.com/office/drawing/2014/main" val="2828265888"/>
                    </a:ext>
                  </a:extLst>
                </a:gridCol>
                <a:gridCol w="2701685">
                  <a:extLst>
                    <a:ext uri="{9D8B030D-6E8A-4147-A177-3AD203B41FA5}">
                      <a16:colId xmlns:a16="http://schemas.microsoft.com/office/drawing/2014/main" val="2947019884"/>
                    </a:ext>
                  </a:extLst>
                </a:gridCol>
                <a:gridCol w="2430286">
                  <a:extLst>
                    <a:ext uri="{9D8B030D-6E8A-4147-A177-3AD203B41FA5}">
                      <a16:colId xmlns:a16="http://schemas.microsoft.com/office/drawing/2014/main" val="99697919"/>
                    </a:ext>
                  </a:extLst>
                </a:gridCol>
                <a:gridCol w="1188141">
                  <a:extLst>
                    <a:ext uri="{9D8B030D-6E8A-4147-A177-3AD203B41FA5}">
                      <a16:colId xmlns:a16="http://schemas.microsoft.com/office/drawing/2014/main" val="1161265465"/>
                    </a:ext>
                  </a:extLst>
                </a:gridCol>
                <a:gridCol w="1438908">
                  <a:extLst>
                    <a:ext uri="{9D8B030D-6E8A-4147-A177-3AD203B41FA5}">
                      <a16:colId xmlns:a16="http://schemas.microsoft.com/office/drawing/2014/main" val="2636469329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2236602083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1495213344"/>
                    </a:ext>
                  </a:extLst>
                </a:gridCol>
                <a:gridCol w="1676690">
                  <a:extLst>
                    <a:ext uri="{9D8B030D-6E8A-4147-A177-3AD203B41FA5}">
                      <a16:colId xmlns:a16="http://schemas.microsoft.com/office/drawing/2014/main" val="2225964607"/>
                    </a:ext>
                  </a:extLst>
                </a:gridCol>
              </a:tblGrid>
              <a:tr h="43916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Issue Description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Mitigation / issue details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Deliverable Impacted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Reported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Resolved 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5975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Self-hosted Agent Permission Issue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take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Areks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14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5891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No-Space-Left issue in server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Escalated to Dev Ops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8108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Server Down Issue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Escalated to Dev Ops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Issue Fixed but the data lost so team is  redeveloping the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19356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pl-s-devserv3.pl.abb.com</a:t>
                      </a:r>
                    </a:p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pl-s-insreg04.pl.abb.com Access request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take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Areks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Help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85434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Phase 2 FIFA branch creation got stuck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Escalated to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guidance on  access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Resolved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7440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News Bank (NB)  Phase 2 – 5 pipelines pending for completion with application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Application Team to provide half a day to project team to execute two steps together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NB App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NB phase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22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05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243479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Redirection pipelines are failing in Prod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get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Areks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help to identify access / config issue </a:t>
                      </a:r>
                    </a:p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take Business Approval for prod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ABB.com 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 Nov 22</a:t>
                      </a: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 live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0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54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5465BA-2AA0-B66A-D541-0F1615BE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166436"/>
            <a:ext cx="11520000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Issues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6A00BE-47F9-6BE9-D65A-DE0EC8EA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772351"/>
              </p:ext>
            </p:extLst>
          </p:nvPr>
        </p:nvGraphicFramePr>
        <p:xfrm>
          <a:off x="333263" y="540436"/>
          <a:ext cx="11736817" cy="519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83">
                  <a:extLst>
                    <a:ext uri="{9D8B030D-6E8A-4147-A177-3AD203B41FA5}">
                      <a16:colId xmlns:a16="http://schemas.microsoft.com/office/drawing/2014/main" val="2828265888"/>
                    </a:ext>
                  </a:extLst>
                </a:gridCol>
                <a:gridCol w="2701685">
                  <a:extLst>
                    <a:ext uri="{9D8B030D-6E8A-4147-A177-3AD203B41FA5}">
                      <a16:colId xmlns:a16="http://schemas.microsoft.com/office/drawing/2014/main" val="2947019884"/>
                    </a:ext>
                  </a:extLst>
                </a:gridCol>
                <a:gridCol w="2430286">
                  <a:extLst>
                    <a:ext uri="{9D8B030D-6E8A-4147-A177-3AD203B41FA5}">
                      <a16:colId xmlns:a16="http://schemas.microsoft.com/office/drawing/2014/main" val="99697919"/>
                    </a:ext>
                  </a:extLst>
                </a:gridCol>
                <a:gridCol w="1188141">
                  <a:extLst>
                    <a:ext uri="{9D8B030D-6E8A-4147-A177-3AD203B41FA5}">
                      <a16:colId xmlns:a16="http://schemas.microsoft.com/office/drawing/2014/main" val="1161265465"/>
                    </a:ext>
                  </a:extLst>
                </a:gridCol>
                <a:gridCol w="1438908">
                  <a:extLst>
                    <a:ext uri="{9D8B030D-6E8A-4147-A177-3AD203B41FA5}">
                      <a16:colId xmlns:a16="http://schemas.microsoft.com/office/drawing/2014/main" val="2636469329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2236602083"/>
                    </a:ext>
                  </a:extLst>
                </a:gridCol>
                <a:gridCol w="963212">
                  <a:extLst>
                    <a:ext uri="{9D8B030D-6E8A-4147-A177-3AD203B41FA5}">
                      <a16:colId xmlns:a16="http://schemas.microsoft.com/office/drawing/2014/main" val="1495213344"/>
                    </a:ext>
                  </a:extLst>
                </a:gridCol>
                <a:gridCol w="1676690">
                  <a:extLst>
                    <a:ext uri="{9D8B030D-6E8A-4147-A177-3AD203B41FA5}">
                      <a16:colId xmlns:a16="http://schemas.microsoft.com/office/drawing/2014/main" val="2225964607"/>
                    </a:ext>
                  </a:extLst>
                </a:gridCol>
              </a:tblGrid>
              <a:tr h="43916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/>
                          </a:solidFill>
                        </a:rPr>
                        <a:t>S.No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Issue Description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Mitigation / issue details 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Owner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Deliverable Impacted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Reported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Resolved Date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325975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WAT Application – Connectivity issue between ADO and DB Server</a:t>
                      </a:r>
                    </a:p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 discussed with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, the development should be done in such a way we should be able to connect to DB in AWS in future. </a:t>
                      </a:r>
                    </a:p>
                    <a:p>
                      <a:pPr marL="0" algn="l" defTabSz="914491" rtl="0" eaLnBrk="1" latinLnBrk="0" hangingPunct="1"/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1. To do this additional development additional time is required. </a:t>
                      </a:r>
                    </a:p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Availability of Microsoft support or Azure DB team is required if present in ABB</a:t>
                      </a:r>
                    </a:p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 To at least test the pipelines workability we require access to existing on prim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strike="noStrike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 Nov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58912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Nuget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Package Push Request for WAT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Push the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81087"/>
                  </a:ext>
                </a:extLst>
              </a:tr>
              <a:tr h="766271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Jenkins Agent availability and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Reported to </a:t>
                      </a:r>
                      <a:r>
                        <a:rPr lang="en-US" sz="120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Arek</a:t>
                      </a: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for Jenkins issues and requested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06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08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67451"/>
                  </a:ext>
                </a:extLst>
              </a:tr>
              <a:tr h="859718"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Testing framework Clarity in WAT application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with ABB dev ops team  to get the details of selenium configuration. As the dev ops team is engaged in Jenkins issue the availability to work together is 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91" rtl="0" eaLnBrk="1" latinLnBrk="0" hangingPunct="1"/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WAT Development</a:t>
                      </a:r>
                    </a:p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07 Dec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2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973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16x9e03112-3f35-4972-a433-d1af116995fe"/>
  <p:tag name="EE4P_STYLE_NAME" val="thyssenkrupp 16:9"/>
  <p:tag name="EE4P_SMART_ELEMENT" val="TrafficLight"/>
  <p:tag name="EE4P_SMART_ELEMENT_XML" val="&lt;smartelement id=&quot;TrafficLight&quot; spacing=&quot;0.3&quot; padding=&quot;0.2&quot; type=&quot;Vertical&quot; background=&quot;1&quot;&gt;&lt;position width=&quot;33&quot; /&gt;&lt;elements&gt;&lt;element name=&quot;background&quot; autoShapeType=&quot;5&quot; adjustment=&quot;0.15&quot;&gt;&lt;fill visible=&quot;1&quot; foreColor=&quot;#ffffff&quot; /&gt;&lt;line visible=&quot;1&quot; foreColor=&quot;#00A0F5&quot; weight=&quot;1&quot; /&gt;&lt;/element&gt;&lt;element name=&quot;red&quot; autoShapeType=&quot;9&quot;&gt;&lt;fill visible=&quot;1&quot; foreColor=&quot;#C00000&quot; /&gt;&lt;line visible=&quot;0&quot; /&gt;&lt;/element&gt;&lt;element name=&quot;amber&quot; autoShapeType=&quot;9&quot;&gt;&lt;fill visible=&quot;1&quot; foreColor=&quot;#FFFF00&quot; /&gt;&lt;line visible=&quot;0&quot; /&gt;&lt;/element&gt;&lt;element name=&quot;green&quot; autoShapeType=&quot;9&quot;&gt;&lt;fill visible=&quot;1&quot; foreColor=&quot;#00B050&quot; /&gt;&lt;line visible=&quot;0&quot; /&gt;&lt;/element&gt;&lt;element name=&quot;off&quot; autoShapeType=&quot;9&quot;&gt;&lt;fill visible=&quot;1&quot; foreColor=&quot;#ffffff&quot; /&gt;&lt;line visible=&quot;1&quot; foreColor=&quot;#00A0F5&quot; weight=&quot;1&quot; /&gt;&lt;/element&gt;&lt;/elements&gt;&lt;types&gt;&lt;value id=&quot;Single&quot; /&gt;&lt;value id=&quot;Vertical&quot; /&gt;&lt;value id=&quot;Horizontal&quot; /&gt;&lt;/types&gt;&lt;/smartelem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16x9e03112-3f35-4972-a433-d1af116995fe"/>
  <p:tag name="EE4P_STYLE_NAME" val="thyssenkrupp 16:9"/>
  <p:tag name="EE4P_SMART_ELEMENT" val="TrafficLight"/>
  <p:tag name="EE4P_SMART_ELEMENT_XML" val="&lt;smartelement id=&quot;TrafficLight&quot; spacing=&quot;0.3&quot; padding=&quot;0.2&quot; type=&quot;Vertical&quot; background=&quot;1&quot;&gt;&lt;position width=&quot;33&quot; /&gt;&lt;elements&gt;&lt;element name=&quot;background&quot; autoShapeType=&quot;5&quot; adjustment=&quot;0.15&quot;&gt;&lt;fill visible=&quot;1&quot; foreColor=&quot;#ffffff&quot; /&gt;&lt;line visible=&quot;1&quot; foreColor=&quot;#00A0F5&quot; weight=&quot;1&quot; /&gt;&lt;/element&gt;&lt;element name=&quot;red&quot; autoShapeType=&quot;9&quot;&gt;&lt;fill visible=&quot;1&quot; foreColor=&quot;#C00000&quot; /&gt;&lt;line visible=&quot;0&quot; /&gt;&lt;/element&gt;&lt;element name=&quot;amber&quot; autoShapeType=&quot;9&quot;&gt;&lt;fill visible=&quot;1&quot; foreColor=&quot;#FFFF00&quot; /&gt;&lt;line visible=&quot;0&quot; /&gt;&lt;/element&gt;&lt;element name=&quot;green&quot; autoShapeType=&quot;9&quot;&gt;&lt;fill visible=&quot;1&quot; foreColor=&quot;#00B050&quot; /&gt;&lt;line visible=&quot;0&quot; /&gt;&lt;/element&gt;&lt;element name=&quot;off&quot; autoShapeType=&quot;9&quot;&gt;&lt;fill visible=&quot;1&quot; foreColor=&quot;#ffffff&quot; /&gt;&lt;line visible=&quot;1&quot; foreColor=&quot;#00A0F5&quot; weight=&quot;1&quot; /&gt;&lt;/element&gt;&lt;/elements&gt;&lt;types&gt;&lt;value id=&quot;Single&quot; /&gt;&lt;value id=&quot;Vertical&quot; /&gt;&lt;value id=&quot;Horizontal&quot; /&gt;&lt;/types&gt;&lt;/smartelem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16x9e03112-3f35-4972-a433-d1af116995fe"/>
  <p:tag name="EE4P_STYLE_NAME" val="thyssenkrupp 16:9"/>
  <p:tag name="EE4P_SMART_ELEMENT" val="TrafficLight"/>
  <p:tag name="EE4P_SMART_ELEMENT_XML" val="&lt;smartelement id=&quot;TrafficLight&quot; spacing=&quot;0.3&quot; padding=&quot;0.2&quot; type=&quot;Vertical&quot; background=&quot;1&quot;&gt;&lt;position width=&quot;33&quot; /&gt;&lt;elements&gt;&lt;element name=&quot;background&quot; autoShapeType=&quot;5&quot; adjustment=&quot;0.15&quot;&gt;&lt;fill visible=&quot;1&quot; foreColor=&quot;#ffffff&quot; /&gt;&lt;line visible=&quot;1&quot; foreColor=&quot;#00A0F5&quot; weight=&quot;1&quot; /&gt;&lt;/element&gt;&lt;element name=&quot;red&quot; autoShapeType=&quot;9&quot;&gt;&lt;fill visible=&quot;1&quot; foreColor=&quot;#C00000&quot; /&gt;&lt;line visible=&quot;0&quot; /&gt;&lt;/element&gt;&lt;element name=&quot;amber&quot; autoShapeType=&quot;9&quot;&gt;&lt;fill visible=&quot;1&quot; foreColor=&quot;#FFFF00&quot; /&gt;&lt;line visible=&quot;0&quot; /&gt;&lt;/element&gt;&lt;element name=&quot;green&quot; autoShapeType=&quot;9&quot;&gt;&lt;fill visible=&quot;1&quot; foreColor=&quot;#00B050&quot; /&gt;&lt;line visible=&quot;0&quot; /&gt;&lt;/element&gt;&lt;element name=&quot;off&quot; autoShapeType=&quot;9&quot;&gt;&lt;fill visible=&quot;1&quot; foreColor=&quot;#ffffff&quot; /&gt;&lt;line visible=&quot;1&quot; foreColor=&quot;#00A0F5&quot; weight=&quot;1&quot; /&gt;&lt;/element&gt;&lt;/elements&gt;&lt;types&gt;&lt;value id=&quot;Single&quot; /&gt;&lt;value id=&quot;Vertical&quot; /&gt;&lt;value id=&quot;Horizontal&quot; /&gt;&lt;/types&gt;&lt;/smartelem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03e03112-3f35-4972-a433-d1af116995fe"/>
  <p:tag name="EE4P_STYLE_NAME" val="ThyssenKrupp 4:3"/>
  <p:tag name="EE4P_SMART_ELEMENT" val="HarveyBall"/>
  <p:tag name="EE4P_SMART_ELEMENT_XML" val="&lt;smartelement id=&quot;HarveyBall&quot; custom=&quot;1&quot;&gt;&lt;position width=&quot;20&quot; height=&quot;20&quot; alignment=&quot;1&quot; /&gt;&lt;elements&gt;&lt;element name=&quot;background&quot;&gt;&lt;fill visible=&quot;1&quot; foreColor=&quot;#ffffff&quot; /&gt;&lt;line visible=&quot;0&quot; /&gt;&lt;/element&gt;&lt;element name=&quot;arc&quot;&gt;&lt;fill visible=&quot;1&quot; foreColor=&quot;#00A0F5&quot; /&gt;&lt;line visible=&quot;0&quot; /&gt;&lt;/element&gt;&lt;element name=&quot;circle&quot;&gt;&lt;fill visible=&quot;0&quot; /&gt;&lt;line visible=&quot;1&quot; foreColor=&quot;#00A0F5&quot; weight=&quot;1&quot; /&gt;&lt;/element&gt;&lt;/elements&gt;&lt;!--&#10;      &lt;colors&gt;&#10;        &lt;value rgb=&quot;#115599&quot; name=&quot;Test 1&quot;/&gt;&#10;        &lt;value scheme=&quot;5&quot;/&gt;&#10;      &lt;/colors&gt;&#10;--&gt;&lt;/smartelement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AB106A0DBC64CA39E4BE0A9F2208C" ma:contentTypeVersion="3" ma:contentTypeDescription="Create a new document." ma:contentTypeScope="" ma:versionID="faf99867faf4917b5534895b2b68d4a7">
  <xsd:schema xmlns:xsd="http://www.w3.org/2001/XMLSchema" xmlns:xs="http://www.w3.org/2001/XMLSchema" xmlns:p="http://schemas.microsoft.com/office/2006/metadata/properties" xmlns:ns2="61032f49-a959-4cd2-8549-2c6886c4e2d8" xmlns:ns3="35cbdfe2-bc23-442e-8bba-221169ed5922" targetNamespace="http://schemas.microsoft.com/office/2006/metadata/properties" ma:root="true" ma:fieldsID="80f0194c5d0151920f7335d622646db9" ns2:_="" ns3:_="">
    <xsd:import namespace="61032f49-a959-4cd2-8549-2c6886c4e2d8"/>
    <xsd:import namespace="35cbdfe2-bc23-442e-8bba-221169ed5922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ocument_x0020_Category" minOccurs="0"/>
                <xsd:element ref="ns3:Uploaded_x0020_User" minOccurs="0"/>
                <xsd:element ref="ns3:IsDelet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32f49-a959-4cd2-8549-2c6886c4e2d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cbdfe2-bc23-442e-8bba-221169ed5922" elementFormDefault="qualified">
    <xsd:import namespace="http://schemas.microsoft.com/office/2006/documentManagement/types"/>
    <xsd:import namespace="http://schemas.microsoft.com/office/infopath/2007/PartnerControls"/>
    <xsd:element name="Document_x0020_Category" ma:index="11" nillable="true" ma:displayName="Document Category" ma:default="NPMS" ma:internalName="Document_x0020_Category">
      <xsd:simpleType>
        <xsd:restriction base="dms:Text">
          <xsd:maxLength value="255"/>
        </xsd:restriction>
      </xsd:simpleType>
    </xsd:element>
    <xsd:element name="Uploaded_x0020_User" ma:index="12" nillable="true" ma:displayName="Uploaded User" ma:internalName="Uploaded_x0020_User">
      <xsd:simpleType>
        <xsd:restriction base="dms:Text">
          <xsd:maxLength value="255"/>
        </xsd:restriction>
      </xsd:simpleType>
    </xsd:element>
    <xsd:element name="IsDeleted" ma:index="13" nillable="true" ma:displayName="IsDeleted" ma:default="No" ma:internalName="IsDelete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loaded_x0020_User xmlns="35cbdfe2-bc23-442e-8bba-221169ed5922">maniteja.bairoju</Uploaded_x0020_User>
    <Document_x0020_Category xmlns="35cbdfe2-bc23-442e-8bba-221169ed5922">NPMS</Document_x0020_Category>
    <IsDeleted xmlns="35cbdfe2-bc23-442e-8bba-221169ed5922">No</IsDeleted>
    <_dlc_DocId xmlns="61032f49-a959-4cd2-8549-2c6886c4e2d8">RAT7Z4VW7Y3C-1978822349-97668</_dlc_DocId>
    <_dlc_DocIdUrl xmlns="61032f49-a959-4cd2-8549-2c6886c4e2d8">
      <Url>http://10.68.190.231/sites/NPMS/_layouts/15/DocIdRedir.aspx?ID=RAT7Z4VW7Y3C-1978822349-97668</Url>
      <Description>RAT7Z4VW7Y3C-1978822349-97668</Description>
    </_dlc_DocIdUrl>
  </documentManagement>
</p:properties>
</file>

<file path=customXml/itemProps1.xml><?xml version="1.0" encoding="utf-8"?>
<ds:datastoreItem xmlns:ds="http://schemas.openxmlformats.org/officeDocument/2006/customXml" ds:itemID="{593A6626-781A-4A4C-876D-E72B1C8A6DBF}"/>
</file>

<file path=customXml/itemProps2.xml><?xml version="1.0" encoding="utf-8"?>
<ds:datastoreItem xmlns:ds="http://schemas.openxmlformats.org/officeDocument/2006/customXml" ds:itemID="{CCE53FDF-2F42-443D-B3DE-E0C4EE6275AE}"/>
</file>

<file path=customXml/itemProps3.xml><?xml version="1.0" encoding="utf-8"?>
<ds:datastoreItem xmlns:ds="http://schemas.openxmlformats.org/officeDocument/2006/customXml" ds:itemID="{30656DC3-7F33-4A87-BE9A-C088DFAED97E}"/>
</file>

<file path=customXml/itemProps4.xml><?xml version="1.0" encoding="utf-8"?>
<ds:datastoreItem xmlns:ds="http://schemas.openxmlformats.org/officeDocument/2006/customXml" ds:itemID="{1FE05C4E-8D7B-46A6-8710-00BED617D777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2059</Words>
  <Application>Microsoft Office PowerPoint</Application>
  <PresentationFormat>Widescreen</PresentationFormat>
  <Paragraphs>587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 Count Tracking</vt:lpstr>
      <vt:lpstr>Risks</vt:lpstr>
      <vt:lpstr>Issues</vt:lpstr>
      <vt:lpstr>Issues</vt:lpstr>
      <vt:lpstr>Issues</vt:lpstr>
      <vt:lpstr>Issues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Teja Bairoju</dc:creator>
  <cp:lastModifiedBy>Mani Teja Bairoju</cp:lastModifiedBy>
  <cp:revision>1</cp:revision>
  <dcterms:created xsi:type="dcterms:W3CDTF">2024-04-24T11:34:38Z</dcterms:created>
  <dcterms:modified xsi:type="dcterms:W3CDTF">2024-06-05T11:41:23Z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2024-04-24T11:34:39Z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41614c4c-5b9b-4d80-9f3f-40cd85ae1c61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0x01010026DAB106A0DBC64CA39E4BE0A9F2208C</vt:lpwstr>
  </property>
  <property fmtid="{D5CDD505-2E9C-101B-9397-08002B2CF9AE}" pid="10" name="_dlc_DocIdItemGuid">
    <vt:lpwstr>a3fb8e2c-f969-48d8-95d2-228a14b20d87</vt:lpwstr>
  </property>
</Properties>
</file>