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33"/>
  </p:notesMasterIdLst>
  <p:handoutMasterIdLst>
    <p:handoutMasterId r:id="rId34"/>
  </p:handoutMasterIdLst>
  <p:sldIdLst>
    <p:sldId id="256" r:id="rId5"/>
    <p:sldId id="279" r:id="rId6"/>
    <p:sldId id="308" r:id="rId7"/>
    <p:sldId id="280" r:id="rId8"/>
    <p:sldId id="259" r:id="rId9"/>
    <p:sldId id="266" r:id="rId10"/>
    <p:sldId id="282" r:id="rId11"/>
    <p:sldId id="263" r:id="rId12"/>
    <p:sldId id="281" r:id="rId13"/>
    <p:sldId id="284" r:id="rId14"/>
    <p:sldId id="286" r:id="rId15"/>
    <p:sldId id="298" r:id="rId16"/>
    <p:sldId id="294" r:id="rId17"/>
    <p:sldId id="270" r:id="rId18"/>
    <p:sldId id="287" r:id="rId19"/>
    <p:sldId id="288" r:id="rId20"/>
    <p:sldId id="296" r:id="rId21"/>
    <p:sldId id="299" r:id="rId22"/>
    <p:sldId id="297" r:id="rId23"/>
    <p:sldId id="285" r:id="rId24"/>
    <p:sldId id="301" r:id="rId25"/>
    <p:sldId id="302" r:id="rId26"/>
    <p:sldId id="304" r:id="rId27"/>
    <p:sldId id="303" r:id="rId28"/>
    <p:sldId id="307" r:id="rId29"/>
    <p:sldId id="305" r:id="rId30"/>
    <p:sldId id="306" r:id="rId31"/>
    <p:sldId id="277" r:id="rId3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7" autoAdjust="0"/>
    <p:restoredTop sz="86432" autoAdjust="0"/>
  </p:normalViewPr>
  <p:slideViewPr>
    <p:cSldViewPr snapToGrid="0">
      <p:cViewPr varScale="1">
        <p:scale>
          <a:sx n="93" d="100"/>
          <a:sy n="93" d="100"/>
        </p:scale>
        <p:origin x="104" y="448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28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08E342-B1EE-4E75-805A-24203D803068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2023/12/19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4DB74FA-BCF5-412C-B474-5CA730E53DF5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B112E5E-3D69-4B41-89B7-8E00C07E7191}" type="datetime1">
              <a:rPr lang="zh-CN" altLang="en-US" noProof="0" smtClean="0"/>
              <a:t>2023/12/19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ADF348-2A86-4531-BD4E-BD8C0BBDAD47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746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5100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1927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287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7020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147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517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3048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8841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652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724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4015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5603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2131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8127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69405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12141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71955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3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02018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42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8681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1130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9171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6467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14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0229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54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 rtlCol="0"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单击编辑母版文本样式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rtlCol="0"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长方形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830" y="635000"/>
            <a:ext cx="5171770" cy="2039374"/>
          </a:xfrm>
        </p:spPr>
        <p:txBody>
          <a:bodyPr rtlCol="0"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998" y="2911475"/>
            <a:ext cx="4500563" cy="3311525"/>
          </a:xfrm>
        </p:spPr>
        <p:txBody>
          <a:bodyPr rtlCol="0"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8" name="图片占位符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0" name="图片占位符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5193" y="3036762"/>
            <a:ext cx="7136064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</a:t>
            </a:r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47779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>
                <a:cs typeface="Calibri"/>
              </a:rPr>
              <a:t>单击以编辑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984437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>
                <a:cs typeface="Calibri"/>
              </a:rPr>
              <a:t>单击以编辑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9421095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>
                <a:cs typeface="Calibri"/>
              </a:rPr>
              <a:t>单击以编辑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单击编辑母版文本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>
                <a:cs typeface="Calibri"/>
              </a:rPr>
              <a:t>单击编辑主文本样式</a:t>
            </a:r>
          </a:p>
          <a:p>
            <a:pPr rtl="0"/>
            <a:endParaRPr lang="zh-CN" altLang="en-US" noProof="0">
              <a:cs typeface="Calibri"/>
            </a:endParaRPr>
          </a:p>
        </p:txBody>
      </p: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长方形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z="5400" noProof="0"/>
              <a:t>单击编辑主文本样式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z="2000" noProof="0">
                <a:solidFill>
                  <a:schemeClr val="bg1"/>
                </a:solidFill>
                <a:cs typeface="Calibri"/>
              </a:rPr>
              <a:t>单击编辑主文本样式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6" name="图片占位符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分节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 anchor="b">
            <a:normAutofit/>
          </a:bodyPr>
          <a:lstStyle>
            <a:lvl1pPr>
              <a:defRPr sz="7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 rtlCol="0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7CE633F-9882-4A5C-83A2-1109D0C73261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长方形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55771" y="0"/>
            <a:ext cx="68362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 rtlCol="0">
            <a:noAutofit/>
          </a:bodyPr>
          <a:lstStyle>
            <a:lvl1pPr>
              <a:defRPr sz="6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z="5400" noProof="0"/>
              <a:t>单击编辑主文本样式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355771" cy="6858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5" name="页脚占位符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zh-CN" altLang="en-US" noProof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示例页脚文本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rtlCol="0" anchor="ctr">
            <a:normAutofit/>
          </a:bodyPr>
          <a:lstStyle>
            <a:lvl1pPr>
              <a:defRPr sz="2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z="2000" noProof="0">
                <a:solidFill>
                  <a:schemeClr val="bg1"/>
                </a:solidFill>
                <a:cs typeface="Calibri"/>
              </a:rPr>
              <a:t>单击编辑主文本样式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23" name="图片占位符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4" name="图片占位符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5" name="图片占位符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6" name="图片占位符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9" name="文本占位符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668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30" name="文本占位符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21762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31" name="文本占位符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21762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32" name="文本占位符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76021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33" name="文本占位符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6021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34" name="文本占位符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345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35" name="文本占位符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345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560070" indent="-285750">
              <a:buFont typeface="Arial" panose="020B0604020202020204" pitchFamily="34" charset="0"/>
              <a:buChar char="•"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880110" indent="-285750">
              <a:buFont typeface="Arial" panose="020B0604020202020204" pitchFamily="34" charset="0"/>
              <a:buChar char="•"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560070" indent="-285750">
              <a:buFont typeface="Arial" panose="020B0604020202020204" pitchFamily="34" charset="0"/>
              <a:buChar char="•"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880110" indent="-285750">
              <a:buFont typeface="Arial" panose="020B0604020202020204" pitchFamily="34" charset="0"/>
              <a:buChar char="•"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3 列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7512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94903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4903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/>
              <a:t>单击此处编辑母版标题样式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b="1" spc="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20XX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 cap="all" spc="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示例页脚文本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b="1" kern="1200" cap="all" spc="12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b="1" kern="1200" spc="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b="1" kern="1200" spc="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b="1" kern="1200" spc="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519" y="993123"/>
            <a:ext cx="4445121" cy="5274870"/>
          </a:xfrm>
        </p:spPr>
        <p:txBody>
          <a:bodyPr rtlCol="0"/>
          <a:lstStyle/>
          <a:p>
            <a:pPr rtl="0"/>
            <a:r>
              <a:rPr lang="zh-CN" altLang="en-US" dirty="0"/>
              <a:t>游戏商城</a:t>
            </a:r>
            <a:br>
              <a:rPr lang="en-US" altLang="zh-CN" dirty="0"/>
            </a:br>
            <a:r>
              <a:rPr lang="zh-CN" altLang="en-US" dirty="0"/>
              <a:t>比价系统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rtlCol="0"/>
          <a:lstStyle/>
          <a:p>
            <a:pPr rtl="0"/>
            <a:r>
              <a:rPr lang="en-US" altLang="zh-CN" dirty="0"/>
              <a:t>090909012</a:t>
            </a:r>
            <a:r>
              <a:rPr lang="zh-CN" altLang="en-US" dirty="0"/>
              <a:t>雷昊</a:t>
            </a:r>
            <a:endParaRPr lang="en-US" altLang="zh-CN" dirty="0"/>
          </a:p>
          <a:p>
            <a:pPr rtl="0"/>
            <a:r>
              <a:rPr lang="en-US" altLang="zh-CN" dirty="0"/>
              <a:t>090909018</a:t>
            </a:r>
            <a:r>
              <a:rPr lang="zh-CN" altLang="en-US" dirty="0"/>
              <a:t>刘卓函</a:t>
            </a:r>
            <a:endParaRPr lang="en-US" altLang="zh-CN" dirty="0"/>
          </a:p>
          <a:p>
            <a:pPr rtl="0"/>
            <a:r>
              <a:rPr lang="en-US" altLang="zh-CN" dirty="0"/>
              <a:t>090909022</a:t>
            </a:r>
            <a:r>
              <a:rPr lang="zh-CN" altLang="en-US" dirty="0"/>
              <a:t>詹正祺</a:t>
            </a:r>
            <a:endParaRPr lang="en-US" altLang="zh-CN" dirty="0"/>
          </a:p>
          <a:p>
            <a:pPr rtl="0"/>
            <a:r>
              <a:rPr lang="en-US" altLang="zh-CN" dirty="0"/>
              <a:t>090909024</a:t>
            </a:r>
            <a:r>
              <a:rPr lang="zh-CN" altLang="en-US" dirty="0"/>
              <a:t>陈俊宇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/>
          <a:lstStyle/>
          <a:p>
            <a:pPr rtl="0"/>
            <a:r>
              <a:rPr lang="zh-CN" altLang="en-US" dirty="0"/>
              <a:t>程序设计与实现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421025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>
            <a:extLst>
              <a:ext uri="{FF2B5EF4-FFF2-40B4-BE49-F238E27FC236}">
                <a16:creationId xmlns:a16="http://schemas.microsoft.com/office/drawing/2014/main" id="{CC69C1A1-78E3-4597-AE36-69056DA3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202" y="973927"/>
            <a:ext cx="6096000" cy="4809199"/>
          </a:xfrm>
        </p:spPr>
        <p:txBody>
          <a:bodyPr rtlCol="0"/>
          <a:lstStyle/>
          <a:p>
            <a:pPr rtl="0"/>
            <a:r>
              <a:rPr lang="zh-CN" altLang="en-US" dirty="0"/>
              <a:t>整体设计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52ABE0-11DD-496F-AD25-CB335771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11</a:t>
            </a:fld>
            <a:endParaRPr lang="zh-CN" altLang="en-US"/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52FFD5FC-C224-38F6-012E-A5FB0C969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05688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63254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>
            <a:extLst>
              <a:ext uri="{FF2B5EF4-FFF2-40B4-BE49-F238E27FC236}">
                <a16:creationId xmlns:a16="http://schemas.microsoft.com/office/drawing/2014/main" id="{CC69C1A1-78E3-4597-AE36-69056DA3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5035" y="1024400"/>
            <a:ext cx="6096000" cy="4809199"/>
          </a:xfrm>
        </p:spPr>
        <p:txBody>
          <a:bodyPr rtlCol="0"/>
          <a:lstStyle/>
          <a:p>
            <a:pPr algn="ctr" rtl="0"/>
            <a:r>
              <a:rPr lang="zh-CN" altLang="en-US" dirty="0"/>
              <a:t>主函数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52ABE0-11DD-496F-AD25-CB335771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12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FFD5FC-C224-38F6-012E-A5FB0C969B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811" y="0"/>
            <a:ext cx="5320065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4F5B26A5-322B-1A52-280D-2A5E93834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876" y="0"/>
            <a:ext cx="5437322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507468FC-A599-ABB8-C717-940C40351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2875" y="-1"/>
            <a:ext cx="6819255" cy="7897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B5ADAC1E-2529-C040-5717-7B390A23BC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2874" y="789709"/>
            <a:ext cx="6823802" cy="24210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7CBD91E2-09FE-E566-A8C9-3905537CD2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2874" y="3210713"/>
            <a:ext cx="6096000" cy="36498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图片 12" descr="文本&#10;&#10;描述已自动生成">
            <a:extLst>
              <a:ext uri="{FF2B5EF4-FFF2-40B4-BE49-F238E27FC236}">
                <a16:creationId xmlns:a16="http://schemas.microsoft.com/office/drawing/2014/main" id="{39CA4D9F-5F7F-8F73-3412-910CEA39A4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8604" y="-1"/>
            <a:ext cx="6799038" cy="65933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图片 14" descr="文本&#10;&#10;描述已自动生成">
            <a:extLst>
              <a:ext uri="{FF2B5EF4-FFF2-40B4-BE49-F238E27FC236}">
                <a16:creationId xmlns:a16="http://schemas.microsoft.com/office/drawing/2014/main" id="{1092EC13-A2DE-83E5-D541-5B676E38AD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3840" y="22848"/>
            <a:ext cx="6802320" cy="4920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图片 16" descr="文本&#10;&#10;描述已自动生成">
            <a:extLst>
              <a:ext uri="{FF2B5EF4-FFF2-40B4-BE49-F238E27FC236}">
                <a16:creationId xmlns:a16="http://schemas.microsoft.com/office/drawing/2014/main" id="{9F1232DF-516C-122D-DB4B-20B63E230B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35355" y="22848"/>
            <a:ext cx="5353565" cy="68241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0579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3" y="2520949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链表建立函数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941" y="2545291"/>
            <a:ext cx="4867723" cy="35941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      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 dirty="0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13</a:t>
            </a:fld>
            <a:endParaRPr lang="zh-CN" altLang="en-US"/>
          </a:p>
        </p:txBody>
      </p:sp>
      <p:pic>
        <p:nvPicPr>
          <p:cNvPr id="19" name="图片 18" descr="文本&#10;&#10;描述已自动生成">
            <a:extLst>
              <a:ext uri="{FF2B5EF4-FFF2-40B4-BE49-F238E27FC236}">
                <a16:creationId xmlns:a16="http://schemas.microsoft.com/office/drawing/2014/main" id="{A2F195A6-6043-40CA-66DB-F3709B41D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330" y="1295401"/>
            <a:ext cx="6923756" cy="45465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514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45">
            <a:extLst>
              <a:ext uri="{FF2B5EF4-FFF2-40B4-BE49-F238E27FC236}">
                <a16:creationId xmlns:a16="http://schemas.microsoft.com/office/drawing/2014/main" id="{CEB845D9-890B-484B-975B-B5F85434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32" y="2100752"/>
            <a:ext cx="5171770" cy="2039374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/>
              <a:t>添加游戏函数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A3E8286-FBE7-457A-986D-0678299D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14</a:t>
            </a:fld>
            <a:endParaRPr lang="zh-CN" altLang="en-US"/>
          </a:p>
        </p:txBody>
      </p:sp>
      <p:pic>
        <p:nvPicPr>
          <p:cNvPr id="24" name="图片 23" descr="图示&#10;&#10;描述已自动生成">
            <a:extLst>
              <a:ext uri="{FF2B5EF4-FFF2-40B4-BE49-F238E27FC236}">
                <a16:creationId xmlns:a16="http://schemas.microsoft.com/office/drawing/2014/main" id="{A03DBCE5-0768-EC3D-2140-A4C6C93EA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pic>
        <p:nvPicPr>
          <p:cNvPr id="5" name="图片 4" descr="电脑屏幕的截图&#10;&#10;描述已自动生成">
            <a:extLst>
              <a:ext uri="{FF2B5EF4-FFF2-40B4-BE49-F238E27FC236}">
                <a16:creationId xmlns:a16="http://schemas.microsoft.com/office/drawing/2014/main" id="{874C849F-1D1E-2737-D8E3-13D7C4781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034" y="2058"/>
            <a:ext cx="3451344" cy="685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6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45">
            <a:extLst>
              <a:ext uri="{FF2B5EF4-FFF2-40B4-BE49-F238E27FC236}">
                <a16:creationId xmlns:a16="http://schemas.microsoft.com/office/drawing/2014/main" id="{CEB845D9-890B-484B-975B-B5F85434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62" y="2025125"/>
            <a:ext cx="5171770" cy="2039374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/>
              <a:t>删除游戏函数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A3E8286-FBE7-457A-986D-0678299D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15</a:t>
            </a:fld>
            <a:endParaRPr lang="zh-CN" altLang="en-US"/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2C046EA6-5724-2260-C89F-348CE6778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1"/>
            <a:ext cx="6096000" cy="68580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BB027456-503F-61D2-50E8-E1088CEDB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7" y="754335"/>
            <a:ext cx="6086123" cy="546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2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45">
            <a:extLst>
              <a:ext uri="{FF2B5EF4-FFF2-40B4-BE49-F238E27FC236}">
                <a16:creationId xmlns:a16="http://schemas.microsoft.com/office/drawing/2014/main" id="{CEB845D9-890B-484B-975B-B5F85434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960" y="1907424"/>
            <a:ext cx="6437758" cy="2039374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/>
              <a:t>修改游戏信息函数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A3E8286-FBE7-457A-986D-0678299D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16</a:t>
            </a:fld>
            <a:endParaRPr lang="zh-CN" altLang="en-US"/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233C28F2-65B3-0407-E5B4-2C28B6095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857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94501340-F898-6730-673E-D15429032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97739"/>
            <a:ext cx="6582049" cy="386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2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573" y="2922014"/>
            <a:ext cx="667569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保存文件和摧毁函数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 dirty="0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17</a:t>
            </a:fld>
            <a:endParaRPr lang="zh-CN" altLang="en-US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F89596D0-F79D-FD84-8808-8ADFD5FBB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3" y="1712171"/>
            <a:ext cx="12157197" cy="38888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图片 8" descr="电脑萤幕画面&#10;&#10;描述已自动生成">
            <a:extLst>
              <a:ext uri="{FF2B5EF4-FFF2-40B4-BE49-F238E27FC236}">
                <a16:creationId xmlns:a16="http://schemas.microsoft.com/office/drawing/2014/main" id="{53421404-E133-2F38-AEE9-777594FFF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741" y="17166"/>
            <a:ext cx="6977108" cy="68408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213A9436-5979-9EA3-AC97-992A048A4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93" y="1865711"/>
            <a:ext cx="11969816" cy="3606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8186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45">
            <a:extLst>
              <a:ext uri="{FF2B5EF4-FFF2-40B4-BE49-F238E27FC236}">
                <a16:creationId xmlns:a16="http://schemas.microsoft.com/office/drawing/2014/main" id="{CEB845D9-890B-484B-975B-B5F85434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28" y="2032001"/>
            <a:ext cx="5171770" cy="2039374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/>
              <a:t>游戏排序函数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A3E8286-FBE7-457A-986D-0678299D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18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3C28F2-65B3-0407-E5B4-2C28B60957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1173229"/>
            <a:ext cx="6096000" cy="451154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04023A53-2363-3753-C6F5-209549D6A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7" y="484939"/>
            <a:ext cx="6015084" cy="5871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B7C8F574-AD96-723B-47AD-9DD503732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47" y="501650"/>
            <a:ext cx="6096000" cy="5871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C44A7046-FCF7-770E-5B30-679EB3544A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47" y="516260"/>
            <a:ext cx="6096000" cy="59048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7EF734FE-467C-1A54-3558-8C159C9BF1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66" y="529247"/>
            <a:ext cx="6068162" cy="58714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4949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8BB7C677-17E1-4918-BF47-89CD61B5829E}"/>
              </a:ext>
            </a:extLst>
          </p:cNvPr>
          <p:cNvSpPr txBox="1">
            <a:spLocks/>
          </p:cNvSpPr>
          <p:nvPr/>
        </p:nvSpPr>
        <p:spPr>
          <a:xfrm>
            <a:off x="2162123" y="2999435"/>
            <a:ext cx="5514493" cy="2095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all" spc="12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检测函数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939" y="1913736"/>
            <a:ext cx="5514493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搜索和展示函数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 dirty="0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19</a:t>
            </a:fld>
            <a:endParaRPr lang="zh-CN" altLang="en-US"/>
          </a:p>
        </p:txBody>
      </p:sp>
      <p:pic>
        <p:nvPicPr>
          <p:cNvPr id="4" name="图片 3" descr="电脑萤幕画面&#10;&#10;描述已自动生成">
            <a:extLst>
              <a:ext uri="{FF2B5EF4-FFF2-40B4-BE49-F238E27FC236}">
                <a16:creationId xmlns:a16="http://schemas.microsoft.com/office/drawing/2014/main" id="{B54C8C38-4861-07B3-DD1A-6EE632587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631" y="0"/>
            <a:ext cx="3236975" cy="68008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图片 6" descr="电脑屏幕的手机截图&#10;&#10;描述已自动生成">
            <a:extLst>
              <a:ext uri="{FF2B5EF4-FFF2-40B4-BE49-F238E27FC236}">
                <a16:creationId xmlns:a16="http://schemas.microsoft.com/office/drawing/2014/main" id="{98818B0B-E39E-E055-23F7-10E2B7227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971" y="0"/>
            <a:ext cx="8830534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图片 9" descr="图片包含 图形用户界面&#10;&#10;描述已自动生成">
            <a:extLst>
              <a:ext uri="{FF2B5EF4-FFF2-40B4-BE49-F238E27FC236}">
                <a16:creationId xmlns:a16="http://schemas.microsoft.com/office/drawing/2014/main" id="{F5B9DA47-0236-672A-A400-63E256473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87" y="2291888"/>
            <a:ext cx="12025226" cy="2408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2329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53">
            <a:extLst>
              <a:ext uri="{FF2B5EF4-FFF2-40B4-BE49-F238E27FC236}">
                <a16:creationId xmlns:a16="http://schemas.microsoft.com/office/drawing/2014/main" id="{742A82AB-F005-49A7-9C16-0AF17C1E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13" y="336958"/>
            <a:ext cx="10616187" cy="1700784"/>
          </a:xfrm>
        </p:spPr>
        <p:txBody>
          <a:bodyPr rtlCol="0"/>
          <a:lstStyle/>
          <a:p>
            <a:pPr rtl="0"/>
            <a:r>
              <a:rPr lang="zh-CN" altLang="en-US" dirty="0"/>
              <a:t>开发过程</a:t>
            </a:r>
          </a:p>
        </p:txBody>
      </p:sp>
      <p:sp>
        <p:nvSpPr>
          <p:cNvPr id="29" name="内容占位符 28">
            <a:extLst>
              <a:ext uri="{FF2B5EF4-FFF2-40B4-BE49-F238E27FC236}">
                <a16:creationId xmlns:a16="http://schemas.microsoft.com/office/drawing/2014/main" id="{72142BC0-18E5-42CE-A02F-AC348DDC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3694176" cy="3258102"/>
          </a:xfrm>
        </p:spPr>
        <p:txBody>
          <a:bodyPr rtlCol="0" anchor="ctr"/>
          <a:lstStyle/>
          <a:p>
            <a:pPr rtl="0"/>
            <a:r>
              <a:rPr lang="zh-CN" altLang="en-US" dirty="0"/>
              <a:t>项目选题</a:t>
            </a:r>
            <a:endParaRPr lang="en-US" altLang="zh-CN" dirty="0"/>
          </a:p>
          <a:p>
            <a:pPr rtl="0"/>
            <a:r>
              <a:rPr lang="zh-CN" altLang="en-US" dirty="0"/>
              <a:t>需求分析</a:t>
            </a:r>
            <a:endParaRPr lang="en-US" altLang="zh-CN" dirty="0"/>
          </a:p>
          <a:p>
            <a:pPr rtl="0"/>
            <a:r>
              <a:rPr lang="zh-CN" altLang="en-US" dirty="0"/>
              <a:t>程序设计与实现</a:t>
            </a:r>
            <a:endParaRPr lang="en-US" altLang="zh-CN" dirty="0"/>
          </a:p>
          <a:p>
            <a:pPr rtl="0"/>
            <a:r>
              <a:rPr lang="zh-CN" altLang="en-US" dirty="0"/>
              <a:t>项目运行演示</a:t>
            </a:r>
          </a:p>
        </p:txBody>
      </p:sp>
      <p:sp>
        <p:nvSpPr>
          <p:cNvPr id="8" name="灯片编号占位符 9">
            <a:extLst>
              <a:ext uri="{FF2B5EF4-FFF2-40B4-BE49-F238E27FC236}">
                <a16:creationId xmlns:a16="http://schemas.microsoft.com/office/drawing/2014/main" id="{E50D8CA2-FDF5-4FB0-A313-B120969E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/>
              <a:t>2</a:t>
            </a:fld>
            <a:endParaRPr lang="zh-CN" altLang="en-US"/>
          </a:p>
        </p:txBody>
      </p:sp>
      <p:pic>
        <p:nvPicPr>
          <p:cNvPr id="10" name="图片占位符 9" descr="图片包含 图形用户界面&#10;&#10;描述已自动生成">
            <a:extLst>
              <a:ext uri="{FF2B5EF4-FFF2-40B4-BE49-F238E27FC236}">
                <a16:creationId xmlns:a16="http://schemas.microsoft.com/office/drawing/2014/main" id="{EC269DFC-9AEE-D7B5-F43B-6FBDEC8226F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6515" r="26515"/>
          <a:stretch>
            <a:fillRect/>
          </a:stretch>
        </p:blipFill>
        <p:spPr>
          <a:xfrm>
            <a:off x="5297764" y="2265363"/>
            <a:ext cx="6894236" cy="3951287"/>
          </a:xfrm>
        </p:spPr>
      </p:pic>
    </p:spTree>
    <p:extLst>
      <p:ext uri="{BB962C8B-B14F-4D97-AF65-F5344CB8AC3E}">
        <p14:creationId xmlns:p14="http://schemas.microsoft.com/office/powerpoint/2010/main" val="2593787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/>
          <a:lstStyle/>
          <a:p>
            <a:pPr rtl="0"/>
            <a:r>
              <a:rPr lang="zh-CN" altLang="en-US" dirty="0"/>
              <a:t>项目运行演示</a:t>
            </a:r>
          </a:p>
        </p:txBody>
      </p:sp>
    </p:spTree>
    <p:extLst>
      <p:ext uri="{BB962C8B-B14F-4D97-AF65-F5344CB8AC3E}">
        <p14:creationId xmlns:p14="http://schemas.microsoft.com/office/powerpoint/2010/main" val="3431504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55" y="922261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项目运行演示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194" y="2587625"/>
            <a:ext cx="4867723" cy="35941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      用户操作界面显示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21</a:t>
            </a:fld>
            <a:endParaRPr lang="zh-CN" altLang="en-US"/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288D382F-0C0B-7E98-E77A-3F7CD3337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888" y="700644"/>
            <a:ext cx="7521112" cy="545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47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008" y="1018513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项目运行演示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2510" y="2725195"/>
            <a:ext cx="4867723" cy="3594100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sz="2800" dirty="0"/>
              <a:t>      添加游戏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22</a:t>
            </a:fld>
            <a:endParaRPr lang="zh-CN" altLang="en-US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5F3A070F-FB5F-22D3-D609-43A1BC65B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407" y="1790020"/>
            <a:ext cx="7235793" cy="327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23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33" y="1052890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项目运行演示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2510" y="2725195"/>
            <a:ext cx="4867723" cy="3594100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sz="2800" dirty="0"/>
              <a:t>      修改游戏信息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23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3A070F-FB5F-22D3-D609-43A1BC65BB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97691" y="2563965"/>
            <a:ext cx="7628509" cy="182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09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" y="1200051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项目运行演示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2510" y="2725195"/>
            <a:ext cx="4867723" cy="3594100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sz="2800" dirty="0"/>
              <a:t>      显示与查找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24</a:t>
            </a:fld>
            <a:endParaRPr lang="zh-CN" altLang="en-US"/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BC1378EB-9DD5-2D3F-5B8B-829980B84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969" y="0"/>
            <a:ext cx="7998031" cy="23359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836665-8637-32DE-A27D-4920EA99F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968" y="2489911"/>
            <a:ext cx="7998031" cy="80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AC5BEBC-79AC-60C3-B43D-3C1412110488}"/>
              </a:ext>
            </a:extLst>
          </p:cNvPr>
          <p:cNvSpPr txBox="1"/>
          <p:nvPr/>
        </p:nvSpPr>
        <p:spPr>
          <a:xfrm>
            <a:off x="6246421" y="3386120"/>
            <a:ext cx="300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查找第一次（修改前）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EBBF3E0-F19F-F17F-85D2-5544AFB0105E}"/>
              </a:ext>
            </a:extLst>
          </p:cNvPr>
          <p:cNvCxnSpPr/>
          <p:nvPr/>
        </p:nvCxnSpPr>
        <p:spPr>
          <a:xfrm>
            <a:off x="7748650" y="3942608"/>
            <a:ext cx="0" cy="7184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842FA1B6-BA56-66BD-BBE7-1CD49E909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968" y="4693903"/>
            <a:ext cx="7998030" cy="78001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AB271F9-8017-0D16-5355-2FC9F8E0AA3E}"/>
              </a:ext>
            </a:extLst>
          </p:cNvPr>
          <p:cNvSpPr txBox="1"/>
          <p:nvPr/>
        </p:nvSpPr>
        <p:spPr>
          <a:xfrm>
            <a:off x="6246421" y="5597751"/>
            <a:ext cx="300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查找第二次（修改后）</a:t>
            </a:r>
          </a:p>
        </p:txBody>
      </p:sp>
    </p:spTree>
    <p:extLst>
      <p:ext uri="{BB962C8B-B14F-4D97-AF65-F5344CB8AC3E}">
        <p14:creationId xmlns:p14="http://schemas.microsoft.com/office/powerpoint/2010/main" val="172282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2" y="949040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项目运行演示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2510" y="2725195"/>
            <a:ext cx="4867723" cy="3594100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sz="2800" dirty="0"/>
              <a:t>      排序显示游戏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25</a:t>
            </a:fld>
            <a:endParaRPr lang="zh-CN" altLang="en-US"/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58506B75-83EA-0700-7481-C66AB771C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281" y="1571227"/>
            <a:ext cx="8100719" cy="295101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01BEEF-449E-537D-33D3-50ABFE3E82B5}"/>
              </a:ext>
            </a:extLst>
          </p:cNvPr>
          <p:cNvSpPr txBox="1"/>
          <p:nvPr/>
        </p:nvSpPr>
        <p:spPr>
          <a:xfrm>
            <a:off x="6002977" y="4854522"/>
            <a:ext cx="3111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按当前价格排序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B693C4-9CB5-EB72-AFFD-F4DE125EF4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76213" y="1569032"/>
            <a:ext cx="8010735" cy="295101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009411D-7459-5A8C-564F-1FC6B91D43B2}"/>
              </a:ext>
            </a:extLst>
          </p:cNvPr>
          <p:cNvSpPr txBox="1"/>
          <p:nvPr/>
        </p:nvSpPr>
        <p:spPr>
          <a:xfrm>
            <a:off x="6002976" y="4869277"/>
            <a:ext cx="3111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按史低价格排序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7EE66E0-A610-C779-CC0F-422B5578544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091281" y="1600737"/>
            <a:ext cx="8036567" cy="295101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5510BE0-9165-7247-89FC-97A14F594ED0}"/>
              </a:ext>
            </a:extLst>
          </p:cNvPr>
          <p:cNvSpPr txBox="1"/>
          <p:nvPr/>
        </p:nvSpPr>
        <p:spPr>
          <a:xfrm>
            <a:off x="5818407" y="4885687"/>
            <a:ext cx="3480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按折扣百分比排序</a:t>
            </a:r>
          </a:p>
        </p:txBody>
      </p:sp>
    </p:spTree>
    <p:extLst>
      <p:ext uri="{BB962C8B-B14F-4D97-AF65-F5344CB8AC3E}">
        <p14:creationId xmlns:p14="http://schemas.microsoft.com/office/powerpoint/2010/main" val="43262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44" y="1149142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项目运行演示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2510" y="2725195"/>
            <a:ext cx="4867723" cy="3594100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sz="2800" dirty="0"/>
              <a:t>      删除游戏信息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26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3A070F-FB5F-22D3-D609-43A1BC65BB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97691" y="2788771"/>
            <a:ext cx="7628509" cy="137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31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72" y="1379693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项目运行演示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2510" y="2725195"/>
            <a:ext cx="4867723" cy="3594100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sz="2800" dirty="0"/>
              <a:t>      保存为文件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27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3A070F-FB5F-22D3-D609-43A1BC65BB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05451" y="2129691"/>
            <a:ext cx="7536177" cy="30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33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 56">
            <a:extLst>
              <a:ext uri="{FF2B5EF4-FFF2-40B4-BE49-F238E27FC236}">
                <a16:creationId xmlns:a16="http://schemas.microsoft.com/office/drawing/2014/main" id="{D9F93E89-6BB0-44BD-A234-9F074757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 rtlCol="0"/>
          <a:lstStyle/>
          <a:p>
            <a:pPr rtl="0"/>
            <a:r>
              <a:rPr lang="zh-CN" altLang="en-US" dirty="0"/>
              <a:t>谢谢观看</a:t>
            </a:r>
          </a:p>
        </p:txBody>
      </p:sp>
      <p:pic>
        <p:nvPicPr>
          <p:cNvPr id="27" name="图片占位符 26" descr="在纸上打印了“完。”的打字机的图像。 ">
            <a:extLst>
              <a:ext uri="{FF2B5EF4-FFF2-40B4-BE49-F238E27FC236}">
                <a16:creationId xmlns:a16="http://schemas.microsoft.com/office/drawing/2014/main" id="{E3EEA078-72A4-4C20-94E7-BFB4F43346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804" y="1225484"/>
            <a:ext cx="4059934" cy="3951807"/>
          </a:xfr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024E6B4-6182-4098-B9C0-B254AD63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35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zh-CN" altLang="en-US" dirty="0"/>
              <a:t>成员分工</a:t>
            </a:r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2E71CD06-C978-4E7A-B0F3-D7CE7E78D3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89656" y="2639459"/>
            <a:ext cx="1790700" cy="350292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800" dirty="0"/>
              <a:t>雷昊</a:t>
            </a:r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AC3B44FB-4BFE-411B-B515-9692114F16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0593" y="3533847"/>
            <a:ext cx="2348827" cy="2274866"/>
          </a:xfrm>
        </p:spPr>
        <p:txBody>
          <a:bodyPr rtlCol="0"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程序主体建构</a:t>
            </a:r>
            <a:endParaRPr lang="en-US" altLang="zh-CN" sz="20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主函数实现</a:t>
            </a:r>
            <a:endParaRPr lang="en-US" altLang="zh-CN" sz="20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初始化函数实现</a:t>
            </a:r>
            <a:endParaRPr lang="en-US" altLang="zh-CN" sz="2000" dirty="0"/>
          </a:p>
        </p:txBody>
      </p:sp>
      <p:sp>
        <p:nvSpPr>
          <p:cNvPr id="30" name="文本占位符 29">
            <a:extLst>
              <a:ext uri="{FF2B5EF4-FFF2-40B4-BE49-F238E27FC236}">
                <a16:creationId xmlns:a16="http://schemas.microsoft.com/office/drawing/2014/main" id="{0A519495-0B62-4946-8849-85BAE273E1E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81484" y="2639459"/>
            <a:ext cx="1790700" cy="350292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800" dirty="0"/>
              <a:t>刘卓函</a:t>
            </a:r>
          </a:p>
        </p:txBody>
      </p:sp>
      <p:sp>
        <p:nvSpPr>
          <p:cNvPr id="31" name="文本占位符 30">
            <a:extLst>
              <a:ext uri="{FF2B5EF4-FFF2-40B4-BE49-F238E27FC236}">
                <a16:creationId xmlns:a16="http://schemas.microsoft.com/office/drawing/2014/main" id="{41645704-3A6A-4BBA-8175-321CF0BA0F9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02904" y="3533847"/>
            <a:ext cx="2702884" cy="1636294"/>
          </a:xfrm>
        </p:spPr>
        <p:txBody>
          <a:bodyPr rtlCol="0"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数据排序函数实现</a:t>
            </a:r>
            <a:endParaRPr lang="en-US" altLang="zh-CN" sz="20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项目整体测试</a:t>
            </a:r>
            <a:endParaRPr lang="en-US" altLang="zh-CN" sz="20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项目实施总结</a:t>
            </a:r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DF0EBCDF-924B-48F4-A7F7-666B321BFC2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58555" y="2639459"/>
            <a:ext cx="1790700" cy="350292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800" dirty="0"/>
              <a:t>詹正祺</a:t>
            </a: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05CB99E5-316C-41D9-8C47-1B06C795937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97947" y="3533847"/>
            <a:ext cx="2662322" cy="1700784"/>
          </a:xfrm>
        </p:spPr>
        <p:txBody>
          <a:bodyPr rtlCol="0"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数据查找函数实现</a:t>
            </a:r>
            <a:endParaRPr lang="en-US" altLang="zh-CN" sz="20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数据显示函数实现</a:t>
            </a:r>
            <a:endParaRPr lang="en-US" altLang="zh-CN" sz="20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项目汇报展示统筹</a:t>
            </a: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8F7A7076-E480-4D5D-BF05-F80A9002862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93762" y="2639459"/>
            <a:ext cx="1790700" cy="350292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800" dirty="0"/>
              <a:t>陈俊宇</a:t>
            </a:r>
          </a:p>
        </p:txBody>
      </p:sp>
      <p:sp>
        <p:nvSpPr>
          <p:cNvPr id="35" name="文本占位符 34">
            <a:extLst>
              <a:ext uri="{FF2B5EF4-FFF2-40B4-BE49-F238E27FC236}">
                <a16:creationId xmlns:a16="http://schemas.microsoft.com/office/drawing/2014/main" id="{0E93358B-01FB-420E-B62F-30786A664E2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718464" y="3538941"/>
            <a:ext cx="3471245" cy="1300462"/>
          </a:xfrm>
        </p:spPr>
        <p:txBody>
          <a:bodyPr rtlCol="0"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链表增删改存函数实现</a:t>
            </a:r>
            <a:endParaRPr lang="en-US" altLang="zh-CN" sz="20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项目全局优化</a:t>
            </a:r>
            <a:endParaRPr lang="en-US" altLang="zh-CN" sz="20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函数逻辑规划和图表绘制</a:t>
            </a:r>
          </a:p>
        </p:txBody>
      </p:sp>
      <p:sp>
        <p:nvSpPr>
          <p:cNvPr id="17" name="灯片编号占位符 9">
            <a:extLst>
              <a:ext uri="{FF2B5EF4-FFF2-40B4-BE49-F238E27FC236}">
                <a16:creationId xmlns:a16="http://schemas.microsoft.com/office/drawing/2014/main" id="{FB1D3245-1EEE-45B5-A63B-774B81FE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7387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4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简介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52" y="2587625"/>
            <a:ext cx="4867723" cy="35941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      游戏商城比价系统是一个基于数据读写和数据比较的辅助程序，旨在帮助用户直观比较游戏价格，拒绝“背刺”。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4</a:t>
            </a:fld>
            <a:endParaRPr lang="zh-CN" altLang="en-US"/>
          </a:p>
        </p:txBody>
      </p:sp>
      <p:pic>
        <p:nvPicPr>
          <p:cNvPr id="6" name="图片占位符 5" descr="图片包含 女孩, 照片, 小孩, 年轻&#10;&#10;描述已自动生成">
            <a:extLst>
              <a:ext uri="{FF2B5EF4-FFF2-40B4-BE49-F238E27FC236}">
                <a16:creationId xmlns:a16="http://schemas.microsoft.com/office/drawing/2014/main" id="{14C668BF-893E-FB46-4E05-F2A05D2954B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273" r="273"/>
          <a:stretch>
            <a:fillRect/>
          </a:stretch>
        </p:blipFill>
        <p:spPr/>
      </p:pic>
      <p:pic>
        <p:nvPicPr>
          <p:cNvPr id="23" name="图片占位符 22" descr="徽标&#10;&#10;描述已自动生成">
            <a:extLst>
              <a:ext uri="{FF2B5EF4-FFF2-40B4-BE49-F238E27FC236}">
                <a16:creationId xmlns:a16="http://schemas.microsoft.com/office/drawing/2014/main" id="{245AA8C5-DFDD-980B-FE71-A22E314E37A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25013" r="25013"/>
          <a:stretch>
            <a:fillRect/>
          </a:stretch>
        </p:blipFill>
        <p:spPr/>
      </p:pic>
      <p:pic>
        <p:nvPicPr>
          <p:cNvPr id="27" name="图片占位符 26" descr="人的照片上写着字&#10;&#10;描述已自动生成">
            <a:extLst>
              <a:ext uri="{FF2B5EF4-FFF2-40B4-BE49-F238E27FC236}">
                <a16:creationId xmlns:a16="http://schemas.microsoft.com/office/drawing/2014/main" id="{F798F838-2D44-771C-8395-ED57B517F8F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 l="25120" r="251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261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/>
          <a:lstStyle/>
          <a:p>
            <a:pPr rtl="0"/>
            <a:r>
              <a:rPr lang="zh-CN" altLang="en-US" dirty="0"/>
              <a:t>项目选题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zh-CN" altLang="en-US" dirty="0"/>
              <a:t>项目选题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E9052153-84CE-4C4C-9422-F437CC027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726" y="2587752"/>
            <a:ext cx="3236976" cy="892048"/>
          </a:xfrm>
        </p:spPr>
        <p:txBody>
          <a:bodyPr rtlCol="0"/>
          <a:lstStyle/>
          <a:p>
            <a:pPr rtl="0"/>
            <a:r>
              <a:rPr lang="zh-CN" altLang="en-US" b="1" dirty="0"/>
              <a:t>你是否经历过？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558" y="3594538"/>
            <a:ext cx="3981273" cy="2586806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sz="2000" dirty="0"/>
              <a:t>刚买的游戏就降价</a:t>
            </a:r>
            <a:endParaRPr lang="en-US" altLang="zh-CN" sz="2000" dirty="0"/>
          </a:p>
          <a:p>
            <a:pPr lvl="0" rtl="0"/>
            <a:r>
              <a:rPr lang="zh-CN" altLang="en-US" sz="2000" dirty="0"/>
              <a:t>游戏太多选花了眼</a:t>
            </a:r>
            <a:endParaRPr lang="en-US" altLang="zh-CN" sz="2000" dirty="0"/>
          </a:p>
          <a:p>
            <a:pPr lvl="0" rtl="0"/>
            <a:r>
              <a:rPr lang="zh-CN" altLang="en-US" sz="2000" dirty="0"/>
              <a:t>翻遍商城凑不出最佳性价比</a:t>
            </a:r>
            <a:endParaRPr lang="en-US" altLang="zh-CN" sz="2000" dirty="0"/>
          </a:p>
          <a:p>
            <a:pPr lvl="0" rtl="0"/>
            <a:endParaRPr lang="en-US" altLang="zh-CN" sz="2000" dirty="0"/>
          </a:p>
          <a:p>
            <a:pPr rtl="0"/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A9D6D54-1465-4F38-AF0C-D1D9C4B69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68499" y="2587752"/>
            <a:ext cx="3236976" cy="892048"/>
          </a:xfrm>
        </p:spPr>
        <p:txBody>
          <a:bodyPr rtlCol="0"/>
          <a:lstStyle/>
          <a:p>
            <a:pPr rtl="0"/>
            <a:r>
              <a:rPr lang="zh-CN" altLang="en-US" b="1" dirty="0"/>
              <a:t>你是否懊悔过？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038219" y="3594538"/>
            <a:ext cx="3739976" cy="258680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000" dirty="0"/>
              <a:t>忘记比价直接买下浪费钱</a:t>
            </a:r>
            <a:endParaRPr lang="en-US" altLang="zh-CN" sz="2000" dirty="0"/>
          </a:p>
          <a:p>
            <a:r>
              <a:rPr lang="zh-CN" altLang="en-US" sz="2000" dirty="0"/>
              <a:t>想要的游戏没看见打折</a:t>
            </a:r>
            <a:endParaRPr lang="en-US" altLang="zh-CN" sz="2000" dirty="0"/>
          </a:p>
          <a:p>
            <a:r>
              <a:rPr lang="zh-CN" altLang="en-US" sz="2000" dirty="0"/>
              <a:t>买完游戏才发现不是史低</a:t>
            </a:r>
            <a:endParaRPr lang="en-US" altLang="zh-CN" sz="2000" dirty="0"/>
          </a:p>
          <a:p>
            <a:endParaRPr lang="zh-CN" altLang="en-US" sz="1800" dirty="0"/>
          </a:p>
          <a:p>
            <a:pPr rtl="0"/>
            <a:endParaRPr lang="zh-CN" altLang="en-US" dirty="0"/>
          </a:p>
          <a:p>
            <a:pPr rtl="0"/>
            <a:endParaRPr lang="zh-CN" altLang="en-US" dirty="0"/>
          </a:p>
        </p:txBody>
      </p:sp>
      <p:sp>
        <p:nvSpPr>
          <p:cNvPr id="15" name="灯片编号占位符 9">
            <a:extLst>
              <a:ext uri="{FF2B5EF4-FFF2-40B4-BE49-F238E27FC236}">
                <a16:creationId xmlns:a16="http://schemas.microsoft.com/office/drawing/2014/main" id="{87DE1BC5-FD94-4773-8370-432A38DB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6</a:t>
            </a:fld>
            <a:endParaRPr lang="zh-CN" altLang="en-US"/>
          </a:p>
        </p:txBody>
      </p:sp>
      <p:pic>
        <p:nvPicPr>
          <p:cNvPr id="17" name="图片 16" descr="图形用户界面, 网站&#10;&#10;描述已自动生成">
            <a:extLst>
              <a:ext uri="{FF2B5EF4-FFF2-40B4-BE49-F238E27FC236}">
                <a16:creationId xmlns:a16="http://schemas.microsoft.com/office/drawing/2014/main" id="{549CCEE4-06FB-54EC-0848-5436F879D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13" y="2639981"/>
            <a:ext cx="3273952" cy="236853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1404C1A-AA5F-6901-D3D6-4F8116D38FAA}"/>
              </a:ext>
            </a:extLst>
          </p:cNvPr>
          <p:cNvSpPr txBox="1"/>
          <p:nvPr/>
        </p:nvSpPr>
        <p:spPr>
          <a:xfrm>
            <a:off x="2034692" y="5596569"/>
            <a:ext cx="850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为了解决这个问题，我们的项目应运而生</a:t>
            </a:r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/>
          <a:lstStyle/>
          <a:p>
            <a:pPr rtl="0"/>
            <a:r>
              <a:rPr lang="zh-CN" altLang="en-US" dirty="0"/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394318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zh-CN" altLang="en-US" dirty="0"/>
              <a:t>需求分析</a:t>
            </a:r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2E71CD06-C978-4E7A-B0F3-D7CE7E78D3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3282" y="4798268"/>
            <a:ext cx="1790700" cy="350292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800" dirty="0"/>
              <a:t>直接检索</a:t>
            </a:r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AC3B44FB-4BFE-411B-B515-9692114F16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9350" y="5458421"/>
            <a:ext cx="2348827" cy="350292"/>
          </a:xfrm>
        </p:spPr>
        <p:txBody>
          <a:bodyPr rtlCol="0"/>
          <a:lstStyle/>
          <a:p>
            <a:pPr rtl="0"/>
            <a:r>
              <a:rPr lang="zh-CN" altLang="en-US" sz="2000" dirty="0"/>
              <a:t>快速找到目标游戏</a:t>
            </a:r>
          </a:p>
        </p:txBody>
      </p:sp>
      <p:sp>
        <p:nvSpPr>
          <p:cNvPr id="30" name="文本占位符 29">
            <a:extLst>
              <a:ext uri="{FF2B5EF4-FFF2-40B4-BE49-F238E27FC236}">
                <a16:creationId xmlns:a16="http://schemas.microsoft.com/office/drawing/2014/main" id="{0A519495-0B62-4946-8849-85BAE273E1E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5280" y="4773811"/>
            <a:ext cx="1790700" cy="350292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800" dirty="0"/>
              <a:t>排序显示</a:t>
            </a:r>
          </a:p>
        </p:txBody>
      </p:sp>
      <p:sp>
        <p:nvSpPr>
          <p:cNvPr id="31" name="文本占位符 30">
            <a:extLst>
              <a:ext uri="{FF2B5EF4-FFF2-40B4-BE49-F238E27FC236}">
                <a16:creationId xmlns:a16="http://schemas.microsoft.com/office/drawing/2014/main" id="{41645704-3A6A-4BBA-8175-321CF0BA0F9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67427" y="5458421"/>
            <a:ext cx="2348826" cy="350292"/>
          </a:xfrm>
        </p:spPr>
        <p:txBody>
          <a:bodyPr rtlCol="0"/>
          <a:lstStyle/>
          <a:p>
            <a:pPr rtl="0"/>
            <a:r>
              <a:rPr lang="zh-CN" altLang="en-US" sz="2000" dirty="0"/>
              <a:t>直观展示数据大小</a:t>
            </a:r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DF0EBCDF-924B-48F4-A7F7-666B321BFC2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2503" y="4769031"/>
            <a:ext cx="1790700" cy="350292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800" dirty="0"/>
              <a:t>价格更新</a:t>
            </a: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05CB99E5-316C-41D9-8C47-1B06C795937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44900" y="5458421"/>
            <a:ext cx="2348826" cy="350292"/>
          </a:xfrm>
        </p:spPr>
        <p:txBody>
          <a:bodyPr rtlCol="0"/>
          <a:lstStyle/>
          <a:p>
            <a:pPr rtl="0"/>
            <a:r>
              <a:rPr lang="zh-CN" altLang="en-US" sz="2000" dirty="0"/>
              <a:t>对比历史最低价格</a:t>
            </a: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8F7A7076-E480-4D5D-BF05-F80A9002862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4769031"/>
            <a:ext cx="1790700" cy="350292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800" dirty="0"/>
              <a:t>数据读入</a:t>
            </a:r>
          </a:p>
        </p:txBody>
      </p:sp>
      <p:sp>
        <p:nvSpPr>
          <p:cNvPr id="35" name="文本占位符 34">
            <a:extLst>
              <a:ext uri="{FF2B5EF4-FFF2-40B4-BE49-F238E27FC236}">
                <a16:creationId xmlns:a16="http://schemas.microsoft.com/office/drawing/2014/main" id="{0E93358B-01FB-420E-B62F-30786A664E2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86560" y="5458421"/>
            <a:ext cx="2495928" cy="350292"/>
          </a:xfrm>
        </p:spPr>
        <p:txBody>
          <a:bodyPr rtlCol="0"/>
          <a:lstStyle/>
          <a:p>
            <a:pPr rtl="0"/>
            <a:r>
              <a:rPr lang="zh-CN" altLang="en-US" sz="2000" dirty="0"/>
              <a:t>获取游戏价格数据</a:t>
            </a:r>
          </a:p>
        </p:txBody>
      </p:sp>
      <p:sp>
        <p:nvSpPr>
          <p:cNvPr id="17" name="灯片编号占位符 9">
            <a:extLst>
              <a:ext uri="{FF2B5EF4-FFF2-40B4-BE49-F238E27FC236}">
                <a16:creationId xmlns:a16="http://schemas.microsoft.com/office/drawing/2014/main" id="{FB1D3245-1EEE-45B5-A63B-774B81FE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8</a:t>
            </a:fld>
            <a:endParaRPr lang="zh-CN" altLang="en-US"/>
          </a:p>
        </p:txBody>
      </p:sp>
      <p:pic>
        <p:nvPicPr>
          <p:cNvPr id="6" name="图片占位符 5" descr="图标&#10;&#10;描述已自动生成">
            <a:extLst>
              <a:ext uri="{FF2B5EF4-FFF2-40B4-BE49-F238E27FC236}">
                <a16:creationId xmlns:a16="http://schemas.microsoft.com/office/drawing/2014/main" id="{97B119FF-FA5F-57E9-0EE1-5684CE33052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21" name="图片占位符 20" descr="图标&#10;&#10;描述已自动生成">
            <a:extLst>
              <a:ext uri="{FF2B5EF4-FFF2-40B4-BE49-F238E27FC236}">
                <a16:creationId xmlns:a16="http://schemas.microsoft.com/office/drawing/2014/main" id="{69120323-4BD2-00E9-1D5D-A0245DC5290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25" name="图片占位符 24" descr="图标&#10;&#10;描述已自动生成">
            <a:extLst>
              <a:ext uri="{FF2B5EF4-FFF2-40B4-BE49-F238E27FC236}">
                <a16:creationId xmlns:a16="http://schemas.microsoft.com/office/drawing/2014/main" id="{24F6625E-5E6B-B665-7358-93A2F1AD559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37" name="图片占位符 36" descr="形状, 箭头&#10;&#10;描述已自动生成">
            <a:extLst>
              <a:ext uri="{FF2B5EF4-FFF2-40B4-BE49-F238E27FC236}">
                <a16:creationId xmlns:a16="http://schemas.microsoft.com/office/drawing/2014/main" id="{74B0C186-B550-AAA2-8F97-1A17B984A60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rcRect/>
          <a:stretch>
            <a:fillRect/>
          </a:stretch>
        </p:blipFill>
        <p:spPr>
          <a:xfrm>
            <a:off x="9401616" y="3115116"/>
            <a:ext cx="1656467" cy="1656467"/>
          </a:xfrm>
        </p:spPr>
      </p:pic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>
            <a:extLst>
              <a:ext uri="{FF2B5EF4-FFF2-40B4-BE49-F238E27FC236}">
                <a16:creationId xmlns:a16="http://schemas.microsoft.com/office/drawing/2014/main" id="{CC69C1A1-78E3-4597-AE36-69056DA3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745" y="973927"/>
            <a:ext cx="6096000" cy="4809199"/>
          </a:xfrm>
        </p:spPr>
        <p:txBody>
          <a:bodyPr rtlCol="0"/>
          <a:lstStyle/>
          <a:p>
            <a:pPr rtl="0"/>
            <a:r>
              <a:rPr lang="zh-CN" altLang="en-US" dirty="0"/>
              <a:t>用户和管理员的    需求分析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52ABE0-11DD-496F-AD25-CB335771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9</a:t>
            </a:fld>
            <a:endParaRPr lang="zh-CN" altLang="en-US"/>
          </a:p>
        </p:txBody>
      </p:sp>
      <p:pic>
        <p:nvPicPr>
          <p:cNvPr id="17" name="图片 16" descr="图示&#10;&#10;描述已自动生成">
            <a:extLst>
              <a:ext uri="{FF2B5EF4-FFF2-40B4-BE49-F238E27FC236}">
                <a16:creationId xmlns:a16="http://schemas.microsoft.com/office/drawing/2014/main" id="{D94900CB-0294-1F77-6531-1F0C452FA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5350932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72174031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165_TF11201103_Win32" id="{7D6938A4-AB3C-4079-BD80-86D1C0B855D9}" vid="{47DE7B17-1ACC-4CC6-BA2F-A0E8E57F89E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0EFE35-5C2D-4EEC-93CA-7B3D408873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878E47-D7B4-44CA-8507-24783F79A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51B918-0091-4E96-9E28-42B87D9557A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裂纹设计</Template>
  <TotalTime>238</TotalTime>
  <Words>389</Words>
  <Application>Microsoft Office PowerPoint</Application>
  <PresentationFormat>宽屏</PresentationFormat>
  <Paragraphs>147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Microsoft YaHei UI</vt:lpstr>
      <vt:lpstr>华文楷体</vt:lpstr>
      <vt:lpstr>华文行楷</vt:lpstr>
      <vt:lpstr>Arial</vt:lpstr>
      <vt:lpstr>Wingdings</vt:lpstr>
      <vt:lpstr>JuxtaposeVTI</vt:lpstr>
      <vt:lpstr>游戏商城 比价系统</vt:lpstr>
      <vt:lpstr>开发过程</vt:lpstr>
      <vt:lpstr>成员分工</vt:lpstr>
      <vt:lpstr>简介</vt:lpstr>
      <vt:lpstr>项目选题</vt:lpstr>
      <vt:lpstr>项目选题</vt:lpstr>
      <vt:lpstr>需求分析</vt:lpstr>
      <vt:lpstr>需求分析</vt:lpstr>
      <vt:lpstr>用户和管理员的    需求分析</vt:lpstr>
      <vt:lpstr>程序设计与实现</vt:lpstr>
      <vt:lpstr>整体设计</vt:lpstr>
      <vt:lpstr>主函数</vt:lpstr>
      <vt:lpstr>链表建立函数</vt:lpstr>
      <vt:lpstr>添加游戏函数</vt:lpstr>
      <vt:lpstr>删除游戏函数</vt:lpstr>
      <vt:lpstr>修改游戏信息函数</vt:lpstr>
      <vt:lpstr>保存文件和摧毁函数</vt:lpstr>
      <vt:lpstr>游戏排序函数</vt:lpstr>
      <vt:lpstr>搜索和展示函数</vt:lpstr>
      <vt:lpstr>项目运行演示</vt:lpstr>
      <vt:lpstr>项目运行演示</vt:lpstr>
      <vt:lpstr>项目运行演示</vt:lpstr>
      <vt:lpstr>项目运行演示</vt:lpstr>
      <vt:lpstr>项目运行演示</vt:lpstr>
      <vt:lpstr>项目运行演示</vt:lpstr>
      <vt:lpstr>项目运行演示</vt:lpstr>
      <vt:lpstr>项目运行演示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游戏商城 比价系统</dc:title>
  <dc:creator>365VIP</dc:creator>
  <cp:lastModifiedBy>365VIP</cp:lastModifiedBy>
  <cp:revision>9</cp:revision>
  <dcterms:created xsi:type="dcterms:W3CDTF">2023-12-17T06:56:02Z</dcterms:created>
  <dcterms:modified xsi:type="dcterms:W3CDTF">2023-12-19T09:16:07Z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