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9" r:id="rId6"/>
    <p:sldId id="308" r:id="rId7"/>
    <p:sldId id="280" r:id="rId8"/>
    <p:sldId id="259" r:id="rId9"/>
    <p:sldId id="266" r:id="rId10"/>
    <p:sldId id="282" r:id="rId11"/>
    <p:sldId id="263" r:id="rId12"/>
    <p:sldId id="281" r:id="rId13"/>
    <p:sldId id="283" r:id="rId14"/>
    <p:sldId id="286" r:id="rId15"/>
    <p:sldId id="298" r:id="rId16"/>
    <p:sldId id="270" r:id="rId17"/>
    <p:sldId id="287" r:id="rId18"/>
    <p:sldId id="288" r:id="rId19"/>
    <p:sldId id="299" r:id="rId20"/>
    <p:sldId id="284" r:id="rId21"/>
    <p:sldId id="289" r:id="rId22"/>
    <p:sldId id="290" r:id="rId23"/>
    <p:sldId id="294" r:id="rId24"/>
    <p:sldId id="295" r:id="rId25"/>
    <p:sldId id="296" r:id="rId26"/>
    <p:sldId id="297" r:id="rId27"/>
    <p:sldId id="300" r:id="rId28"/>
    <p:sldId id="285" r:id="rId29"/>
    <p:sldId id="301" r:id="rId30"/>
    <p:sldId id="302" r:id="rId31"/>
    <p:sldId id="304" r:id="rId32"/>
    <p:sldId id="303" r:id="rId33"/>
    <p:sldId id="307" r:id="rId34"/>
    <p:sldId id="305" r:id="rId35"/>
    <p:sldId id="306" r:id="rId36"/>
    <p:sldId id="277" r:id="rId3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86432" autoAdjust="0"/>
  </p:normalViewPr>
  <p:slideViewPr>
    <p:cSldViewPr snapToGrid="0">
      <p:cViewPr varScale="1">
        <p:scale>
          <a:sx n="93" d="100"/>
          <a:sy n="93" d="100"/>
        </p:scale>
        <p:origin x="104" y="448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08E342-B1EE-4E75-805A-24203D803068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B112E5E-3D69-4B41-89B7-8E00C07E7191}" type="datetime1">
              <a:rPr lang="zh-CN" altLang="en-US" noProof="0" smtClean="0"/>
              <a:t>2023/12/18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ADF348-2A86-4531-BD4E-BD8C0BBDAD4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612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2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8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17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048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52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100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7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3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015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02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191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84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48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056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03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131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127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940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21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681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19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201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17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46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4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2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5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单击编辑母版文本样式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单击以编辑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单击编辑母版文本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cs typeface="Calibri"/>
              </a:rPr>
              <a:t>单击编辑主文本样式</a:t>
            </a:r>
          </a:p>
          <a:p>
            <a:pPr rtl="0"/>
            <a:endParaRPr lang="zh-CN" altLang="en-US" noProof="0">
              <a:cs typeface="Calibri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7CE633F-9882-4A5C-83A2-1109D0C73261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5771" y="0"/>
            <a:ext cx="68362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5400" noProof="0"/>
              <a:t>单击编辑主文本样式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355771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页脚占位符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2000" noProof="0">
                <a:solidFill>
                  <a:schemeClr val="bg1"/>
                </a:solidFill>
                <a:cs typeface="Calibri"/>
              </a:rPr>
              <a:t>单击编辑主文本样式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4" name="图片占位符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5" name="图片占位符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0" name="文本占位符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1" name="文本占位符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2" name="文本占位符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3" name="文本占位符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4" name="文本占位符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35" name="文本占位符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19" y="993123"/>
            <a:ext cx="4445121" cy="5274870"/>
          </a:xfrm>
        </p:spPr>
        <p:txBody>
          <a:bodyPr rtlCol="0"/>
          <a:lstStyle/>
          <a:p>
            <a:pPr rtl="0"/>
            <a:r>
              <a:rPr lang="zh-CN" altLang="en-US" dirty="0"/>
              <a:t>游戏商城</a:t>
            </a:r>
            <a:br>
              <a:rPr lang="en-US" altLang="zh-CN" dirty="0"/>
            </a:br>
            <a:r>
              <a:rPr lang="zh-CN" altLang="en-US" dirty="0"/>
              <a:t>比价系统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en-US" altLang="zh-CN" dirty="0"/>
              <a:t>090909012</a:t>
            </a:r>
            <a:r>
              <a:rPr lang="zh-CN" altLang="en-US" dirty="0"/>
              <a:t>雷昊</a:t>
            </a:r>
            <a:endParaRPr lang="en-US" altLang="zh-CN" dirty="0"/>
          </a:p>
          <a:p>
            <a:pPr rtl="0"/>
            <a:r>
              <a:rPr lang="en-US" altLang="zh-CN" dirty="0"/>
              <a:t>090909018</a:t>
            </a:r>
            <a:r>
              <a:rPr lang="zh-CN" altLang="en-US" dirty="0"/>
              <a:t>刘卓函</a:t>
            </a:r>
            <a:endParaRPr lang="en-US" altLang="zh-CN" dirty="0"/>
          </a:p>
          <a:p>
            <a:pPr rtl="0"/>
            <a:r>
              <a:rPr lang="en-US" altLang="zh-CN" dirty="0"/>
              <a:t>090909022</a:t>
            </a:r>
            <a:r>
              <a:rPr lang="zh-CN" altLang="en-US" dirty="0"/>
              <a:t>詹正祺</a:t>
            </a:r>
            <a:endParaRPr lang="en-US" altLang="zh-CN" dirty="0"/>
          </a:p>
          <a:p>
            <a:pPr rtl="0"/>
            <a:r>
              <a:rPr lang="en-US" altLang="zh-CN" dirty="0"/>
              <a:t>090909024</a:t>
            </a:r>
            <a:r>
              <a:rPr lang="zh-CN" altLang="en-US" dirty="0"/>
              <a:t>陈俊宇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23423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202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整体设计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11</a:t>
            </a:fld>
            <a:endParaRPr lang="zh-CN" altLang="en-US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5688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632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313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主函数设计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FFD5FC-C224-38F6-012E-A5FB0C96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11" y="0"/>
            <a:ext cx="5320065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057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31" y="1117600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部分关键函数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13</a:t>
            </a:fld>
            <a:endParaRPr lang="zh-CN" altLang="en-US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A03DBCE5-0768-EC3D-2140-A4C6C93EA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C26B9E6-BA55-7268-F5EF-561010EE58D9}"/>
              </a:ext>
            </a:extLst>
          </p:cNvPr>
          <p:cNvSpPr txBox="1"/>
          <p:nvPr/>
        </p:nvSpPr>
        <p:spPr>
          <a:xfrm>
            <a:off x="1015996" y="4004733"/>
            <a:ext cx="413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Add_a_Game</a:t>
            </a:r>
            <a:r>
              <a:rPr lang="en-US" altLang="zh-CN" sz="3600" b="1" i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31" y="1117600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部分关键函数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14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26B9E6-BA55-7268-F5EF-561010EE58D9}"/>
              </a:ext>
            </a:extLst>
          </p:cNvPr>
          <p:cNvSpPr txBox="1"/>
          <p:nvPr/>
        </p:nvSpPr>
        <p:spPr>
          <a:xfrm>
            <a:off x="736601" y="4004733"/>
            <a:ext cx="461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Delete_a_Game</a:t>
            </a:r>
            <a:r>
              <a:rPr lang="en-US" altLang="zh-CN" sz="3600" b="1" i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C046EA6-5724-2260-C89F-348CE677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1192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31" y="1117600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部分关键函数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26B9E6-BA55-7268-F5EF-561010EE58D9}"/>
              </a:ext>
            </a:extLst>
          </p:cNvPr>
          <p:cNvSpPr txBox="1"/>
          <p:nvPr/>
        </p:nvSpPr>
        <p:spPr>
          <a:xfrm>
            <a:off x="1397004" y="4004733"/>
            <a:ext cx="443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Fix_Game</a:t>
            </a:r>
            <a:r>
              <a:rPr lang="en-US" altLang="zh-CN" sz="3600" b="1" i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7952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31" y="1117600"/>
            <a:ext cx="5171770" cy="2039374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dirty="0"/>
              <a:t>部分关键函数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16</a:t>
            </a:fld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26B9E6-BA55-7268-F5EF-561010EE58D9}"/>
              </a:ext>
            </a:extLst>
          </p:cNvPr>
          <p:cNvSpPr txBox="1"/>
          <p:nvPr/>
        </p:nvSpPr>
        <p:spPr>
          <a:xfrm>
            <a:off x="1397004" y="4004733"/>
            <a:ext cx="443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err="1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Sort_Game</a:t>
            </a:r>
            <a:r>
              <a:rPr lang="en-US" altLang="zh-CN" sz="3600" b="1" i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C28F2-65B3-0407-E5B4-2C28B609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173229"/>
            <a:ext cx="6096000" cy="45115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4949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程序实现</a:t>
            </a:r>
          </a:p>
        </p:txBody>
      </p:sp>
    </p:spTree>
    <p:extLst>
      <p:ext uri="{BB962C8B-B14F-4D97-AF65-F5344CB8AC3E}">
        <p14:creationId xmlns:p14="http://schemas.microsoft.com/office/powerpoint/2010/main" val="421025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6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主函数实现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52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用户操作界面显示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18</a:t>
            </a:fld>
            <a:endParaRPr lang="zh-CN" alt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9FD8C876-DCB3-6490-87E8-F8AD4C675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90" y="44425"/>
            <a:ext cx="5366877" cy="6769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47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6ED3785-9DD6-FD60-BDD3-476F27D7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1" cy="1411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376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主函数实现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83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通过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语句进行功能选择。实现各个函数的调用。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19</a:t>
            </a:fld>
            <a:endParaRPr lang="zh-CN" altLang="en-US"/>
          </a:p>
        </p:txBody>
      </p:sp>
      <p:pic>
        <p:nvPicPr>
          <p:cNvPr id="22" name="图片 21" descr="文本&#10;&#10;描述已自动生成">
            <a:extLst>
              <a:ext uri="{FF2B5EF4-FFF2-40B4-BE49-F238E27FC236}">
                <a16:creationId xmlns:a16="http://schemas.microsoft.com/office/drawing/2014/main" id="{EBE13DB1-62BB-2710-3C67-8FB8D239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" y="855133"/>
            <a:ext cx="12191171" cy="3928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833548F7-B002-E997-0BC1-68B394ECF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467" y="24397"/>
            <a:ext cx="10786533" cy="6833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4BA6406A-CB1E-CBE1-D641-6311E4141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004" y="0"/>
            <a:ext cx="7046834" cy="6833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650F2738-EFA0-DB5E-6187-FBB5847F4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74" y="36595"/>
            <a:ext cx="9413522" cy="6809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图片 27" descr="文本&#10;&#10;描述已自动生成">
            <a:extLst>
              <a:ext uri="{FF2B5EF4-FFF2-40B4-BE49-F238E27FC236}">
                <a16:creationId xmlns:a16="http://schemas.microsoft.com/office/drawing/2014/main" id="{A22DB085-66A1-4B27-E912-663C5FFCB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7328" y="65521"/>
            <a:ext cx="5347864" cy="6816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5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zh-CN" altLang="en-US" dirty="0"/>
              <a:t>开发过程</a:t>
            </a:r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zh-CN" altLang="en-US" dirty="0"/>
              <a:t>项目选题</a:t>
            </a:r>
            <a:endParaRPr lang="en-US" altLang="zh-CN" dirty="0"/>
          </a:p>
          <a:p>
            <a:pPr rtl="0"/>
            <a:r>
              <a:rPr lang="zh-CN" altLang="en-US" dirty="0"/>
              <a:t>需求分析</a:t>
            </a:r>
            <a:endParaRPr lang="en-US" altLang="zh-CN" dirty="0"/>
          </a:p>
          <a:p>
            <a:pPr rtl="0"/>
            <a:r>
              <a:rPr lang="zh-CN" altLang="en-US" dirty="0"/>
              <a:t>程序设计</a:t>
            </a:r>
            <a:endParaRPr lang="en-US" altLang="zh-CN" dirty="0"/>
          </a:p>
          <a:p>
            <a:pPr rtl="0"/>
            <a:r>
              <a:rPr lang="zh-CN" altLang="en-US" dirty="0"/>
              <a:t>程序实现</a:t>
            </a:r>
            <a:endParaRPr lang="en-US" altLang="zh-CN" dirty="0"/>
          </a:p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8" name="灯片编号占位符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/>
              <a:t>2</a:t>
            </a:fld>
            <a:endParaRPr lang="zh-CN" altLang="en-US"/>
          </a:p>
        </p:txBody>
      </p:sp>
      <p:pic>
        <p:nvPicPr>
          <p:cNvPr id="10" name="图片占位符 9" descr="图片包含 图形用户界面&#10;&#10;描述已自动生成">
            <a:extLst>
              <a:ext uri="{FF2B5EF4-FFF2-40B4-BE49-F238E27FC236}">
                <a16:creationId xmlns:a16="http://schemas.microsoft.com/office/drawing/2014/main" id="{EC269DFC-9AEE-D7B5-F43B-6FBDEC8226F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6515" r="26515"/>
          <a:stretch>
            <a:fillRect/>
          </a:stretch>
        </p:blipFill>
        <p:spPr>
          <a:xfrm>
            <a:off x="5297764" y="2265363"/>
            <a:ext cx="6894236" cy="3951287"/>
          </a:xfr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init_list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   建立链表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20</a:t>
            </a:fld>
            <a:endParaRPr lang="zh-CN" altLang="en-US"/>
          </a:p>
        </p:txBody>
      </p:sp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A2F195A6-6043-40CA-66DB-F3709B41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330" y="1295401"/>
            <a:ext cx="6923756" cy="454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4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/>
              <a:t>Add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/>
              <a:t>Delete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en-US" altLang="zh-CN" sz="2800" i="1" dirty="0"/>
              <a:t>      Fix </a:t>
            </a:r>
            <a:r>
              <a:rPr lang="zh-CN" altLang="en-US" sz="2800" dirty="0"/>
              <a:t>函数</a:t>
            </a:r>
            <a:endParaRPr lang="zh-CN" altLang="en-US" sz="2800" i="1" dirty="0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21</a:t>
            </a:fld>
            <a:endParaRPr lang="zh-CN" altLang="en-US"/>
          </a:p>
        </p:txBody>
      </p:sp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15811759-DBFF-A2BD-1BDA-251E17FC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92" y="0"/>
            <a:ext cx="3441541" cy="6836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D546553-9C0F-722E-E60B-14ACD616E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216" y="-1"/>
            <a:ext cx="6949732" cy="6241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19D47F0D-434C-2DB1-487F-2D64ADC09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79" y="1283757"/>
            <a:ext cx="11649821" cy="4140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51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Save_File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/>
              <a:t>Destroy 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22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F89596D0-F79D-FD84-8808-8ADFD5FB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" y="1490132"/>
            <a:ext cx="12157197" cy="38888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 descr="电脑萤幕画面&#10;&#10;描述已自动生成">
            <a:extLst>
              <a:ext uri="{FF2B5EF4-FFF2-40B4-BE49-F238E27FC236}">
                <a16:creationId xmlns:a16="http://schemas.microsoft.com/office/drawing/2014/main" id="{53421404-E133-2F38-AEE9-777594FF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17166"/>
            <a:ext cx="6977108" cy="6840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13A9436-5979-9EA3-AC97-992A048A4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2" y="1617133"/>
            <a:ext cx="11969816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1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Admin_Check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Search&amp;Show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23</a:t>
            </a:fld>
            <a:endParaRPr lang="zh-CN" altLang="en-US"/>
          </a:p>
        </p:txBody>
      </p:sp>
      <p:pic>
        <p:nvPicPr>
          <p:cNvPr id="4" name="图片 3" descr="电脑萤幕画面&#10;&#10;描述已自动生成">
            <a:extLst>
              <a:ext uri="{FF2B5EF4-FFF2-40B4-BE49-F238E27FC236}">
                <a16:creationId xmlns:a16="http://schemas.microsoft.com/office/drawing/2014/main" id="{B54C8C38-4861-07B3-DD1A-6EE63258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31" y="0"/>
            <a:ext cx="3236975" cy="6800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 descr="电脑屏幕的手机截图&#10;&#10;描述已自动生成">
            <a:extLst>
              <a:ext uri="{FF2B5EF4-FFF2-40B4-BE49-F238E27FC236}">
                <a16:creationId xmlns:a16="http://schemas.microsoft.com/office/drawing/2014/main" id="{98818B0B-E39E-E055-23F7-10E2B722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04" y="-28594"/>
            <a:ext cx="88305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F5B9DA47-0236-672A-A400-63E256473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7" y="2196023"/>
            <a:ext cx="12025226" cy="2408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32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75" y="783166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具体函数实现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41" y="2545291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</a:t>
            </a:r>
            <a:r>
              <a:rPr lang="en-US" altLang="zh-CN" sz="2800" i="1" dirty="0" err="1"/>
              <a:t>Sort_Game</a:t>
            </a:r>
            <a:r>
              <a:rPr lang="en-US" altLang="zh-CN" sz="2800" i="1" dirty="0"/>
              <a:t> </a:t>
            </a:r>
            <a:r>
              <a:rPr lang="zh-CN" altLang="en-US" sz="2800" dirty="0"/>
              <a:t>函数</a:t>
            </a:r>
            <a:endParaRPr lang="en-US" altLang="zh-CN" sz="2800" dirty="0"/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24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83945B5-91CB-60CD-2EDB-163D2951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072" y="0"/>
            <a:ext cx="702581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72D9028-B91C-3CC8-2679-3E563B3A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25" y="0"/>
            <a:ext cx="9138199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5ACF9431-788D-C5F1-CDDE-340A18002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"/>
            <a:ext cx="9899287" cy="6856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2D77E0AB-224B-B1FB-AB26-876A15144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330" y="-1"/>
            <a:ext cx="9661564" cy="6856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248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具体测试</a:t>
            </a:r>
          </a:p>
        </p:txBody>
      </p:sp>
    </p:spTree>
    <p:extLst>
      <p:ext uri="{BB962C8B-B14F-4D97-AF65-F5344CB8AC3E}">
        <p14:creationId xmlns:p14="http://schemas.microsoft.com/office/powerpoint/2010/main" val="343150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2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94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用户操作界面显示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26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88D382F-0C0B-7E98-E77A-3F7CD333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888" y="700644"/>
            <a:ext cx="7521112" cy="54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2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添加游戏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27</a:t>
            </a:fld>
            <a:endParaRPr lang="zh-CN" altLang="en-US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07" y="1790020"/>
            <a:ext cx="7235793" cy="327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3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2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修改游戏信息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563965"/>
            <a:ext cx="7628509" cy="18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2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显示与查找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29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C1378EB-9DD5-2D3F-5B8B-829980B8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69" y="0"/>
            <a:ext cx="7998031" cy="2335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836665-8637-32DE-A27D-4920EA99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968" y="2489911"/>
            <a:ext cx="7998031" cy="8056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C5BEBC-79AC-60C3-B43D-3C1412110488}"/>
              </a:ext>
            </a:extLst>
          </p:cNvPr>
          <p:cNvSpPr txBox="1"/>
          <p:nvPr/>
        </p:nvSpPr>
        <p:spPr>
          <a:xfrm>
            <a:off x="6246421" y="3386120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查找第一次（修改前）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BBF3E0-F19F-F17F-85D2-5544AFB0105E}"/>
              </a:ext>
            </a:extLst>
          </p:cNvPr>
          <p:cNvCxnSpPr/>
          <p:nvPr/>
        </p:nvCxnSpPr>
        <p:spPr>
          <a:xfrm>
            <a:off x="7748650" y="3942608"/>
            <a:ext cx="0" cy="718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842FA1B6-BA56-66BD-BBE7-1CD49E909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968" y="4693903"/>
            <a:ext cx="7998030" cy="7800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AB271F9-8017-0D16-5355-2FC9F8E0AA3E}"/>
              </a:ext>
            </a:extLst>
          </p:cNvPr>
          <p:cNvSpPr txBox="1"/>
          <p:nvPr/>
        </p:nvSpPr>
        <p:spPr>
          <a:xfrm>
            <a:off x="6246421" y="5597751"/>
            <a:ext cx="300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查找第二次（修改后）</a:t>
            </a:r>
          </a:p>
        </p:txBody>
      </p:sp>
    </p:spTree>
    <p:extLst>
      <p:ext uri="{BB962C8B-B14F-4D97-AF65-F5344CB8AC3E}">
        <p14:creationId xmlns:p14="http://schemas.microsoft.com/office/powerpoint/2010/main" val="17228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成员分工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9656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雷昊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0593" y="3533847"/>
            <a:ext cx="2348827" cy="2274866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程序主体建构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主函数实现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初始化函数实现</a:t>
            </a:r>
            <a:endParaRPr lang="en-US" altLang="zh-CN" sz="2000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1484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刘卓函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02904" y="3533847"/>
            <a:ext cx="2702884" cy="163629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数据排序函数实现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项目整体测试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项目实施总结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58555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詹正祺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97947" y="3533847"/>
            <a:ext cx="2662322" cy="1700784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数据查找函数实现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数据显示函数实现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项目汇报展示统筹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93762" y="2639459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陈俊宇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718464" y="3538941"/>
            <a:ext cx="3471245" cy="1300462"/>
          </a:xfrm>
        </p:spPr>
        <p:txBody>
          <a:bodyPr rtlCol="0"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链表增删改存函数实现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项目全局优化</a:t>
            </a:r>
            <a:endParaRPr lang="en-US" altLang="zh-CN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zh-CN" altLang="en-US" sz="2000" dirty="0"/>
              <a:t>函数逻辑规划和图表绘制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7387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43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2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排序显示游戏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30</a:t>
            </a:fld>
            <a:endParaRPr lang="zh-CN" altLang="en-US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8506B75-83EA-0700-7481-C66AB771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81" y="1571227"/>
            <a:ext cx="8100719" cy="2951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01BEEF-449E-537D-33D3-50ABFE3E82B5}"/>
              </a:ext>
            </a:extLst>
          </p:cNvPr>
          <p:cNvSpPr txBox="1"/>
          <p:nvPr/>
        </p:nvSpPr>
        <p:spPr>
          <a:xfrm>
            <a:off x="6002977" y="4854522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按当前价格排序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693C4-9CB5-EB72-AFFD-F4DE125E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76213" y="1569032"/>
            <a:ext cx="8010735" cy="29510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09411D-7459-5A8C-564F-1FC6B91D43B2}"/>
              </a:ext>
            </a:extLst>
          </p:cNvPr>
          <p:cNvSpPr txBox="1"/>
          <p:nvPr/>
        </p:nvSpPr>
        <p:spPr>
          <a:xfrm>
            <a:off x="6002976" y="4869277"/>
            <a:ext cx="3111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按史低价格排序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EE66E0-A610-C779-CC0F-422B5578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91281" y="1600737"/>
            <a:ext cx="8036567" cy="29510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510BE0-9165-7247-89FC-97A14F594ED0}"/>
              </a:ext>
            </a:extLst>
          </p:cNvPr>
          <p:cNvSpPr txBox="1"/>
          <p:nvPr/>
        </p:nvSpPr>
        <p:spPr>
          <a:xfrm>
            <a:off x="5818407" y="4885687"/>
            <a:ext cx="348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按折扣百分比排序</a:t>
            </a:r>
          </a:p>
        </p:txBody>
      </p:sp>
    </p:spTree>
    <p:extLst>
      <p:ext uri="{BB962C8B-B14F-4D97-AF65-F5344CB8AC3E}">
        <p14:creationId xmlns:p14="http://schemas.microsoft.com/office/powerpoint/2010/main" val="4326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2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删除游戏信息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97691" y="2788771"/>
            <a:ext cx="7628509" cy="13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42" y="791632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具体测试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2510" y="2725195"/>
            <a:ext cx="4867723" cy="35941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2800" dirty="0"/>
              <a:t>      保存为文件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A070F-FB5F-22D3-D609-43A1BC65B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05451" y="2129691"/>
            <a:ext cx="7536177" cy="30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33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zh-CN" altLang="en-US" dirty="0"/>
              <a:t>谢谢观看</a:t>
            </a:r>
          </a:p>
        </p:txBody>
      </p:sp>
      <p:pic>
        <p:nvPicPr>
          <p:cNvPr id="27" name="图片占位符 26" descr="在纸上打印了“完。”的打字机的图像。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52" y="2587625"/>
            <a:ext cx="4867723" cy="35941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      游戏商城比价系统是一个基于数据读写和数据比较的辅助程序，旨在帮助用户直观比较游戏价格，拒绝“背刺”。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6" name="图片占位符 5" descr="图片包含 女孩, 照片, 小孩, 年轻&#10;&#10;描述已自动生成">
            <a:extLst>
              <a:ext uri="{FF2B5EF4-FFF2-40B4-BE49-F238E27FC236}">
                <a16:creationId xmlns:a16="http://schemas.microsoft.com/office/drawing/2014/main" id="{14C668BF-893E-FB46-4E05-F2A05D2954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73" r="273"/>
          <a:stretch>
            <a:fillRect/>
          </a:stretch>
        </p:blipFill>
        <p:spPr/>
      </p:pic>
      <p:pic>
        <p:nvPicPr>
          <p:cNvPr id="23" name="图片占位符 22" descr="徽标&#10;&#10;描述已自动生成">
            <a:extLst>
              <a:ext uri="{FF2B5EF4-FFF2-40B4-BE49-F238E27FC236}">
                <a16:creationId xmlns:a16="http://schemas.microsoft.com/office/drawing/2014/main" id="{245AA8C5-DFDD-980B-FE71-A22E314E37A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5013" r="25013"/>
          <a:stretch>
            <a:fillRect/>
          </a:stretch>
        </p:blipFill>
        <p:spPr/>
      </p:pic>
      <p:pic>
        <p:nvPicPr>
          <p:cNvPr id="27" name="图片占位符 26" descr="人的照片上写着字&#10;&#10;描述已自动生成">
            <a:extLst>
              <a:ext uri="{FF2B5EF4-FFF2-40B4-BE49-F238E27FC236}">
                <a16:creationId xmlns:a16="http://schemas.microsoft.com/office/drawing/2014/main" id="{F798F838-2D44-771C-8395-ED57B517F8F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5120" r="25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项目选题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052153-84CE-4C4C-9422-F437CC02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726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你是否经历过？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558" y="3594538"/>
            <a:ext cx="3981273" cy="2586806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2000" dirty="0"/>
              <a:t>刚买的游戏就降价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游戏太多选花了眼</a:t>
            </a:r>
            <a:endParaRPr lang="en-US" altLang="zh-CN" sz="2000" dirty="0"/>
          </a:p>
          <a:p>
            <a:pPr lvl="0" rtl="0"/>
            <a:r>
              <a:rPr lang="zh-CN" altLang="en-US" sz="2000" dirty="0"/>
              <a:t>翻遍商城凑不出最佳性价比</a:t>
            </a:r>
            <a:endParaRPr lang="en-US" altLang="zh-CN" sz="2000" dirty="0"/>
          </a:p>
          <a:p>
            <a:pPr lvl="0" rtl="0"/>
            <a:endParaRPr lang="en-US" altLang="zh-CN" sz="2000" dirty="0"/>
          </a:p>
          <a:p>
            <a:pPr rtl="0"/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A9D6D54-1465-4F38-AF0C-D1D9C4B69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8499" y="2587752"/>
            <a:ext cx="3236976" cy="892048"/>
          </a:xfrm>
        </p:spPr>
        <p:txBody>
          <a:bodyPr rtlCol="0"/>
          <a:lstStyle/>
          <a:p>
            <a:pPr rtl="0"/>
            <a:r>
              <a:rPr lang="zh-CN" altLang="en-US" b="1" dirty="0"/>
              <a:t>你是否懊悔过？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38219" y="3594538"/>
            <a:ext cx="3739976" cy="25868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000" dirty="0"/>
              <a:t>忘记比价直接买下浪费钱</a:t>
            </a:r>
            <a:endParaRPr lang="en-US" altLang="zh-CN" sz="2000" dirty="0"/>
          </a:p>
          <a:p>
            <a:r>
              <a:rPr lang="zh-CN" altLang="en-US" sz="2000" dirty="0"/>
              <a:t>想要的游戏没看见打折</a:t>
            </a:r>
            <a:endParaRPr lang="en-US" altLang="zh-CN" sz="2000" dirty="0"/>
          </a:p>
          <a:p>
            <a:r>
              <a:rPr lang="zh-CN" altLang="en-US" sz="2000" dirty="0"/>
              <a:t>买完游戏才发现不是史低</a:t>
            </a:r>
            <a:endParaRPr lang="en-US" altLang="zh-CN" sz="2000" dirty="0"/>
          </a:p>
          <a:p>
            <a:endParaRPr lang="zh-CN" altLang="en-US" sz="1800" dirty="0"/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15" name="灯片编号占位符 9">
            <a:extLst>
              <a:ext uri="{FF2B5EF4-FFF2-40B4-BE49-F238E27FC236}">
                <a16:creationId xmlns:a16="http://schemas.microsoft.com/office/drawing/2014/main" id="{87DE1BC5-FD94-4773-8370-432A38DB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pic>
        <p:nvPicPr>
          <p:cNvPr id="17" name="图片 16" descr="图形用户界面, 网站&#10;&#10;描述已自动生成">
            <a:extLst>
              <a:ext uri="{FF2B5EF4-FFF2-40B4-BE49-F238E27FC236}">
                <a16:creationId xmlns:a16="http://schemas.microsoft.com/office/drawing/2014/main" id="{549CCEE4-06FB-54EC-0848-5436F879D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13" y="2639981"/>
            <a:ext cx="3273952" cy="23685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1404C1A-AA5F-6901-D3D6-4F8116D38FAA}"/>
              </a:ext>
            </a:extLst>
          </p:cNvPr>
          <p:cNvSpPr txBox="1"/>
          <p:nvPr/>
        </p:nvSpPr>
        <p:spPr>
          <a:xfrm>
            <a:off x="2034692" y="5596569"/>
            <a:ext cx="850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为了解决这个问题，我们的项目应运而生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9431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3282" y="4798268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直接检索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350" y="5458421"/>
            <a:ext cx="2348827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快速找到目标游戏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5280" y="477381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排序显示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7427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直观展示数据大小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2503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价格更新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44900" y="5458421"/>
            <a:ext cx="2348826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对比历史最低价格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4769031"/>
            <a:ext cx="1790700" cy="350292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800" dirty="0"/>
              <a:t>数据读入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6560" y="5458421"/>
            <a:ext cx="2495928" cy="350292"/>
          </a:xfrm>
        </p:spPr>
        <p:txBody>
          <a:bodyPr rtlCol="0"/>
          <a:lstStyle/>
          <a:p>
            <a:pPr rtl="0"/>
            <a:r>
              <a:rPr lang="zh-CN" altLang="en-US" sz="2000" dirty="0"/>
              <a:t>获取游戏价格数据</a:t>
            </a:r>
          </a:p>
        </p:txBody>
      </p:sp>
      <p:sp>
        <p:nvSpPr>
          <p:cNvPr id="17" name="灯片编号占位符 9">
            <a:extLst>
              <a:ext uri="{FF2B5EF4-FFF2-40B4-BE49-F238E27FC236}">
                <a16:creationId xmlns:a16="http://schemas.microsoft.com/office/drawing/2014/main" id="{FB1D3245-1EEE-45B5-A63B-774B81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pic>
        <p:nvPicPr>
          <p:cNvPr id="6" name="图片占位符 5" descr="图标&#10;&#10;描述已自动生成">
            <a:extLst>
              <a:ext uri="{FF2B5EF4-FFF2-40B4-BE49-F238E27FC236}">
                <a16:creationId xmlns:a16="http://schemas.microsoft.com/office/drawing/2014/main" id="{97B119FF-FA5F-57E9-0EE1-5684CE3305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1" name="图片占位符 20" descr="图标&#10;&#10;描述已自动生成">
            <a:extLst>
              <a:ext uri="{FF2B5EF4-FFF2-40B4-BE49-F238E27FC236}">
                <a16:creationId xmlns:a16="http://schemas.microsoft.com/office/drawing/2014/main" id="{69120323-4BD2-00E9-1D5D-A0245DC529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5" name="图片占位符 24" descr="图标&#10;&#10;描述已自动生成">
            <a:extLst>
              <a:ext uri="{FF2B5EF4-FFF2-40B4-BE49-F238E27FC236}">
                <a16:creationId xmlns:a16="http://schemas.microsoft.com/office/drawing/2014/main" id="{24F6625E-5E6B-B665-7358-93A2F1AD55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37" name="图片占位符 36" descr="形状, 箭头&#10;&#10;描述已自动生成">
            <a:extLst>
              <a:ext uri="{FF2B5EF4-FFF2-40B4-BE49-F238E27FC236}">
                <a16:creationId xmlns:a16="http://schemas.microsoft.com/office/drawing/2014/main" id="{74B0C186-B550-AAA2-8F97-1A17B984A6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/>
          <a:stretch>
            <a:fillRect/>
          </a:stretch>
        </p:blipFill>
        <p:spPr>
          <a:xfrm>
            <a:off x="9401616" y="3115116"/>
            <a:ext cx="1656467" cy="1656467"/>
          </a:xfr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745" y="973927"/>
            <a:ext cx="6096000" cy="4809199"/>
          </a:xfrm>
        </p:spPr>
        <p:txBody>
          <a:bodyPr rtlCol="0"/>
          <a:lstStyle/>
          <a:p>
            <a:pPr rtl="0"/>
            <a:r>
              <a:rPr lang="zh-CN" altLang="en-US" dirty="0"/>
              <a:t>用户和管理员的    需求分析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2ABE0-11DD-496F-AD25-CB33577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zh-CN" smtClean="0"/>
              <a:pPr rtl="0"/>
              <a:t>9</a:t>
            </a:fld>
            <a:endParaRPr lang="zh-CN" altLang="en-US"/>
          </a:p>
        </p:txBody>
      </p:sp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D94900CB-0294-1F77-6531-1F0C452F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350932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217403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5_TF11201103_Win32" id="{7D6938A4-AB3C-4079-BD80-86D1C0B855D9}" vid="{47DE7B17-1ACC-4CC6-BA2F-A0E8E57F89E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裂纹设计</Template>
  <TotalTime>202</TotalTime>
  <Words>480</Words>
  <Application>Microsoft Office PowerPoint</Application>
  <PresentationFormat>宽屏</PresentationFormat>
  <Paragraphs>180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Microsoft YaHei Light</vt:lpstr>
      <vt:lpstr>Microsoft YaHei UI</vt:lpstr>
      <vt:lpstr>华文楷体</vt:lpstr>
      <vt:lpstr>华文行楷</vt:lpstr>
      <vt:lpstr>Arial</vt:lpstr>
      <vt:lpstr>Wingdings</vt:lpstr>
      <vt:lpstr>JuxtaposeVTI</vt:lpstr>
      <vt:lpstr>游戏商城 比价系统</vt:lpstr>
      <vt:lpstr>开发过程</vt:lpstr>
      <vt:lpstr>成员分工</vt:lpstr>
      <vt:lpstr>简介</vt:lpstr>
      <vt:lpstr>项目选题</vt:lpstr>
      <vt:lpstr>项目选题</vt:lpstr>
      <vt:lpstr>需求分析</vt:lpstr>
      <vt:lpstr>需求分析</vt:lpstr>
      <vt:lpstr>用户和管理员的    需求分析</vt:lpstr>
      <vt:lpstr>程序设计</vt:lpstr>
      <vt:lpstr>整体设计</vt:lpstr>
      <vt:lpstr>主函数设计</vt:lpstr>
      <vt:lpstr>部分关键函数</vt:lpstr>
      <vt:lpstr>部分关键函数</vt:lpstr>
      <vt:lpstr>部分关键函数</vt:lpstr>
      <vt:lpstr>部分关键函数</vt:lpstr>
      <vt:lpstr>程序实现</vt:lpstr>
      <vt:lpstr>主函数实现</vt:lpstr>
      <vt:lpstr>主函数实现</vt:lpstr>
      <vt:lpstr>具体函数实现</vt:lpstr>
      <vt:lpstr>具体函数实现</vt:lpstr>
      <vt:lpstr>具体函数实现</vt:lpstr>
      <vt:lpstr>具体函数实现</vt:lpstr>
      <vt:lpstr>具体函数实现</vt:lpstr>
      <vt:lpstr>具体测试</vt:lpstr>
      <vt:lpstr>具体测试</vt:lpstr>
      <vt:lpstr>具体测试</vt:lpstr>
      <vt:lpstr>具体测试</vt:lpstr>
      <vt:lpstr>具体测试</vt:lpstr>
      <vt:lpstr>具体测试</vt:lpstr>
      <vt:lpstr>具体测试</vt:lpstr>
      <vt:lpstr>具体测试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游戏商城 比价系统</dc:title>
  <dc:creator>365VIP</dc:creator>
  <cp:lastModifiedBy>365VIP</cp:lastModifiedBy>
  <cp:revision>6</cp:revision>
  <dcterms:created xsi:type="dcterms:W3CDTF">2023-12-17T06:56:02Z</dcterms:created>
  <dcterms:modified xsi:type="dcterms:W3CDTF">2023-12-18T15:08:47Z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