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71" r:id="rId14"/>
    <p:sldId id="268" r:id="rId15"/>
    <p:sldId id="269" r:id="rId16"/>
    <p:sldId id="270" r:id="rId17"/>
    <p:sldId id="272" r:id="rId18"/>
    <p:sldId id="273"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11" d="100"/>
          <a:sy n="111" d="100"/>
        </p:scale>
        <p:origin x="-1576"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interSettings" Target="printerSettings/printerSettings1.bin"/><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 Id="rId2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777240" y="0"/>
            <a:ext cx="7543800" cy="304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762000" y="3200400"/>
            <a:ext cx="7543800" cy="1524000"/>
          </a:xfrm>
        </p:spPr>
        <p:txBody>
          <a:bodyPr>
            <a:noAutofit/>
          </a:bodyPr>
          <a:lstStyle>
            <a:lvl1pPr>
              <a:defRPr sz="8000"/>
            </a:lvl1pPr>
          </a:lstStyle>
          <a:p>
            <a:r>
              <a:rPr lang="en-US" smtClean="0"/>
              <a:t>Click to edit Master title style</a:t>
            </a:r>
            <a:endParaRPr lang="en-US" dirty="0"/>
          </a:p>
        </p:txBody>
      </p:sp>
      <p:sp>
        <p:nvSpPr>
          <p:cNvPr id="3" name="Subtitle 2"/>
          <p:cNvSpPr>
            <a:spLocks noGrp="1"/>
          </p:cNvSpPr>
          <p:nvPr>
            <p:ph type="subTitle" idx="1"/>
          </p:nvPr>
        </p:nvSpPr>
        <p:spPr>
          <a:xfrm>
            <a:off x="762000" y="4724400"/>
            <a:ext cx="6858000" cy="990600"/>
          </a:xfrm>
        </p:spPr>
        <p:txBody>
          <a:bodyPr anchor="t" anchorCtr="0">
            <a:normAutofit/>
          </a:bodyPr>
          <a:lstStyle>
            <a:lvl1pPr marL="0" indent="0" algn="l">
              <a:buNone/>
              <a:defRPr sz="28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F150D65-C64D-44FB-9152-4CC2DE0C9198}" type="datetime1">
              <a:rPr lang="en-US" smtClean="0"/>
              <a:pPr/>
              <a:t>4/25/16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EBEB0A-9E3D-4B14-9782-E2AE3DA60D96}" type="slidenum">
              <a:rPr lang="en-US" smtClean="0"/>
              <a:pPr/>
              <a:t>‹#›</a:t>
            </a:fld>
            <a:endParaRPr lang="en-US"/>
          </a:p>
        </p:txBody>
      </p:sp>
      <p:sp>
        <p:nvSpPr>
          <p:cNvPr id="7" name="Rectangle 6"/>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14400" y="685800"/>
            <a:ext cx="7239000" cy="38862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2635EB0-D091-417E-ACD5-D65E1C7D8524}" type="datetime1">
              <a:rPr lang="en-US" smtClean="0"/>
              <a:pPr/>
              <a:t>4/25/16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FEBEB0A-9E3D-4B14-9782-E2AE3DA60D9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62000" y="685801"/>
            <a:ext cx="1828800" cy="5410199"/>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90800" y="685801"/>
            <a:ext cx="5715000" cy="48768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FCA09F9-C7D6-4C52-A7E8-5101239A0BA2}" type="datetime1">
              <a:rPr lang="en-US" smtClean="0"/>
              <a:pPr/>
              <a:t>4/25/16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EBEB0A-9E3D-4B14-9782-E2AE3DA60D9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FFE64A4-35FB-42B6-9183-2C0CE0E36649}" type="datetime1">
              <a:rPr lang="en-US" smtClean="0"/>
              <a:pPr/>
              <a:t>4/25/16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EBEB0A-9E3D-4B14-9782-E2AE3DA60D96}"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777240" y="0"/>
            <a:ext cx="7543800" cy="304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62000" y="3276600"/>
            <a:ext cx="7543800" cy="1676400"/>
          </a:xfrm>
        </p:spPr>
        <p:txBody>
          <a:bodyPr anchor="b" anchorCtr="0"/>
          <a:lstStyle>
            <a:lvl1pPr algn="l">
              <a:defRPr sz="54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62000" y="4953000"/>
            <a:ext cx="6858000" cy="914400"/>
          </a:xfrm>
        </p:spPr>
        <p:txBody>
          <a:bodyPr anchor="t" anchorCtr="0">
            <a:normAutofit/>
          </a:bodyPr>
          <a:lstStyle>
            <a:lvl1pPr marL="0" indent="0">
              <a:buNone/>
              <a:defRPr sz="28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A2683B9-6ECA-47FA-93CF-B124A0FAC208}" type="datetime1">
              <a:rPr lang="en-US" smtClean="0"/>
              <a:pPr/>
              <a:t>4/25/16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EBEB0A-9E3D-4B14-9782-E2AE3DA60D96}" type="slidenum">
              <a:rPr lang="en-US" smtClean="0"/>
              <a:pPr/>
              <a:t>‹#›</a:t>
            </a:fld>
            <a:endParaRPr lang="en-US"/>
          </a:p>
        </p:txBody>
      </p:sp>
      <p:sp>
        <p:nvSpPr>
          <p:cNvPr id="8" name="Rectangle 7"/>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62000" y="609601"/>
            <a:ext cx="3657600" cy="37673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609601"/>
            <a:ext cx="3657600" cy="37673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05FF66B-9476-4BB3-85E9-E01854F07F90}" type="datetime1">
              <a:rPr lang="en-US" smtClean="0"/>
              <a:pPr/>
              <a:t>4/25/16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EBEB0A-9E3D-4B14-9782-E2AE3DA60D9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758952" y="609600"/>
            <a:ext cx="3657600" cy="639762"/>
          </a:xfrm>
        </p:spPr>
        <p:txBody>
          <a:bodyPr anchor="b">
            <a:noAutofit/>
          </a:bodyPr>
          <a:lstStyle>
            <a:lvl1pPr marL="0" indent="0">
              <a:buNone/>
              <a:defRPr sz="2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758952" y="1329264"/>
            <a:ext cx="3657600" cy="3048000"/>
          </a:xfrm>
        </p:spPr>
        <p:txBody>
          <a:bodyPr anchor="t" anchorCtr="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152" y="609600"/>
            <a:ext cx="3657600" cy="639762"/>
          </a:xfrm>
        </p:spPr>
        <p:txBody>
          <a:bodyPr anchor="b">
            <a:noAutofit/>
          </a:bodyPr>
          <a:lstStyle>
            <a:lvl1pPr marL="0" indent="0">
              <a:buNone/>
              <a:defRPr sz="2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152" y="1329264"/>
            <a:ext cx="3657600" cy="3048000"/>
          </a:xfrm>
        </p:spPr>
        <p:txBody>
          <a:bodyPr anchor="t" anchorCtr="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6B23FBD-8F7D-4F85-8085-67BFDB05CB71}" type="datetime1">
              <a:rPr lang="en-US" smtClean="0"/>
              <a:pPr/>
              <a:t>4/25/16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FEBEB0A-9E3D-4B14-9782-E2AE3DA60D96}" type="slidenum">
              <a:rPr lang="en-US" smtClean="0"/>
              <a:pPr/>
              <a:t>‹#›</a:t>
            </a:fld>
            <a:endParaRPr lang="en-US"/>
          </a:p>
        </p:txBody>
      </p:sp>
      <p:cxnSp>
        <p:nvCxnSpPr>
          <p:cNvPr id="11" name="Straight Connector 10"/>
          <p:cNvCxnSpPr/>
          <p:nvPr/>
        </p:nvCxnSpPr>
        <p:spPr>
          <a:xfrm>
            <a:off x="758952" y="1249362"/>
            <a:ext cx="3657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645152" y="1249362"/>
            <a:ext cx="36576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65D789A-1220-4441-8676-44A034051BFD}" type="datetime1">
              <a:rPr lang="en-US" smtClean="0"/>
              <a:pPr/>
              <a:t>4/25/16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FEBEB0A-9E3D-4B14-9782-E2AE3DA60D9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98A266-E364-4B5E-98DD-432668182E1E}" type="datetime1">
              <a:rPr lang="en-US" smtClean="0"/>
              <a:pPr/>
              <a:t>4/25/16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FEBEB0A-9E3D-4B14-9782-E2AE3DA60D9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62000" y="4572000"/>
            <a:ext cx="6784848" cy="1600200"/>
          </a:xfrm>
        </p:spPr>
        <p:txBody>
          <a:bodyPr anchor="b">
            <a:normAutofit/>
          </a:bodyPr>
          <a:lstStyle>
            <a:lvl1pPr algn="l">
              <a:defRPr sz="5400" b="0"/>
            </a:lvl1pPr>
          </a:lstStyle>
          <a:p>
            <a:r>
              <a:rPr lang="en-US" smtClean="0"/>
              <a:t>Click to edit Master title style</a:t>
            </a:r>
            <a:endParaRPr lang="en-US"/>
          </a:p>
        </p:txBody>
      </p:sp>
      <p:sp>
        <p:nvSpPr>
          <p:cNvPr id="3" name="Content Placeholder 2"/>
          <p:cNvSpPr>
            <a:spLocks noGrp="1"/>
          </p:cNvSpPr>
          <p:nvPr>
            <p:ph idx="1"/>
          </p:nvPr>
        </p:nvSpPr>
        <p:spPr>
          <a:xfrm>
            <a:off x="3710866" y="457200"/>
            <a:ext cx="4594934" cy="4114799"/>
          </a:xfrm>
        </p:spPr>
        <p:txBody>
          <a:bodyPr/>
          <a:lstStyle>
            <a:lvl1pPr>
              <a:defRPr sz="2400"/>
            </a:lvl1pPr>
            <a:lvl2pPr>
              <a:defRPr sz="22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62001" y="457200"/>
            <a:ext cx="2673657" cy="4114800"/>
          </a:xfrm>
        </p:spPr>
        <p:txBody>
          <a:bodyPr>
            <a:normAutofit/>
          </a:bodyPr>
          <a:lstStyle>
            <a:lvl1pPr marL="0" indent="0">
              <a:buNone/>
              <a:defRPr sz="21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93F2040-9975-4642-A906-1DF87F8BE202}" type="datetime1">
              <a:rPr lang="en-US" smtClean="0"/>
              <a:pPr/>
              <a:t>4/25/16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EBEB0A-9E3D-4B14-9782-E2AE3DA60D96}" type="slidenum">
              <a:rPr lang="en-US" smtClean="0"/>
              <a:pPr/>
              <a:t>‹#›</a:t>
            </a:fld>
            <a:endParaRPr lang="en-US"/>
          </a:p>
        </p:txBody>
      </p:sp>
      <p:cxnSp>
        <p:nvCxnSpPr>
          <p:cNvPr id="10" name="Straight Connector 9"/>
          <p:cNvCxnSpPr/>
          <p:nvPr/>
        </p:nvCxnSpPr>
        <p:spPr>
          <a:xfrm rot="5400000">
            <a:off x="1677194" y="2514600"/>
            <a:ext cx="3810000" cy="1588"/>
          </a:xfrm>
          <a:prstGeom prst="line">
            <a:avLst/>
          </a:prstGeom>
          <a:ln>
            <a:solidFill>
              <a:schemeClr val="tx2">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8952" y="4572000"/>
            <a:ext cx="6784848" cy="1600200"/>
          </a:xfrm>
        </p:spPr>
        <p:txBody>
          <a:bodyPr anchor="b">
            <a:normAutofit/>
          </a:bodyPr>
          <a:lstStyle>
            <a:lvl1pPr algn="l">
              <a:defRPr sz="5400" b="0"/>
            </a:lvl1pPr>
          </a:lstStyle>
          <a:p>
            <a:r>
              <a:rPr lang="en-US" smtClean="0"/>
              <a:t>Click to edit Master title style</a:t>
            </a:r>
            <a:endParaRPr lang="en-US" dirty="0"/>
          </a:p>
        </p:txBody>
      </p:sp>
      <p:sp>
        <p:nvSpPr>
          <p:cNvPr id="3" name="Picture Placeholder 2"/>
          <p:cNvSpPr>
            <a:spLocks noGrp="1"/>
          </p:cNvSpPr>
          <p:nvPr>
            <p:ph type="pic" idx="1"/>
          </p:nvPr>
        </p:nvSpPr>
        <p:spPr>
          <a:xfrm>
            <a:off x="777240" y="457200"/>
            <a:ext cx="7543800" cy="2895600"/>
          </a:xfrm>
          <a:ln w="6350">
            <a:solidFill>
              <a:schemeClr val="tx2"/>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850392" y="3505200"/>
            <a:ext cx="7391400" cy="804862"/>
          </a:xfrm>
        </p:spPr>
        <p:txBody>
          <a:bodyPr anchor="t" anchorCtr="0">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1E52B4A-BA08-4841-AB08-A0D822ABC34D}" type="datetime1">
              <a:rPr lang="en-US" smtClean="0"/>
              <a:pPr/>
              <a:t>4/25/16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EBEB0A-9E3D-4B14-9782-E2AE3DA60D96}"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2000" y="4572000"/>
            <a:ext cx="6781800" cy="1600200"/>
          </a:xfrm>
          <a:prstGeom prst="rect">
            <a:avLst/>
          </a:prstGeom>
        </p:spPr>
        <p:txBody>
          <a:bodyPr vert="horz" lIns="91440" tIns="45720" rIns="91440" bIns="45720" rtlCol="0" anchor="b" anchorCtr="0">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762000" y="685800"/>
            <a:ext cx="7543800" cy="3886200"/>
          </a:xfrm>
          <a:prstGeom prst="rect">
            <a:avLst/>
          </a:prstGeom>
        </p:spPr>
        <p:txBody>
          <a:bodyPr vert="horz" lIns="91440" tIns="45720" rIns="91440" bIns="45720" rtlCol="0" anchor="ctr" anchorCtr="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48400" y="6208776"/>
            <a:ext cx="2133600" cy="365125"/>
          </a:xfrm>
          <a:prstGeom prst="rect">
            <a:avLst/>
          </a:prstGeom>
        </p:spPr>
        <p:txBody>
          <a:bodyPr vert="horz" lIns="91440" tIns="45720" rIns="91440" bIns="45720" rtlCol="0" anchor="ctr"/>
          <a:lstStyle>
            <a:lvl1pPr algn="r">
              <a:defRPr sz="1200" b="1">
                <a:solidFill>
                  <a:schemeClr val="tx2">
                    <a:lumMod val="90000"/>
                    <a:lumOff val="10000"/>
                  </a:schemeClr>
                </a:solidFill>
                <a:latin typeface="+mn-lt"/>
              </a:defRPr>
            </a:lvl1pPr>
          </a:lstStyle>
          <a:p>
            <a:fld id="{75D48070-6A81-47D0-9810-1540B9FEFF61}" type="datetime1">
              <a:rPr lang="en-US" smtClean="0"/>
              <a:pPr/>
              <a:t>4/25/16</a:t>
            </a:fld>
            <a:endParaRPr lang="en-US"/>
          </a:p>
        </p:txBody>
      </p:sp>
      <p:sp>
        <p:nvSpPr>
          <p:cNvPr id="5" name="Footer Placeholder 4"/>
          <p:cNvSpPr>
            <a:spLocks noGrp="1"/>
          </p:cNvSpPr>
          <p:nvPr>
            <p:ph type="ftr" sz="quarter" idx="3"/>
          </p:nvPr>
        </p:nvSpPr>
        <p:spPr>
          <a:xfrm>
            <a:off x="761999" y="6208776"/>
            <a:ext cx="4873869" cy="365125"/>
          </a:xfrm>
          <a:prstGeom prst="rect">
            <a:avLst/>
          </a:prstGeom>
        </p:spPr>
        <p:txBody>
          <a:bodyPr vert="horz" lIns="91440" tIns="45720" rIns="91440" bIns="45720" rtlCol="0" anchor="ctr"/>
          <a:lstStyle>
            <a:lvl1pPr algn="l">
              <a:defRPr sz="1200" b="1">
                <a:solidFill>
                  <a:schemeClr val="tx2">
                    <a:lumMod val="90000"/>
                    <a:lumOff val="10000"/>
                  </a:schemeClr>
                </a:solidFill>
              </a:defRPr>
            </a:lvl1pPr>
          </a:lstStyle>
          <a:p>
            <a:endParaRPr lang="en-US" dirty="0"/>
          </a:p>
        </p:txBody>
      </p:sp>
      <p:sp>
        <p:nvSpPr>
          <p:cNvPr id="6" name="Slide Number Placeholder 5"/>
          <p:cNvSpPr>
            <a:spLocks noGrp="1"/>
          </p:cNvSpPr>
          <p:nvPr>
            <p:ph type="sldNum" sz="quarter" idx="4"/>
          </p:nvPr>
        </p:nvSpPr>
        <p:spPr>
          <a:xfrm>
            <a:off x="7620000" y="5687568"/>
            <a:ext cx="762000" cy="365125"/>
          </a:xfrm>
          <a:prstGeom prst="rect">
            <a:avLst/>
          </a:prstGeom>
        </p:spPr>
        <p:txBody>
          <a:bodyPr vert="horz" lIns="91440" tIns="45720" rIns="91440" bIns="45720" rtlCol="0" anchor="ctr"/>
          <a:lstStyle>
            <a:lvl1pPr algn="r">
              <a:defRPr sz="2400">
                <a:solidFill>
                  <a:schemeClr val="tx1">
                    <a:lumMod val="85000"/>
                    <a:lumOff val="15000"/>
                  </a:schemeClr>
                </a:solidFill>
                <a:latin typeface="+mj-lt"/>
              </a:defRPr>
            </a:lvl1pPr>
          </a:lstStyle>
          <a:p>
            <a:fld id="{BFEBEB0A-9E3D-4B14-9782-E2AE3DA60D96}" type="slidenum">
              <a:rPr lang="en-US" smtClean="0"/>
              <a:pPr/>
              <a:t>‹#›</a:t>
            </a:fld>
            <a:endParaRPr lang="en-US" dirty="0"/>
          </a:p>
        </p:txBody>
      </p:sp>
      <p:sp>
        <p:nvSpPr>
          <p:cNvPr id="8" name="Rectangle 7"/>
          <p:cNvSpPr/>
          <p:nvPr/>
        </p:nvSpPr>
        <p:spPr>
          <a:xfrm>
            <a:off x="777240" y="0"/>
            <a:ext cx="7543800" cy="381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594360" indent="-274320" algn="l" defTabSz="914400" rtl="0" eaLnBrk="1" latinLnBrk="0" hangingPunct="1">
        <a:spcBef>
          <a:spcPct val="20000"/>
        </a:spcBef>
        <a:buClr>
          <a:schemeClr val="accent1"/>
        </a:buClr>
        <a:buFont typeface="Arial" pitchFamily="34" charset="0"/>
        <a:buChar char="•"/>
        <a:defRPr sz="2200" kern="1200">
          <a:solidFill>
            <a:schemeClr val="tx2"/>
          </a:solidFill>
          <a:latin typeface="+mn-lt"/>
          <a:ea typeface="+mn-ea"/>
          <a:cs typeface="+mn-cs"/>
        </a:defRPr>
      </a:lvl2pPr>
      <a:lvl3pPr marL="868680" indent="-228600" algn="l" defTabSz="914400" rtl="0" eaLnBrk="1" latinLnBrk="0" hangingPunct="1">
        <a:spcBef>
          <a:spcPct val="20000"/>
        </a:spcBef>
        <a:buClr>
          <a:schemeClr val="accent1"/>
        </a:buClr>
        <a:buFont typeface="Arial" pitchFamily="34" charset="0"/>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Font typeface="Arial" pitchFamily="34" charset="0"/>
        <a:buChar char="•"/>
        <a:defRPr sz="1800" kern="1200">
          <a:solidFill>
            <a:schemeClr val="tx2"/>
          </a:solidFill>
          <a:latin typeface="+mn-lt"/>
          <a:ea typeface="+mn-ea"/>
          <a:cs typeface="+mn-cs"/>
        </a:defRPr>
      </a:lvl4pPr>
      <a:lvl5pPr marL="1371600" indent="-228600" algn="l" defTabSz="914400" rtl="0" eaLnBrk="1" latinLnBrk="0" hangingPunct="1">
        <a:spcBef>
          <a:spcPct val="20000"/>
        </a:spcBef>
        <a:buClr>
          <a:schemeClr val="accent1"/>
        </a:buClr>
        <a:buFont typeface="Arial" pitchFamily="34" charset="0"/>
        <a:buChar char="•"/>
        <a:defRPr sz="1800" kern="1200" baseline="0">
          <a:solidFill>
            <a:schemeClr val="tx2"/>
          </a:solidFill>
          <a:latin typeface="+mn-lt"/>
          <a:ea typeface="+mn-ea"/>
          <a:cs typeface="+mn-cs"/>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2.png"/><Relationship Id="rId3"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5.png"/><Relationship Id="rId3"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4075069"/>
            <a:ext cx="7543800" cy="861381"/>
          </a:xfrm>
        </p:spPr>
        <p:txBody>
          <a:bodyPr/>
          <a:lstStyle/>
          <a:p>
            <a:r>
              <a:rPr lang="en-US" sz="4000" dirty="0" smtClean="0"/>
              <a:t>Python: </a:t>
            </a:r>
            <a:br>
              <a:rPr lang="en-US" sz="4000" dirty="0" smtClean="0"/>
            </a:br>
            <a:r>
              <a:rPr lang="en-US" sz="4000" dirty="0" smtClean="0"/>
              <a:t>Replacing java to reduce redundancy </a:t>
            </a:r>
            <a:endParaRPr lang="en-US" sz="4000" dirty="0"/>
          </a:p>
        </p:txBody>
      </p:sp>
      <p:sp>
        <p:nvSpPr>
          <p:cNvPr id="3" name="Subtitle 2"/>
          <p:cNvSpPr>
            <a:spLocks noGrp="1"/>
          </p:cNvSpPr>
          <p:nvPr>
            <p:ph type="subTitle" idx="1"/>
          </p:nvPr>
        </p:nvSpPr>
        <p:spPr>
          <a:xfrm>
            <a:off x="762000" y="5095842"/>
            <a:ext cx="6858000" cy="990600"/>
          </a:xfrm>
        </p:spPr>
        <p:txBody>
          <a:bodyPr/>
          <a:lstStyle/>
          <a:p>
            <a:r>
              <a:rPr lang="en-US" dirty="0" smtClean="0"/>
              <a:t>Thomas Norman</a:t>
            </a:r>
            <a:endParaRPr lang="en-US" dirty="0"/>
          </a:p>
        </p:txBody>
      </p:sp>
    </p:spTree>
    <p:extLst>
      <p:ext uri="{BB962C8B-B14F-4D97-AF65-F5344CB8AC3E}">
        <p14:creationId xmlns:p14="http://schemas.microsoft.com/office/powerpoint/2010/main" val="11645088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62000" y="709399"/>
            <a:ext cx="7543967" cy="923330"/>
          </a:xfrm>
          <a:prstGeom prst="rect">
            <a:avLst/>
          </a:prstGeom>
          <a:noFill/>
        </p:spPr>
        <p:txBody>
          <a:bodyPr wrap="square" rtlCol="0">
            <a:spAutoFit/>
          </a:bodyPr>
          <a:lstStyle/>
          <a:p>
            <a:r>
              <a:rPr lang="en-US" dirty="0" smtClean="0"/>
              <a:t>In Python, however, the creation of the button, the drop down and their respective functions are much simpler, even for a small process. The below image shows the creation of the frame and the components.</a:t>
            </a:r>
            <a:endParaRPr lang="en-US" dirty="0"/>
          </a:p>
        </p:txBody>
      </p:sp>
      <p:pic>
        <p:nvPicPr>
          <p:cNvPr id="4" name="Picture 3" descr="Screen Shot 2016-04-25 at 8.12.37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4619" y="1669215"/>
            <a:ext cx="5758972" cy="3798656"/>
          </a:xfrm>
          <a:prstGeom prst="rect">
            <a:avLst/>
          </a:prstGeom>
        </p:spPr>
      </p:pic>
      <p:sp>
        <p:nvSpPr>
          <p:cNvPr id="5" name="TextBox 4"/>
          <p:cNvSpPr txBox="1"/>
          <p:nvPr/>
        </p:nvSpPr>
        <p:spPr>
          <a:xfrm>
            <a:off x="762000" y="5546538"/>
            <a:ext cx="7543967" cy="646331"/>
          </a:xfrm>
          <a:prstGeom prst="rect">
            <a:avLst/>
          </a:prstGeom>
          <a:noFill/>
        </p:spPr>
        <p:txBody>
          <a:bodyPr wrap="square" rtlCol="0">
            <a:spAutoFit/>
          </a:bodyPr>
          <a:lstStyle/>
          <a:p>
            <a:r>
              <a:rPr lang="en-US" dirty="0" smtClean="0"/>
              <a:t>Though the lines of code are not very different, the amount of syntax is greatly reduced with python</a:t>
            </a:r>
            <a:endParaRPr lang="en-US" dirty="0"/>
          </a:p>
        </p:txBody>
      </p:sp>
    </p:spTree>
    <p:extLst>
      <p:ext uri="{BB962C8B-B14F-4D97-AF65-F5344CB8AC3E}">
        <p14:creationId xmlns:p14="http://schemas.microsoft.com/office/powerpoint/2010/main" val="36248086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Class List</a:t>
            </a:r>
            <a:endParaRPr lang="en-US" sz="2800" dirty="0"/>
          </a:p>
        </p:txBody>
      </p:sp>
      <p:pic>
        <p:nvPicPr>
          <p:cNvPr id="3" name="Picture 2" descr="Screen Shot 2016-04-25 at 8.19.41 PM (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0070" y="686515"/>
            <a:ext cx="6350482" cy="4901432"/>
          </a:xfrm>
          <a:prstGeom prst="rect">
            <a:avLst/>
          </a:prstGeom>
          <a:effectLst>
            <a:innerShdw blurRad="63500" dist="50800" dir="18900000">
              <a:prstClr val="black">
                <a:alpha val="50000"/>
              </a:prstClr>
            </a:innerShdw>
          </a:effectLst>
        </p:spPr>
      </p:pic>
    </p:spTree>
    <p:extLst>
      <p:ext uri="{BB962C8B-B14F-4D97-AF65-F5344CB8AC3E}">
        <p14:creationId xmlns:p14="http://schemas.microsoft.com/office/powerpoint/2010/main" val="24118757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35173" y="583538"/>
            <a:ext cx="7482235" cy="2585323"/>
          </a:xfrm>
          <a:prstGeom prst="rect">
            <a:avLst/>
          </a:prstGeom>
          <a:noFill/>
        </p:spPr>
        <p:txBody>
          <a:bodyPr wrap="square" rtlCol="0">
            <a:spAutoFit/>
          </a:bodyPr>
          <a:lstStyle/>
          <a:p>
            <a:r>
              <a:rPr lang="en-US" dirty="0" smtClean="0"/>
              <a:t>This slide, regardless of the programming language, is the most dense of the application as it contains a table (</a:t>
            </a:r>
            <a:r>
              <a:rPr lang="en-US" dirty="0" err="1" smtClean="0"/>
              <a:t>TableView</a:t>
            </a:r>
            <a:r>
              <a:rPr lang="en-US" dirty="0" smtClean="0"/>
              <a:t> for FXML, in this case) that houses the class list including the course ID, department, CRN, course title and credit hours, day and time. Also worth mentioning, there is a column with checkboxes to correspond to the student’s selection of classes. For the sake of this project </a:t>
            </a:r>
            <a:r>
              <a:rPr lang="en-US" dirty="0"/>
              <a:t>a</a:t>
            </a:r>
            <a:r>
              <a:rPr lang="en-US" dirty="0" smtClean="0"/>
              <a:t>ll classes in this list are 3 credit hour classes, the current student user has already registered for 3 classes and the maximum amount of allowed hours is 18. Therefore, the student may only select 3 of these checkboxes. Any more, and the user cannot move forward in the process. </a:t>
            </a:r>
            <a:endParaRPr lang="en-US" dirty="0"/>
          </a:p>
        </p:txBody>
      </p:sp>
      <p:sp>
        <p:nvSpPr>
          <p:cNvPr id="4" name="TextBox 3"/>
          <p:cNvSpPr txBox="1"/>
          <p:nvPr/>
        </p:nvSpPr>
        <p:spPr>
          <a:xfrm>
            <a:off x="835173" y="3930436"/>
            <a:ext cx="7562320" cy="646331"/>
          </a:xfrm>
          <a:prstGeom prst="rect">
            <a:avLst/>
          </a:prstGeom>
          <a:noFill/>
        </p:spPr>
        <p:txBody>
          <a:bodyPr wrap="square" rtlCol="0">
            <a:spAutoFit/>
          </a:bodyPr>
          <a:lstStyle/>
          <a:p>
            <a:r>
              <a:rPr lang="en-US" dirty="0" smtClean="0"/>
              <a:t>For the sake of length, I will use the next few slides to go over the java code snippets that relate to the previous screenshot.</a:t>
            </a:r>
            <a:endParaRPr lang="en-US" dirty="0"/>
          </a:p>
        </p:txBody>
      </p:sp>
    </p:spTree>
    <p:extLst>
      <p:ext uri="{BB962C8B-B14F-4D97-AF65-F5344CB8AC3E}">
        <p14:creationId xmlns:p14="http://schemas.microsoft.com/office/powerpoint/2010/main" val="5233842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 Shot 2016-04-25 at 8.27.56 PM (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4214" y="560655"/>
            <a:ext cx="5126298" cy="2857074"/>
          </a:xfrm>
          <a:prstGeom prst="rect">
            <a:avLst/>
          </a:prstGeom>
        </p:spPr>
      </p:pic>
      <p:sp>
        <p:nvSpPr>
          <p:cNvPr id="3" name="TextBox 2"/>
          <p:cNvSpPr txBox="1"/>
          <p:nvPr/>
        </p:nvSpPr>
        <p:spPr>
          <a:xfrm>
            <a:off x="6326721" y="1807823"/>
            <a:ext cx="1634920" cy="369332"/>
          </a:xfrm>
          <a:prstGeom prst="rect">
            <a:avLst/>
          </a:prstGeom>
          <a:noFill/>
        </p:spPr>
        <p:txBody>
          <a:bodyPr wrap="none" rtlCol="0">
            <a:spAutoFit/>
          </a:bodyPr>
          <a:lstStyle/>
          <a:p>
            <a:r>
              <a:rPr lang="en-US" dirty="0" smtClean="0">
                <a:sym typeface="Wingdings"/>
              </a:rPr>
              <a:t> </a:t>
            </a:r>
            <a:r>
              <a:rPr lang="en-US" dirty="0" smtClean="0"/>
              <a:t>Declarations</a:t>
            </a:r>
            <a:endParaRPr lang="en-US" dirty="0"/>
          </a:p>
        </p:txBody>
      </p:sp>
      <p:pic>
        <p:nvPicPr>
          <p:cNvPr id="4" name="Picture 3" descr="Screen Shot 2016-04-25 at 8.28.00 PM (2).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20521" y="4186776"/>
            <a:ext cx="4612400" cy="1306309"/>
          </a:xfrm>
          <a:prstGeom prst="rect">
            <a:avLst/>
          </a:prstGeom>
        </p:spPr>
      </p:pic>
      <p:sp>
        <p:nvSpPr>
          <p:cNvPr id="5" name="TextBox 4"/>
          <p:cNvSpPr txBox="1"/>
          <p:nvPr/>
        </p:nvSpPr>
        <p:spPr>
          <a:xfrm>
            <a:off x="1178395" y="4585417"/>
            <a:ext cx="1980029" cy="646331"/>
          </a:xfrm>
          <a:prstGeom prst="rect">
            <a:avLst/>
          </a:prstGeom>
          <a:noFill/>
        </p:spPr>
        <p:txBody>
          <a:bodyPr wrap="none" rtlCol="0">
            <a:spAutoFit/>
          </a:bodyPr>
          <a:lstStyle/>
          <a:p>
            <a:r>
              <a:rPr lang="en-US" dirty="0" smtClean="0"/>
              <a:t>Observable List for</a:t>
            </a:r>
          </a:p>
          <a:p>
            <a:r>
              <a:rPr lang="en-US" dirty="0" smtClean="0"/>
              <a:t>Table Data   </a:t>
            </a:r>
            <a:r>
              <a:rPr lang="en-US" dirty="0" smtClean="0">
                <a:sym typeface="Wingdings"/>
              </a:rPr>
              <a:t></a:t>
            </a:r>
            <a:endParaRPr lang="en-US" dirty="0"/>
          </a:p>
        </p:txBody>
      </p:sp>
    </p:spTree>
    <p:extLst>
      <p:ext uri="{BB962C8B-B14F-4D97-AF65-F5344CB8AC3E}">
        <p14:creationId xmlns:p14="http://schemas.microsoft.com/office/powerpoint/2010/main" val="26424548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creen Shot 2016-04-25 at 8.28.04 PM (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23318" y="1157686"/>
            <a:ext cx="5219831" cy="4750633"/>
          </a:xfrm>
          <a:prstGeom prst="rect">
            <a:avLst/>
          </a:prstGeom>
        </p:spPr>
      </p:pic>
      <p:sp>
        <p:nvSpPr>
          <p:cNvPr id="4" name="TextBox 3"/>
          <p:cNvSpPr txBox="1"/>
          <p:nvPr/>
        </p:nvSpPr>
        <p:spPr>
          <a:xfrm>
            <a:off x="91526" y="3524111"/>
            <a:ext cx="2673553" cy="646331"/>
          </a:xfrm>
          <a:prstGeom prst="rect">
            <a:avLst/>
          </a:prstGeom>
          <a:noFill/>
        </p:spPr>
        <p:txBody>
          <a:bodyPr wrap="none" rtlCol="0">
            <a:spAutoFit/>
          </a:bodyPr>
          <a:lstStyle/>
          <a:p>
            <a:r>
              <a:rPr lang="en-US" dirty="0" smtClean="0"/>
              <a:t>Initializing Controller</a:t>
            </a:r>
          </a:p>
          <a:p>
            <a:r>
              <a:rPr lang="en-US" dirty="0" smtClean="0"/>
              <a:t>And checkbox response </a:t>
            </a:r>
            <a:r>
              <a:rPr lang="en-US" dirty="0" smtClean="0">
                <a:sym typeface="Wingdings"/>
              </a:rPr>
              <a:t></a:t>
            </a:r>
            <a:endParaRPr lang="en-US" dirty="0"/>
          </a:p>
        </p:txBody>
      </p:sp>
    </p:spTree>
    <p:extLst>
      <p:ext uri="{BB962C8B-B14F-4D97-AF65-F5344CB8AC3E}">
        <p14:creationId xmlns:p14="http://schemas.microsoft.com/office/powerpoint/2010/main" val="3324287496"/>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66528" y="568905"/>
            <a:ext cx="7550880" cy="1477328"/>
          </a:xfrm>
          <a:prstGeom prst="rect">
            <a:avLst/>
          </a:prstGeom>
          <a:noFill/>
        </p:spPr>
        <p:txBody>
          <a:bodyPr wrap="square" rtlCol="0">
            <a:spAutoFit/>
          </a:bodyPr>
          <a:lstStyle/>
          <a:p>
            <a:r>
              <a:rPr lang="en-US" dirty="0" smtClean="0"/>
              <a:t>Though the Java code contains a lot of information regarding the table, lists, and the GUI itself, there are only a few sections for commands. While the java version is based upon the amount of checkboxes clicked, a simple way to use python in order to calculate the allowed hours based upon the users’ info would be:</a:t>
            </a:r>
            <a:endParaRPr lang="en-US" dirty="0"/>
          </a:p>
        </p:txBody>
      </p:sp>
      <p:pic>
        <p:nvPicPr>
          <p:cNvPr id="4" name="Picture 3" descr="Screen Shot 2016-04-25 at 8.46.38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5787" y="2046233"/>
            <a:ext cx="4315316" cy="1351590"/>
          </a:xfrm>
          <a:prstGeom prst="rect">
            <a:avLst/>
          </a:prstGeom>
        </p:spPr>
      </p:pic>
      <p:pic>
        <p:nvPicPr>
          <p:cNvPr id="5" name="Picture 4" descr="Screen Shot 2016-04-25 at 10.34.07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71631" y="3436697"/>
            <a:ext cx="3192896" cy="2696912"/>
          </a:xfrm>
          <a:prstGeom prst="rect">
            <a:avLst/>
          </a:prstGeom>
        </p:spPr>
      </p:pic>
      <p:sp>
        <p:nvSpPr>
          <p:cNvPr id="6" name="TextBox 5"/>
          <p:cNvSpPr txBox="1"/>
          <p:nvPr/>
        </p:nvSpPr>
        <p:spPr>
          <a:xfrm>
            <a:off x="766528" y="4029925"/>
            <a:ext cx="4157787" cy="923330"/>
          </a:xfrm>
          <a:prstGeom prst="rect">
            <a:avLst/>
          </a:prstGeom>
          <a:noFill/>
        </p:spPr>
        <p:txBody>
          <a:bodyPr wrap="square" rtlCol="0">
            <a:spAutoFit/>
          </a:bodyPr>
          <a:lstStyle/>
          <a:p>
            <a:r>
              <a:rPr lang="en-US" dirty="0" smtClean="0"/>
              <a:t>To the right, there is a more generalized version of the button action and the </a:t>
            </a:r>
            <a:r>
              <a:rPr lang="en-US" dirty="0" err="1" smtClean="0"/>
              <a:t>checkBox</a:t>
            </a:r>
            <a:r>
              <a:rPr lang="en-US" dirty="0" smtClean="0"/>
              <a:t> definition</a:t>
            </a:r>
            <a:endParaRPr lang="en-US" dirty="0"/>
          </a:p>
        </p:txBody>
      </p:sp>
    </p:spTree>
    <p:extLst>
      <p:ext uri="{BB962C8B-B14F-4D97-AF65-F5344CB8AC3E}">
        <p14:creationId xmlns:p14="http://schemas.microsoft.com/office/powerpoint/2010/main" val="2479210721"/>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68235" y="803393"/>
            <a:ext cx="7425349" cy="2031325"/>
          </a:xfrm>
          <a:prstGeom prst="rect">
            <a:avLst/>
          </a:prstGeom>
          <a:noFill/>
        </p:spPr>
        <p:txBody>
          <a:bodyPr wrap="square" rtlCol="0">
            <a:spAutoFit/>
          </a:bodyPr>
          <a:lstStyle/>
          <a:p>
            <a:r>
              <a:rPr lang="en-US" dirty="0" smtClean="0"/>
              <a:t>One of the final methods of the project is the acceptance of the selected checkboxes. In Java, this has to be done by declaring the checkboxes in the table column and setting the selection as a new data item. This would then need to be declared as a variable that can be used by a method using an if statement regarding the checked or unchecked state. This involves several declarations and methods. However, in Python, the states of the checkbox can be instantiated by variables like so:</a:t>
            </a:r>
            <a:endParaRPr lang="en-US" dirty="0"/>
          </a:p>
        </p:txBody>
      </p:sp>
      <p:pic>
        <p:nvPicPr>
          <p:cNvPr id="4" name="Picture 3" descr="Screen Shot 2016-04-25 at 10.57.36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89050" y="2986340"/>
            <a:ext cx="4387167" cy="2996114"/>
          </a:xfrm>
          <a:prstGeom prst="rect">
            <a:avLst/>
          </a:prstGeom>
        </p:spPr>
      </p:pic>
    </p:spTree>
    <p:extLst>
      <p:ext uri="{BB962C8B-B14F-4D97-AF65-F5344CB8AC3E}">
        <p14:creationId xmlns:p14="http://schemas.microsoft.com/office/powerpoint/2010/main" val="2481839354"/>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58054" y="800934"/>
            <a:ext cx="7447913" cy="923330"/>
          </a:xfrm>
          <a:prstGeom prst="rect">
            <a:avLst/>
          </a:prstGeom>
          <a:noFill/>
        </p:spPr>
        <p:txBody>
          <a:bodyPr wrap="square" rtlCol="0">
            <a:spAutoFit/>
          </a:bodyPr>
          <a:lstStyle/>
          <a:p>
            <a:r>
              <a:rPr lang="en-US" dirty="0" smtClean="0"/>
              <a:t>This syntax allows us to easily declare the states of the checkbox and create our if statement that will check the integer value of boxes checked to allow us to the final scene. </a:t>
            </a:r>
            <a:endParaRPr lang="en-US" dirty="0"/>
          </a:p>
        </p:txBody>
      </p:sp>
      <p:pic>
        <p:nvPicPr>
          <p:cNvPr id="4" name="Picture 3" descr="Screen Shot 2016-04-25 at 11.00.11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62211" y="1979453"/>
            <a:ext cx="4273922" cy="4038996"/>
          </a:xfrm>
          <a:prstGeom prst="rect">
            <a:avLst/>
          </a:prstGeom>
        </p:spPr>
      </p:pic>
    </p:spTree>
    <p:extLst>
      <p:ext uri="{BB962C8B-B14F-4D97-AF65-F5344CB8AC3E}">
        <p14:creationId xmlns:p14="http://schemas.microsoft.com/office/powerpoint/2010/main" val="9542667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66529" y="1018331"/>
            <a:ext cx="7630964" cy="5078314"/>
          </a:xfrm>
          <a:prstGeom prst="rect">
            <a:avLst/>
          </a:prstGeom>
          <a:noFill/>
        </p:spPr>
        <p:txBody>
          <a:bodyPr wrap="square" rtlCol="0">
            <a:spAutoFit/>
          </a:bodyPr>
          <a:lstStyle/>
          <a:p>
            <a:r>
              <a:rPr lang="en-US" dirty="0" smtClean="0"/>
              <a:t>So, it is easy to see, even from the few basic methods involved in this application, that Python puts much less strain on the coder than java might under certain circumstances. The fact that no declaration is necessary in python automatically reduces the amount of syntax needed just to begin coding in Java. I believe Python Is actually a great language to begin on and I truly wish I would have been able to start with it. It’s become more complicated for me to recursively tear apart java code and figure out how to apply it to python, simply because I’ve become so used to the labor intensive defining and declaring involved. Of course, this reduction of code time and syntax leads to much less strain on the CPU and less time for the build/clean of the application as well. </a:t>
            </a:r>
          </a:p>
          <a:p>
            <a:endParaRPr lang="en-US" dirty="0"/>
          </a:p>
          <a:p>
            <a:r>
              <a:rPr lang="en-US" dirty="0" smtClean="0"/>
              <a:t>There is one key disadvantage to Python, which is the fact that it is much less portable. Java can preform on multiple platforms, usually inherently, but Python needs a dedicated program to compile and build. Therefore, I think Python is great for supplementing text editing and simple methods in programs that are based in other dynamic languages. Python, if used properly, is a great compliment to Java for applications that use as much text input and output as graphics </a:t>
            </a:r>
            <a:r>
              <a:rPr lang="en-US" smtClean="0"/>
              <a:t>and events. </a:t>
            </a:r>
            <a:endParaRPr lang="en-US" dirty="0"/>
          </a:p>
        </p:txBody>
      </p:sp>
    </p:spTree>
    <p:extLst>
      <p:ext uri="{BB962C8B-B14F-4D97-AF65-F5344CB8AC3E}">
        <p14:creationId xmlns:p14="http://schemas.microsoft.com/office/powerpoint/2010/main" val="5817277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09053" y="2352841"/>
            <a:ext cx="7178842" cy="3416320"/>
          </a:xfrm>
          <a:prstGeom prst="rect">
            <a:avLst/>
          </a:prstGeom>
          <a:noFill/>
        </p:spPr>
        <p:txBody>
          <a:bodyPr wrap="square" rtlCol="0">
            <a:spAutoFit/>
          </a:bodyPr>
          <a:lstStyle/>
          <a:p>
            <a:r>
              <a:rPr lang="en-US" dirty="0" smtClean="0"/>
              <a:t>The originally intended purpose of this project was to, not only learn python as a new programming language, but to use it with other languages and see how they interact with, compliment and even out preform one another. My original scope was to create a student registration system that simply shows the process of selecting classes where the system will dictate how many more class hours a student may select at a time. </a:t>
            </a:r>
          </a:p>
          <a:p>
            <a:endParaRPr lang="en-US" dirty="0"/>
          </a:p>
          <a:p>
            <a:r>
              <a:rPr lang="en-US" dirty="0" smtClean="0"/>
              <a:t>For this specific program, I originally created a database with several students and schedules, however, I ended up scaling it back to simply focus on the main functions and show a side by side analysis of how Python could better preform these actions in terms of redundancy and syntax creation time. </a:t>
            </a:r>
            <a:endParaRPr lang="en-US" dirty="0"/>
          </a:p>
        </p:txBody>
      </p:sp>
      <p:sp>
        <p:nvSpPr>
          <p:cNvPr id="3" name="Title 2"/>
          <p:cNvSpPr>
            <a:spLocks noGrp="1"/>
          </p:cNvSpPr>
          <p:nvPr>
            <p:ph type="title"/>
          </p:nvPr>
        </p:nvSpPr>
        <p:spPr>
          <a:xfrm>
            <a:off x="909053" y="364958"/>
            <a:ext cx="6781800" cy="1600200"/>
          </a:xfrm>
        </p:spPr>
        <p:txBody>
          <a:bodyPr/>
          <a:lstStyle/>
          <a:p>
            <a:r>
              <a:rPr lang="en-US" dirty="0" smtClean="0"/>
              <a:t>Project Scope</a:t>
            </a:r>
            <a:endParaRPr lang="en-US" dirty="0"/>
          </a:p>
        </p:txBody>
      </p:sp>
    </p:spTree>
    <p:extLst>
      <p:ext uri="{BB962C8B-B14F-4D97-AF65-F5344CB8AC3E}">
        <p14:creationId xmlns:p14="http://schemas.microsoft.com/office/powerpoint/2010/main" val="26054653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few Basics</a:t>
            </a:r>
            <a:r>
              <a:rPr lang="is-IS" dirty="0" smtClean="0"/>
              <a:t>…</a:t>
            </a:r>
            <a:endParaRPr lang="en-US" dirty="0"/>
          </a:p>
        </p:txBody>
      </p:sp>
      <p:sp>
        <p:nvSpPr>
          <p:cNvPr id="3" name="Text Placeholder 2"/>
          <p:cNvSpPr>
            <a:spLocks noGrp="1"/>
          </p:cNvSpPr>
          <p:nvPr>
            <p:ph type="body" idx="1"/>
          </p:nvPr>
        </p:nvSpPr>
        <p:spPr>
          <a:xfrm>
            <a:off x="758951" y="609600"/>
            <a:ext cx="4214101" cy="639762"/>
          </a:xfrm>
        </p:spPr>
        <p:txBody>
          <a:bodyPr/>
          <a:lstStyle/>
          <a:p>
            <a:r>
              <a:rPr lang="en-US" dirty="0" smtClean="0"/>
              <a:t>Java			             Vs. </a:t>
            </a:r>
            <a:endParaRPr lang="en-US" dirty="0"/>
          </a:p>
        </p:txBody>
      </p:sp>
      <p:sp>
        <p:nvSpPr>
          <p:cNvPr id="4" name="Content Placeholder 3"/>
          <p:cNvSpPr>
            <a:spLocks noGrp="1"/>
          </p:cNvSpPr>
          <p:nvPr>
            <p:ph sz="half" idx="2"/>
          </p:nvPr>
        </p:nvSpPr>
        <p:spPr/>
        <p:txBody>
          <a:bodyPr>
            <a:noAutofit/>
          </a:bodyPr>
          <a:lstStyle/>
          <a:p>
            <a:r>
              <a:rPr lang="en-US" sz="1800" dirty="0" smtClean="0"/>
              <a:t>Static – Declared variables</a:t>
            </a:r>
          </a:p>
          <a:p>
            <a:r>
              <a:rPr lang="en-US" sz="1800" dirty="0" smtClean="0"/>
              <a:t>Required class creation for programs</a:t>
            </a:r>
          </a:p>
          <a:p>
            <a:r>
              <a:rPr lang="en-US" sz="1800" dirty="0" smtClean="0"/>
              <a:t>Even with class extensions, constructors must be defined explicitly</a:t>
            </a:r>
          </a:p>
          <a:p>
            <a:r>
              <a:rPr lang="en-US" sz="1800" dirty="0" smtClean="0"/>
              <a:t>File I/O requires several imports and exceptions for one small file to be read</a:t>
            </a:r>
          </a:p>
          <a:p>
            <a:r>
              <a:rPr lang="en-US" sz="1800" dirty="0" smtClean="0"/>
              <a:t>Most basic functions are built on words and collections that aren’t always necessary</a:t>
            </a:r>
            <a:endParaRPr lang="en-US" sz="1800" dirty="0"/>
          </a:p>
        </p:txBody>
      </p:sp>
      <p:sp>
        <p:nvSpPr>
          <p:cNvPr id="5" name="Text Placeholder 4"/>
          <p:cNvSpPr>
            <a:spLocks noGrp="1"/>
          </p:cNvSpPr>
          <p:nvPr>
            <p:ph type="body" sz="quarter" idx="3"/>
          </p:nvPr>
        </p:nvSpPr>
        <p:spPr/>
        <p:txBody>
          <a:bodyPr/>
          <a:lstStyle/>
          <a:p>
            <a:pPr algn="r"/>
            <a:r>
              <a:rPr lang="en-US" dirty="0" smtClean="0"/>
              <a:t>	Python</a:t>
            </a:r>
            <a:endParaRPr lang="en-US" dirty="0"/>
          </a:p>
        </p:txBody>
      </p:sp>
      <p:sp>
        <p:nvSpPr>
          <p:cNvPr id="6" name="Content Placeholder 5"/>
          <p:cNvSpPr>
            <a:spLocks noGrp="1"/>
          </p:cNvSpPr>
          <p:nvPr>
            <p:ph sz="quarter" idx="4"/>
          </p:nvPr>
        </p:nvSpPr>
        <p:spPr/>
        <p:txBody>
          <a:bodyPr>
            <a:normAutofit lnSpcReduction="10000"/>
          </a:bodyPr>
          <a:lstStyle/>
          <a:p>
            <a:r>
              <a:rPr lang="en-US" sz="1800" dirty="0" smtClean="0"/>
              <a:t>Dynamic – No declaration</a:t>
            </a:r>
          </a:p>
          <a:p>
            <a:r>
              <a:rPr lang="en-US" sz="1800" dirty="0" smtClean="0"/>
              <a:t>Instant code creation, no class needed</a:t>
            </a:r>
          </a:p>
          <a:p>
            <a:r>
              <a:rPr lang="en-US" sz="1800" dirty="0" smtClean="0"/>
              <a:t>No need for explicit definitions if class is extended</a:t>
            </a:r>
          </a:p>
          <a:p>
            <a:r>
              <a:rPr lang="en-US" sz="1800" dirty="0" smtClean="0"/>
              <a:t>To read a file, the file as an object is defined, and the contents are printed.</a:t>
            </a:r>
          </a:p>
          <a:p>
            <a:r>
              <a:rPr lang="en-US" sz="1800" dirty="0" smtClean="0"/>
              <a:t>The build of all main functions is concise and only contains necessary parts</a:t>
            </a:r>
          </a:p>
          <a:p>
            <a:endParaRPr lang="en-US" sz="1400" dirty="0"/>
          </a:p>
        </p:txBody>
      </p:sp>
    </p:spTree>
    <p:extLst>
      <p:ext uri="{BB962C8B-B14F-4D97-AF65-F5344CB8AC3E}">
        <p14:creationId xmlns:p14="http://schemas.microsoft.com/office/powerpoint/2010/main" val="2873786366"/>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smtClean="0"/>
              <a:t>The Login Screen</a:t>
            </a:r>
            <a:endParaRPr lang="en-US" dirty="0"/>
          </a:p>
        </p:txBody>
      </p:sp>
      <p:sp>
        <p:nvSpPr>
          <p:cNvPr id="11" name="Text Placeholder 10"/>
          <p:cNvSpPr>
            <a:spLocks noGrp="1"/>
          </p:cNvSpPr>
          <p:nvPr>
            <p:ph type="body" sz="half" idx="2"/>
          </p:nvPr>
        </p:nvSpPr>
        <p:spPr/>
        <p:txBody>
          <a:bodyPr/>
          <a:lstStyle/>
          <a:p>
            <a:r>
              <a:rPr lang="en-US" dirty="0" smtClean="0"/>
              <a:t>First, we are presented with a simple login screen. It accepts the Username and password, connects to a small database to match it and either allows permission or denies based on the match. To the Right we see where it is denying the user Permission. </a:t>
            </a:r>
            <a:endParaRPr lang="en-US" dirty="0"/>
          </a:p>
        </p:txBody>
      </p:sp>
      <p:pic>
        <p:nvPicPr>
          <p:cNvPr id="14" name="Content Placeholder 13" descr="Screen Shot 2016-04-25 at 7.11.09 PM.png"/>
          <p:cNvPicPr>
            <a:picLocks noGrp="1" noChangeAspect="1"/>
          </p:cNvPicPr>
          <p:nvPr>
            <p:ph idx="1"/>
          </p:nvPr>
        </p:nvPicPr>
        <p:blipFill>
          <a:blip r:embed="rId2">
            <a:extLst>
              <a:ext uri="{28A0092B-C50C-407E-A947-70E740481C1C}">
                <a14:useLocalDpi xmlns:a14="http://schemas.microsoft.com/office/drawing/2010/main" val="0"/>
              </a:ext>
            </a:extLst>
          </a:blip>
          <a:srcRect t="-14224" b="-14224"/>
          <a:stretch>
            <a:fillRect/>
          </a:stretch>
        </p:blipFill>
        <p:spPr/>
      </p:pic>
    </p:spTree>
    <p:extLst>
      <p:ext uri="{BB962C8B-B14F-4D97-AF65-F5344CB8AC3E}">
        <p14:creationId xmlns:p14="http://schemas.microsoft.com/office/powerpoint/2010/main" val="3712112543"/>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Screen Shot 2016-04-25 at 7.13.31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68706" y="2259263"/>
            <a:ext cx="5373914" cy="3769896"/>
          </a:xfrm>
          <a:prstGeom prst="rect">
            <a:avLst/>
          </a:prstGeom>
        </p:spPr>
      </p:pic>
      <p:sp>
        <p:nvSpPr>
          <p:cNvPr id="6" name="TextBox 5"/>
          <p:cNvSpPr txBox="1"/>
          <p:nvPr/>
        </p:nvSpPr>
        <p:spPr>
          <a:xfrm>
            <a:off x="1149685" y="1189790"/>
            <a:ext cx="6201074" cy="646331"/>
          </a:xfrm>
          <a:prstGeom prst="rect">
            <a:avLst/>
          </a:prstGeom>
          <a:noFill/>
        </p:spPr>
        <p:txBody>
          <a:bodyPr wrap="none" rtlCol="0">
            <a:spAutoFit/>
          </a:bodyPr>
          <a:lstStyle/>
          <a:p>
            <a:r>
              <a:rPr lang="en-US" dirty="0" smtClean="0"/>
              <a:t>For the purpose of this exercise, I used the database info</a:t>
            </a:r>
          </a:p>
          <a:p>
            <a:r>
              <a:rPr lang="en-US" dirty="0" smtClean="0"/>
              <a:t>To call our user JohnDoe123, and have a Password of Password1</a:t>
            </a:r>
            <a:endParaRPr lang="en-US" dirty="0"/>
          </a:p>
        </p:txBody>
      </p:sp>
    </p:spTree>
    <p:extLst>
      <p:ext uri="{BB962C8B-B14F-4D97-AF65-F5344CB8AC3E}">
        <p14:creationId xmlns:p14="http://schemas.microsoft.com/office/powerpoint/2010/main" val="2916972368"/>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5227052"/>
            <a:ext cx="4946316" cy="945147"/>
          </a:xfrm>
        </p:spPr>
        <p:txBody>
          <a:bodyPr/>
          <a:lstStyle/>
          <a:p>
            <a:r>
              <a:rPr lang="en-US" dirty="0" smtClean="0"/>
              <a:t>Code thus far</a:t>
            </a:r>
            <a:r>
              <a:rPr lang="is-IS" dirty="0" smtClean="0"/>
              <a:t>…</a:t>
            </a:r>
            <a:endParaRPr lang="en-US" dirty="0"/>
          </a:p>
        </p:txBody>
      </p:sp>
      <p:pic>
        <p:nvPicPr>
          <p:cNvPr id="4" name="Content Placeholder 3" descr="Screen Shot 2016-04-25 at 7.15.25 PM (2).png"/>
          <p:cNvPicPr>
            <a:picLocks noGrp="1" noChangeAspect="1"/>
          </p:cNvPicPr>
          <p:nvPr>
            <p:ph idx="1"/>
          </p:nvPr>
        </p:nvPicPr>
        <p:blipFill>
          <a:blip r:embed="rId2">
            <a:extLst>
              <a:ext uri="{28A0092B-C50C-407E-A947-70E740481C1C}">
                <a14:useLocalDpi xmlns:a14="http://schemas.microsoft.com/office/drawing/2010/main" val="0"/>
              </a:ext>
            </a:extLst>
          </a:blip>
          <a:srcRect t="-23093" b="-23093"/>
          <a:stretch>
            <a:fillRect/>
          </a:stretch>
        </p:blipFill>
        <p:spPr>
          <a:xfrm>
            <a:off x="762000" y="685800"/>
            <a:ext cx="4277895" cy="2536592"/>
          </a:xfrm>
          <a:prstGeom prst="rect">
            <a:avLst/>
          </a:prstGeom>
          <a:solidFill>
            <a:srgbClr val="FFFFFF">
              <a:shade val="85000"/>
            </a:srgbClr>
          </a:solidFill>
          <a:ln w="88900" cap="sq">
            <a:solidFill>
              <a:srgbClr val="FFFFFF"/>
            </a:solidFill>
            <a:miter lim="800000"/>
          </a:ln>
          <a:effectLst>
            <a:outerShdw blurRad="50800" dist="38100" dir="2700000" algn="tl" rotWithShape="0">
              <a:prstClr val="black">
                <a:alpha val="40000"/>
              </a:prstClr>
            </a:outerShdw>
          </a:effectLst>
          <a:scene3d>
            <a:camera prst="orthographicFront"/>
            <a:lightRig rig="twoPt" dir="t">
              <a:rot lat="0" lon="0" rev="7200000"/>
            </a:lightRig>
          </a:scene3d>
          <a:sp3d>
            <a:bevelT w="25400" h="19050"/>
            <a:contourClr>
              <a:srgbClr val="FFFFFF"/>
            </a:contourClr>
          </a:sp3d>
        </p:spPr>
      </p:pic>
      <p:sp>
        <p:nvSpPr>
          <p:cNvPr id="5" name="TextBox 4"/>
          <p:cNvSpPr txBox="1"/>
          <p:nvPr/>
        </p:nvSpPr>
        <p:spPr>
          <a:xfrm>
            <a:off x="5146842" y="842211"/>
            <a:ext cx="3769895" cy="2585323"/>
          </a:xfrm>
          <a:prstGeom prst="rect">
            <a:avLst/>
          </a:prstGeom>
          <a:noFill/>
        </p:spPr>
        <p:txBody>
          <a:bodyPr wrap="square" rtlCol="0">
            <a:spAutoFit/>
          </a:bodyPr>
          <a:lstStyle/>
          <a:p>
            <a:r>
              <a:rPr lang="en-US" dirty="0" smtClean="0"/>
              <a:t>I’ve created this first output command set to show that the database ‘</a:t>
            </a:r>
            <a:r>
              <a:rPr lang="en-US" dirty="0" err="1" smtClean="0"/>
              <a:t>userTbl</a:t>
            </a:r>
            <a:r>
              <a:rPr lang="en-US" dirty="0" smtClean="0"/>
              <a:t>’ was accessed and the correct schema was selected, resulting in a successful Match. </a:t>
            </a:r>
          </a:p>
          <a:p>
            <a:endParaRPr lang="en-US" dirty="0"/>
          </a:p>
          <a:p>
            <a:r>
              <a:rPr lang="en-US" dirty="0" smtClean="0"/>
              <a:t>The Following examples show the code used to declare variables and match within the database.</a:t>
            </a:r>
            <a:endParaRPr lang="en-US" dirty="0"/>
          </a:p>
        </p:txBody>
      </p:sp>
      <p:pic>
        <p:nvPicPr>
          <p:cNvPr id="6" name="Picture 5" descr="Screen Shot 2016-04-25 at 7.19.02 PM (2).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80527" y="3626935"/>
            <a:ext cx="3261892" cy="2259676"/>
          </a:xfrm>
          <a:prstGeom prst="rect">
            <a:avLst/>
          </a:prstGeom>
          <a:effectLst>
            <a:outerShdw blurRad="50800" dist="38100" dir="2700000" algn="tl" rotWithShape="0">
              <a:prstClr val="black">
                <a:alpha val="40000"/>
              </a:prstClr>
            </a:outerShdw>
          </a:effectLst>
        </p:spPr>
      </p:pic>
      <p:pic>
        <p:nvPicPr>
          <p:cNvPr id="7" name="Picture 6" descr="Screen Shot 2016-04-25 at 7.18.59 PM (2).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2000" y="3222392"/>
            <a:ext cx="3380143" cy="2176643"/>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4039197765"/>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80936" y="732283"/>
            <a:ext cx="7729437" cy="1200329"/>
          </a:xfrm>
          <a:prstGeom prst="rect">
            <a:avLst/>
          </a:prstGeom>
          <a:noFill/>
        </p:spPr>
        <p:txBody>
          <a:bodyPr wrap="none" rtlCol="0">
            <a:spAutoFit/>
          </a:bodyPr>
          <a:lstStyle/>
          <a:p>
            <a:r>
              <a:rPr lang="en-US" dirty="0" smtClean="0"/>
              <a:t>As seen in the previous slide, there is a healthy amount of code, while fairly basic</a:t>
            </a:r>
          </a:p>
          <a:p>
            <a:r>
              <a:rPr lang="en-US" dirty="0" smtClean="0"/>
              <a:t>That is used to check the input against the database schema, match it and either </a:t>
            </a:r>
          </a:p>
          <a:p>
            <a:r>
              <a:rPr lang="en-US" dirty="0" smtClean="0"/>
              <a:t>Allow the user in or print an error message. The following screenshot shows a </a:t>
            </a:r>
          </a:p>
          <a:p>
            <a:r>
              <a:rPr lang="en-US" dirty="0" smtClean="0"/>
              <a:t>Comparable method in Python:</a:t>
            </a:r>
          </a:p>
        </p:txBody>
      </p:sp>
      <p:pic>
        <p:nvPicPr>
          <p:cNvPr id="3" name="Picture 2" descr="Screen Shot 2016-04-25 at 7.38.20 PM.png"/>
          <p:cNvPicPr>
            <a:picLocks noChangeAspect="1"/>
          </p:cNvPicPr>
          <p:nvPr/>
        </p:nvPicPr>
        <p:blipFill rotWithShape="1">
          <a:blip r:embed="rId2">
            <a:extLst>
              <a:ext uri="{28A0092B-C50C-407E-A947-70E740481C1C}">
                <a14:useLocalDpi xmlns:a14="http://schemas.microsoft.com/office/drawing/2010/main" val="0"/>
              </a:ext>
            </a:extLst>
          </a:blip>
          <a:srcRect l="2165"/>
          <a:stretch/>
        </p:blipFill>
        <p:spPr>
          <a:xfrm>
            <a:off x="1178395" y="2087226"/>
            <a:ext cx="6203734" cy="2648670"/>
          </a:xfrm>
          <a:prstGeom prst="rect">
            <a:avLst/>
          </a:prstGeom>
        </p:spPr>
      </p:pic>
      <p:sp>
        <p:nvSpPr>
          <p:cNvPr id="4" name="TextBox 3"/>
          <p:cNvSpPr txBox="1"/>
          <p:nvPr/>
        </p:nvSpPr>
        <p:spPr>
          <a:xfrm>
            <a:off x="1041107" y="4977235"/>
            <a:ext cx="6341022" cy="923330"/>
          </a:xfrm>
          <a:prstGeom prst="rect">
            <a:avLst/>
          </a:prstGeom>
          <a:noFill/>
        </p:spPr>
        <p:txBody>
          <a:bodyPr wrap="square" rtlCol="0">
            <a:spAutoFit/>
          </a:bodyPr>
          <a:lstStyle/>
          <a:p>
            <a:r>
              <a:rPr lang="en-US" dirty="0" smtClean="0"/>
              <a:t>Aside from creating the GUI files (FXML in this case), this method checks the info with the database, creates a parsing cursor to match and either allows or denies the user</a:t>
            </a:r>
            <a:endParaRPr lang="en-US" dirty="0"/>
          </a:p>
        </p:txBody>
      </p:sp>
    </p:spTree>
    <p:extLst>
      <p:ext uri="{BB962C8B-B14F-4D97-AF65-F5344CB8AC3E}">
        <p14:creationId xmlns:p14="http://schemas.microsoft.com/office/powerpoint/2010/main" val="843465913"/>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1020" y="4974994"/>
            <a:ext cx="6582779" cy="1197206"/>
          </a:xfrm>
        </p:spPr>
        <p:txBody>
          <a:bodyPr>
            <a:normAutofit/>
          </a:bodyPr>
          <a:lstStyle/>
          <a:p>
            <a:r>
              <a:rPr lang="en-US" sz="3200" dirty="0" smtClean="0"/>
              <a:t>Semester Selection Screen</a:t>
            </a:r>
            <a:endParaRPr lang="en-US" sz="3200" dirty="0"/>
          </a:p>
        </p:txBody>
      </p:sp>
      <p:pic>
        <p:nvPicPr>
          <p:cNvPr id="3" name="Picture 2" descr="Screen Shot 2016-04-25 at 7.06.09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3312" y="697956"/>
            <a:ext cx="5621442" cy="4414341"/>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24448626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35173" y="675073"/>
            <a:ext cx="7436472" cy="923330"/>
          </a:xfrm>
          <a:prstGeom prst="rect">
            <a:avLst/>
          </a:prstGeom>
          <a:noFill/>
        </p:spPr>
        <p:txBody>
          <a:bodyPr wrap="square" rtlCol="0">
            <a:spAutoFit/>
          </a:bodyPr>
          <a:lstStyle/>
          <a:p>
            <a:r>
              <a:rPr lang="en-US" dirty="0" smtClean="0"/>
              <a:t>The semester selection screen consists of several labels, one dropdown box and one main button. In java, the entire GUI and all functions, collectively, is fairly light on the code:</a:t>
            </a:r>
            <a:endParaRPr lang="en-US" dirty="0"/>
          </a:p>
        </p:txBody>
      </p:sp>
      <p:pic>
        <p:nvPicPr>
          <p:cNvPr id="4" name="Picture 3" descr="Screen Shot 2016-04-25 at 7.49.42 PM (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4838" y="1598403"/>
            <a:ext cx="5430830" cy="4374279"/>
          </a:xfrm>
          <a:prstGeom prst="rect">
            <a:avLst/>
          </a:prstGeom>
        </p:spPr>
      </p:pic>
    </p:spTree>
    <p:extLst>
      <p:ext uri="{BB962C8B-B14F-4D97-AF65-F5344CB8AC3E}">
        <p14:creationId xmlns:p14="http://schemas.microsoft.com/office/powerpoint/2010/main" val="188477477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Newsprint">
  <a:themeElements>
    <a:clrScheme name="NewsPrint">
      <a:dk1>
        <a:sysClr val="windowText" lastClr="000000"/>
      </a:dk1>
      <a:lt1>
        <a:sysClr val="window" lastClr="FFFFFF"/>
      </a:lt1>
      <a:dk2>
        <a:srgbClr val="303030"/>
      </a:dk2>
      <a:lt2>
        <a:srgbClr val="DEDEE0"/>
      </a:lt2>
      <a:accent1>
        <a:srgbClr val="AD0101"/>
      </a:accent1>
      <a:accent2>
        <a:srgbClr val="726056"/>
      </a:accent2>
      <a:accent3>
        <a:srgbClr val="AC956E"/>
      </a:accent3>
      <a:accent4>
        <a:srgbClr val="808DA9"/>
      </a:accent4>
      <a:accent5>
        <a:srgbClr val="424E5B"/>
      </a:accent5>
      <a:accent6>
        <a:srgbClr val="730E00"/>
      </a:accent6>
      <a:hlink>
        <a:srgbClr val="D26900"/>
      </a:hlink>
      <a:folHlink>
        <a:srgbClr val="D89243"/>
      </a:folHlink>
    </a:clrScheme>
    <a:fontScheme name="NewsPrint">
      <a:majorFont>
        <a:latin typeface="Impact"/>
        <a:ea typeface=""/>
        <a:cs typeface=""/>
        <a:font script="Jpan" typeface="HGP創英角ｺﾞｼｯｸUB"/>
        <a:font script="Hang" typeface="HY견고딕"/>
        <a:font script="Hans" typeface="微软雅黑"/>
        <a:font script="Hant" typeface="微軟正黑體"/>
        <a:font script="Arab" typeface="Tahoma"/>
        <a:font script="Hebr" typeface="To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NewsPrint">
      <a:fillStyleLst>
        <a:solidFill>
          <a:schemeClr val="phClr"/>
        </a:solidFill>
        <a:gradFill rotWithShape="1">
          <a:gsLst>
            <a:gs pos="0">
              <a:schemeClr val="phClr">
                <a:tint val="37000"/>
                <a:hueMod val="100000"/>
                <a:satMod val="200000"/>
                <a:lumMod val="88000"/>
              </a:schemeClr>
            </a:gs>
            <a:gs pos="100000">
              <a:schemeClr val="phClr">
                <a:tint val="53000"/>
                <a:shade val="100000"/>
                <a:hueMod val="100000"/>
                <a:satMod val="350000"/>
                <a:lumMod val="79000"/>
              </a:schemeClr>
            </a:gs>
          </a:gsLst>
          <a:lin ang="5400000" scaled="1"/>
        </a:gradFill>
        <a:gradFill rotWithShape="1">
          <a:gsLst>
            <a:gs pos="0">
              <a:schemeClr val="phClr">
                <a:tint val="83000"/>
                <a:shade val="100000"/>
                <a:alpha val="100000"/>
                <a:hueMod val="100000"/>
                <a:satMod val="220000"/>
                <a:lumMod val="90000"/>
              </a:schemeClr>
            </a:gs>
            <a:gs pos="76000">
              <a:schemeClr val="phClr">
                <a:shade val="100000"/>
              </a:schemeClr>
            </a:gs>
            <a:gs pos="100000">
              <a:schemeClr val="phClr">
                <a:shade val="93000"/>
                <a:alpha val="100000"/>
                <a:satMod val="100000"/>
                <a:lumMod val="93000"/>
              </a:schemeClr>
            </a:gs>
          </a:gsLst>
          <a:path path="circle">
            <a:fillToRect l="15000" t="15000" r="100000" b="100000"/>
          </a:path>
        </a:gradFill>
      </a:fillStyleLst>
      <a:lnStyleLst>
        <a:ln w="15875" cap="flat" cmpd="sng" algn="ctr">
          <a:solidFill>
            <a:schemeClr val="phClr"/>
          </a:solidFill>
          <a:prstDash val="solid"/>
        </a:ln>
        <a:ln w="22225" cap="flat" cmpd="sng" algn="ctr">
          <a:solidFill>
            <a:schemeClr val="phClr"/>
          </a:solidFill>
          <a:prstDash val="solid"/>
        </a:ln>
        <a:ln w="34925" cap="flat" cmpd="sng" algn="ctr">
          <a:solidFill>
            <a:schemeClr val="phClr"/>
          </a:solidFill>
          <a:prstDash val="solid"/>
        </a:ln>
      </a:lnStyleLst>
      <a:effectStyleLst>
        <a:effectStyle>
          <a:effectLst>
            <a:outerShdw blurRad="50800" dist="12700" dir="5280000" rotWithShape="0">
              <a:srgbClr val="000000">
                <a:alpha val="40000"/>
              </a:srgbClr>
            </a:outerShdw>
          </a:effectLst>
        </a:effectStyle>
        <a:effectStyle>
          <a:effectLst>
            <a:outerShdw blurRad="38100" dist="38100" dir="5400000" rotWithShape="0">
              <a:srgbClr val="000000">
                <a:alpha val="35000"/>
              </a:srgbClr>
            </a:outerShdw>
          </a:effectLst>
        </a:effectStyle>
        <a:effectStyle>
          <a:effectLst>
            <a:outerShdw blurRad="38100" dist="38100" dir="5400000" rotWithShape="0">
              <a:srgbClr val="000000">
                <a:alpha val="35000"/>
              </a:srgbClr>
            </a:outerShdw>
          </a:effectLst>
          <a:scene3d>
            <a:camera prst="orthographicFront">
              <a:rot lat="0" lon="0" rev="0"/>
            </a:camera>
            <a:lightRig rig="brightRoom" dir="tl"/>
          </a:scene3d>
          <a:sp3d contourW="12700">
            <a:bevelT w="31750" h="12700"/>
            <a:contourClr>
              <a:schemeClr val="phClr"/>
            </a:contourClr>
          </a:sp3d>
        </a:effectStyle>
      </a:effectStyleLst>
      <a:bgFillStyleLst>
        <a:solidFill>
          <a:schemeClr val="phClr"/>
        </a:solidFill>
        <a:gradFill rotWithShape="1">
          <a:gsLst>
            <a:gs pos="0">
              <a:schemeClr val="phClr">
                <a:tint val="93000"/>
              </a:schemeClr>
            </a:gs>
            <a:gs pos="100000">
              <a:schemeClr val="phClr">
                <a:shade val="55000"/>
              </a:schemeClr>
            </a:gs>
          </a:gsLst>
          <a:lin ang="5400000" scaled="1"/>
        </a:gradFill>
        <a:blipFill rotWithShape="1">
          <a:blip xmlns:r="http://schemas.openxmlformats.org/officeDocument/2006/relationships" r:embed="rId1">
            <a:duotone>
              <a:schemeClr val="phClr">
                <a:shade val="20000"/>
                <a:satMod val="350000"/>
                <a:lumMod val="125000"/>
              </a:schemeClr>
              <a:schemeClr val="phClr">
                <a:tint val="90000"/>
                <a:satMod val="250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Newsprint.thmx</Template>
  <TotalTime>1537</TotalTime>
  <Words>1191</Words>
  <Application>Microsoft Macintosh PowerPoint</Application>
  <PresentationFormat>On-screen Show (4:3)</PresentationFormat>
  <Paragraphs>51</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Newsprint</vt:lpstr>
      <vt:lpstr>Python:  Replacing java to reduce redundancy </vt:lpstr>
      <vt:lpstr>Project Scope</vt:lpstr>
      <vt:lpstr>A few Basics…</vt:lpstr>
      <vt:lpstr>The Login Screen</vt:lpstr>
      <vt:lpstr>PowerPoint Presentation</vt:lpstr>
      <vt:lpstr>Code thus far…</vt:lpstr>
      <vt:lpstr>PowerPoint Presentation</vt:lpstr>
      <vt:lpstr>Semester Selection Screen</vt:lpstr>
      <vt:lpstr>PowerPoint Presentation</vt:lpstr>
      <vt:lpstr>PowerPoint Presentation</vt:lpstr>
      <vt:lpstr>Class List</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Replacing java to reduce redundancy </dc:title>
  <dc:creator>thomas</dc:creator>
  <cp:lastModifiedBy>thomas</cp:lastModifiedBy>
  <cp:revision>15</cp:revision>
  <dcterms:created xsi:type="dcterms:W3CDTF">2016-04-23T22:41:46Z</dcterms:created>
  <dcterms:modified xsi:type="dcterms:W3CDTF">2016-04-26T03:07:52Z</dcterms:modified>
</cp:coreProperties>
</file>