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9" r:id="rId6"/>
    <p:sldId id="264" r:id="rId7"/>
    <p:sldId id="266" r:id="rId8"/>
    <p:sldId id="267" r:id="rId9"/>
    <p:sldId id="261" r:id="rId10"/>
    <p:sldId id="262" r:id="rId11"/>
    <p:sldId id="263" r:id="rId12"/>
    <p:sldId id="25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Hand Written </a:t>
            </a:r>
            <a:b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</a:b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Digit Recognition </a:t>
            </a: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web app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 </a:t>
            </a:r>
            <a:b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</a:br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u</a:t>
            </a:r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charset="0"/>
                <a:cs typeface="Segoe UI" panose="020B0502040204020203" charset="0"/>
              </a:rPr>
              <a:t>sing MNIST Dataset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42310" y="445135"/>
            <a:ext cx="6463665" cy="5862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6290" y="485140"/>
            <a:ext cx="1537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600" b="1" u="sng">
                <a:latin typeface="Bahnschrift SemiBold" panose="020B0502040204020203" charset="0"/>
                <a:cs typeface="Bahnschrift SemiBold" panose="020B0502040204020203" charset="0"/>
              </a:rPr>
              <a:t>Output</a:t>
            </a:r>
            <a:endParaRPr lang="en-IN" altLang="en-US" sz="3600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5800"/>
            <a:ext cx="10515600" cy="35071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822325"/>
            <a:ext cx="401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 u="sng">
                <a:latin typeface="Bahnschrift SemiBold" panose="020B0502040204020203" charset="0"/>
                <a:cs typeface="Bahnschrift SemiBold" panose="020B0502040204020203" charset="0"/>
              </a:rPr>
              <a:t>GUI prototype</a:t>
            </a:r>
            <a:endParaRPr lang="en-IN" altLang="en-US" sz="3600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335"/>
            <a:ext cx="10972800" cy="582613"/>
          </a:xfrm>
        </p:spPr>
        <p:txBody>
          <a:bodyPr/>
          <a:p>
            <a:r>
              <a:rPr lang="en-IN" altLang="en-US" b="1" u="sng">
                <a:latin typeface="Bahnschrift SemiBold" panose="020B0502040204020203" charset="0"/>
                <a:cs typeface="Bahnschrift SemiBold" panose="020B0502040204020203" charset="0"/>
              </a:rPr>
              <a:t>Introduction</a:t>
            </a:r>
            <a:endParaRPr lang="en-IN" altLang="en-US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Recognition is identifying or distinguishing a thing or an </a:t>
            </a:r>
            <a:endParaRPr lang="en-US"/>
          </a:p>
          <a:p>
            <a:pPr marL="0" indent="0">
              <a:buNone/>
            </a:pPr>
            <a:r>
              <a:rPr lang="en-US"/>
              <a:t>individual  from  the  past  experiences  or  learning.  Similarly, </a:t>
            </a:r>
            <a:endParaRPr lang="en-US"/>
          </a:p>
          <a:p>
            <a:pPr marL="0" indent="0">
              <a:buNone/>
            </a:pPr>
            <a:r>
              <a:rPr lang="en-US"/>
              <a:t>Digit Recognition is nothing but recognizing or identifying the </a:t>
            </a:r>
            <a:endParaRPr lang="en-US"/>
          </a:p>
          <a:p>
            <a:pPr marL="0" indent="0">
              <a:buNone/>
            </a:pPr>
            <a:r>
              <a:rPr lang="en-US"/>
              <a:t>digits in any document. Digit recognition framework is simply </a:t>
            </a:r>
            <a:endParaRPr lang="en-US"/>
          </a:p>
          <a:p>
            <a:pPr marL="0" indent="0">
              <a:buNone/>
            </a:pPr>
            <a:r>
              <a:rPr lang="en-US"/>
              <a:t>the  working  of  a  machine  to  prepare  itself  or  interpret  the </a:t>
            </a:r>
            <a:endParaRPr lang="en-US"/>
          </a:p>
          <a:p>
            <a:pPr marL="0" indent="0">
              <a:buNone/>
            </a:pPr>
            <a:r>
              <a:rPr lang="en-US"/>
              <a:t>digits.  Handwritten  Digit  Recognition  is  the  capacity  of  a </a:t>
            </a:r>
            <a:endParaRPr lang="en-US"/>
          </a:p>
          <a:p>
            <a:pPr marL="0" indent="0">
              <a:buNone/>
            </a:pPr>
            <a:r>
              <a:rPr lang="en-US"/>
              <a:t>computer to interpret the manually  written digits from various </a:t>
            </a:r>
            <a:endParaRPr lang="en-US"/>
          </a:p>
          <a:p>
            <a:pPr marL="0" indent="0">
              <a:buNone/>
            </a:pPr>
            <a:r>
              <a:rPr lang="en-US"/>
              <a:t>sources  like  messages,  bank  cheques,  papers,  pictures, and so </a:t>
            </a:r>
            <a:endParaRPr lang="en-US"/>
          </a:p>
          <a:p>
            <a:pPr marL="0" indent="0">
              <a:buNone/>
            </a:pPr>
            <a:r>
              <a:rPr lang="en-US"/>
              <a:t>forth  and  in  various  situations  for  web  based  handwriting </a:t>
            </a:r>
            <a:endParaRPr lang="en-US"/>
          </a:p>
          <a:p>
            <a:pPr marL="0" indent="0">
              <a:buNone/>
            </a:pPr>
            <a:r>
              <a:rPr lang="en-US"/>
              <a:t>recognition on PC tablets, identifying number plates of </a:t>
            </a:r>
            <a:endParaRPr lang="en-US"/>
          </a:p>
          <a:p>
            <a:pPr marL="0" indent="0">
              <a:buNone/>
            </a:pPr>
            <a:r>
              <a:rPr lang="en-US"/>
              <a:t>vehicles,  handling  bank  cheques,  digits  entered  in  any  forms </a:t>
            </a:r>
            <a:endParaRPr lang="en-US"/>
          </a:p>
          <a:p>
            <a:pPr marL="0" indent="0">
              <a:buNone/>
            </a:pPr>
            <a:r>
              <a:rPr lang="en-US"/>
              <a:t>etc.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IN" altLang="en-US" b="1" u="sng">
                <a:latin typeface="Bahnschrift SemiBold" panose="020B0502040204020203" charset="0"/>
                <a:cs typeface="Bahnschrift SemiBold" panose="020B0502040204020203" charset="0"/>
              </a:rPr>
              <a:t>Architecture</a:t>
            </a:r>
            <a:endParaRPr lang="en-IN" altLang="en-US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32585"/>
            <a:ext cx="632079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6090"/>
            <a:ext cx="10972800" cy="582613"/>
          </a:xfrm>
        </p:spPr>
        <p:txBody>
          <a:bodyPr/>
          <a:p>
            <a:r>
              <a:rPr lang="en-IN" altLang="en-US" u="sng">
                <a:latin typeface="Bahnschrift SemiBold" panose="020B0502040204020203" charset="0"/>
                <a:cs typeface="Bahnschrift SemiBold" panose="020B0502040204020203" charset="0"/>
              </a:rPr>
              <a:t>Dataset analysis</a:t>
            </a:r>
            <a:endParaRPr lang="en-IN" altLang="en-US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4450" y="1731645"/>
            <a:ext cx="702183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005"/>
            <a:ext cx="10972800" cy="582613"/>
          </a:xfrm>
        </p:spPr>
        <p:txBody>
          <a:bodyPr/>
          <a:p>
            <a:r>
              <a:rPr lang="en-IN" altLang="en-US" b="1" u="sng">
                <a:latin typeface="Bahnschrift SemiBold" panose="020B0502040204020203" charset="0"/>
                <a:cs typeface="Bahnschrift SemiBold" panose="020B0502040204020203" charset="0"/>
              </a:rPr>
              <a:t>Pre - processing</a:t>
            </a:r>
            <a:endParaRPr lang="en-IN" altLang="en-US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6565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IN" altLang="en-US" sz="1600"/>
              <a:t>T</a:t>
            </a:r>
            <a:r>
              <a:rPr lang="en-US" sz="1600"/>
              <a:t>he role of the pre-processing step is it performs various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tasks  on  the  input  image.  It  basically  upgrades  the  image  by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making it reasonable for segmentation. The fundamental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motivation  behind  pre-processing  is  to  take  off  a  fascinating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example from the background. For the most part, noise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filtering,  smoothing and  standardization are to  be  done  in this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stage.  The  pre-processing  additionally  characterizes  a  smaller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portrayal  of  the  example.  Binarization  changes  over  a  gray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scale image into a binary image.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The initial approach to the training set images that are to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be processed in order to reduce the data, by thresholding them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into  a  binary  image.  The  Figure  </a:t>
            </a:r>
            <a:r>
              <a:rPr lang="en-IN" altLang="en-US" sz="1600"/>
              <a:t>above </a:t>
            </a:r>
            <a:r>
              <a:rPr lang="en-US" sz="1600"/>
              <a:t>shows  a  sample  of  images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taken from the MNIST database.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5450"/>
            <a:ext cx="10972800" cy="582613"/>
          </a:xfrm>
        </p:spPr>
        <p:txBody>
          <a:bodyPr/>
          <a:p>
            <a:r>
              <a:rPr lang="en-US" b="1" u="sng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Segmentation</a:t>
            </a:r>
            <a:r>
              <a:rPr lang="en-US">
                <a:sym typeface="+mn-ea"/>
              </a:rPr>
              <a:t>: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50510"/>
          </a:xfrm>
        </p:spPr>
        <p:txBody>
          <a:bodyPr/>
          <a:p>
            <a:pPr marL="0" indent="0">
              <a:buNone/>
            </a:pPr>
            <a:r>
              <a:rPr lang="en-US" sz="1600"/>
              <a:t>Once the pre-processing of the input images is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completed,  sub-images  of  individual  digits  are  formed  from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the sequence of images. Pre-processed digit images are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segmented  into  a  sub-image  of  individual  digits,  which  are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assigned  a  number  to  each  digit.  Each  individual  digit  is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resized  into  pixels.  In  this  step an  edge  detection technique is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being used for segmentation of dataset images.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</a:t>
            </a:r>
            <a:endParaRPr lang="en-US" sz="1600"/>
          </a:p>
          <a:p>
            <a:pPr marL="0" indent="0">
              <a:buNone/>
            </a:pPr>
            <a:r>
              <a:rPr lang="en-US" sz="3600">
                <a:latin typeface="Bahnschrift SemiBold" panose="020B0502040204020203" charset="0"/>
                <a:cs typeface="Bahnschrift SemiBold" panose="020B0502040204020203" charset="0"/>
              </a:rPr>
              <a:t>Feature </a:t>
            </a:r>
            <a:r>
              <a:rPr lang="en-US" sz="3600" u="sng">
                <a:latin typeface="Bahnschrift SemiBold" panose="020B0502040204020203" charset="0"/>
                <a:cs typeface="Bahnschrift SemiBold" panose="020B0502040204020203" charset="0"/>
              </a:rPr>
              <a:t>Extraction</a:t>
            </a:r>
            <a:r>
              <a:rPr lang="en-US" sz="3600">
                <a:latin typeface="Bahnschrift SemiBold" panose="020B0502040204020203" charset="0"/>
                <a:cs typeface="Bahnschrift SemiBold" panose="020B0502040204020203" charset="0"/>
              </a:rPr>
              <a:t>:</a:t>
            </a:r>
            <a:r>
              <a:rPr lang="en-US" sz="1600"/>
              <a:t> 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After the completion of pre-processing stage and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segmentation  stage,  the  pre-processed  images  are  represented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in  the  form  of  a  matrix  which  contains  pixels  of  the  images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that  are  of  very  large  size.  In  this  way  it  will  be  valuable  to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represent the digits in the images which contain the necessary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information.  This  activity  is  called  feature  extraction.  In  the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feature extraction stage redundancy from the data is removed. 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4810"/>
            <a:ext cx="10972800" cy="582613"/>
          </a:xfrm>
        </p:spPr>
        <p:txBody>
          <a:bodyPr/>
          <a:p>
            <a:r>
              <a:rPr lang="en-US" b="1" u="sng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Classification and Recognition:</a:t>
            </a:r>
            <a:endParaRPr lang="en-US" b="1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600">
                <a:sym typeface="+mn-ea"/>
              </a:rPr>
              <a:t>  In  the  classification  and  recognition  step  the  extracted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feature  vectors  are taken as an individual  input to  each  of  the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following classifiers. In order to showcase the working system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model extracted features  are combined  and defined  using </a:t>
            </a:r>
            <a:br>
              <a:rPr lang="en-US" sz="1600">
                <a:sym typeface="+mn-ea"/>
              </a:rPr>
            </a:br>
            <a:r>
              <a:rPr lang="en-IN" altLang="en-US" sz="1600">
                <a:sym typeface="+mn-ea"/>
              </a:rPr>
              <a:t>f </a:t>
            </a:r>
            <a:r>
              <a:rPr lang="en-US" sz="1600">
                <a:sym typeface="+mn-ea"/>
              </a:rPr>
              <a:t>ollowing three classifiers: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  K-Nearest Neighbor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  Random Forest Classifier </a:t>
            </a:r>
            <a:endParaRPr lang="en-US" sz="1600"/>
          </a:p>
          <a:p>
            <a:pPr marL="0" indent="0">
              <a:buNone/>
            </a:pPr>
            <a:r>
              <a:rPr lang="en-US" sz="1600">
                <a:sym typeface="+mn-ea"/>
              </a:rPr>
              <a:t>  Support Vector Machine 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471930"/>
            <a:ext cx="5384800" cy="4532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97180" y="200660"/>
            <a:ext cx="10972800" cy="582613"/>
          </a:xfrm>
        </p:spPr>
        <p:txBody>
          <a:bodyPr/>
          <a:p>
            <a:r>
              <a:rPr lang="en-IN" altLang="en-US" u="sng">
                <a:latin typeface="Bahnschrift SemiBold" panose="020B0502040204020203" charset="0"/>
                <a:cs typeface="Bahnschrift SemiBold" panose="020B0502040204020203" charset="0"/>
              </a:rPr>
              <a:t>CNN model</a:t>
            </a:r>
            <a:endParaRPr lang="en-IN" altLang="en-US" u="sng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7180" y="927735"/>
            <a:ext cx="5181600" cy="40011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180" y="5240655"/>
            <a:ext cx="5181600" cy="1078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21945"/>
            <a:ext cx="6623685" cy="6214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05380" y="496570"/>
            <a:ext cx="6892290" cy="5865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2952</Words>
  <Application>WPS Presentation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</vt:lpstr>
      <vt:lpstr>Microsoft YaHei Light</vt:lpstr>
      <vt:lpstr>Bahnschrift SemiBold Condensed</vt:lpstr>
      <vt:lpstr>Times New Roman</vt:lpstr>
      <vt:lpstr>Snap ITC</vt:lpstr>
      <vt:lpstr>Segoe UI Historic</vt:lpstr>
      <vt:lpstr>Segoe UI Semibold</vt:lpstr>
      <vt:lpstr>Segoe UI Black</vt:lpstr>
      <vt:lpstr>Segoe UI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Written  Digit Recognition web app  using MNIST Dataset</dc:title>
  <dc:creator>Asus</dc:creator>
  <cp:lastModifiedBy>Asus</cp:lastModifiedBy>
  <cp:revision>1</cp:revision>
  <dcterms:created xsi:type="dcterms:W3CDTF">2021-11-20T09:10:59Z</dcterms:created>
  <dcterms:modified xsi:type="dcterms:W3CDTF">2021-11-20T09:10:59Z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