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3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1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10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1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12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13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14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" name="Google Shape;177;p15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6:notes"/>
          <p:cNvSpPr txBox="1"/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16:notes"/>
          <p:cNvSpPr txBox="1"/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17:notes"/>
          <p:cNvSpPr txBox="1"/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17:notes"/>
          <p:cNvSpPr txBox="1"/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</a:fld>
            <a:endParaRPr sz="13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/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9" name="Google Shape;279;p18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:notes"/>
          <p:cNvSpPr txBox="1"/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6" name="Google Shape;286;p19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/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2:notes"/>
          <p:cNvSpPr txBox="1"/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:notes"/>
          <p:cNvSpPr txBox="1"/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3" name="Google Shape;293;p20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:notes"/>
          <p:cNvSpPr txBox="1"/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9" name="Google Shape;299;p21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 txBox="1"/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6" name="Google Shape;306;p22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23:notes"/>
          <p:cNvSpPr txBox="1"/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4" name="Google Shape;314;p23:notes"/>
          <p:cNvSpPr txBox="1"/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fld>
            <a:endParaRPr sz="13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:notes"/>
          <p:cNvSpPr txBox="1"/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fld>
            <a:endParaRPr sz="13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8" name="Google Shape;348;p24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Google Shape;349;p24:notes"/>
          <p:cNvSpPr txBox="1"/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:notes"/>
          <p:cNvSpPr txBox="1"/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5" name="Google Shape;355;p25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:notes"/>
          <p:cNvSpPr txBox="1"/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1" name="Google Shape;361;p26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:notes"/>
          <p:cNvSpPr txBox="1"/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27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:notes"/>
          <p:cNvSpPr txBox="1"/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4" name="Google Shape;374;p28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:notes"/>
          <p:cNvSpPr txBox="1"/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0" name="Google Shape;380;p29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3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4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5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6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7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8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9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0" name="Google Shape;30;p33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1" name="Google Shape;31;p33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2" name="Google Shape;32;p33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3" name="Google Shape;33;p33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34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35"/>
          <p:cNvSpPr txBox="1"/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35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8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8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/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9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0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hyperlink" Target="mailto:farah.adeeba@uet.edu.p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datascienceassn.org/sites/default/files/Natural%20Language%20Processing%20with%20Python.pdf" TargetMode="External"/><Relationship Id="rId1" Type="http://schemas.openxmlformats.org/officeDocument/2006/relationships/hyperlink" Target="https://web.stanford.edu/~jurafsky/slp3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Natural Language Processing</a:t>
            </a:r>
            <a:endParaRPr lang="en-US"/>
          </a:p>
        </p:txBody>
      </p:sp>
      <p:sp>
        <p:nvSpPr>
          <p:cNvPr id="89" name="Google Shape;89;p1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CS-354</a:t>
            </a:r>
            <a:endParaRPr lang="en-US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Lecture 1 : Introductory Lecture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What is Natural Language Processing</a:t>
            </a:r>
            <a:endParaRPr lang="en-US"/>
          </a:p>
        </p:txBody>
      </p:sp>
      <p:sp>
        <p:nvSpPr>
          <p:cNvPr id="144" name="Google Shape;144;p10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 </a:t>
            </a:r>
            <a:endParaRPr lang="en-US"/>
          </a:p>
        </p:txBody>
      </p:sp>
      <p:pic>
        <p:nvPicPr>
          <p:cNvPr id="145" name="Google Shape;145;p10" descr="https://www.nlp.com/wp-content/uploads/2019/09/NLP_icons_brains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581400" y="3886200"/>
            <a:ext cx="19812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Communication With Machines</a:t>
            </a:r>
            <a:endParaRPr lang="en-US"/>
          </a:p>
        </p:txBody>
      </p:sp>
      <p:sp>
        <p:nvSpPr>
          <p:cNvPr id="151" name="Google Shape;151;p11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 lang="en-US"/>
          </a:p>
        </p:txBody>
      </p:sp>
      <p:pic>
        <p:nvPicPr>
          <p:cNvPr id="152" name="Google Shape;152;p11"/>
          <p:cNvPicPr preferRelativeResize="0"/>
          <p:nvPr/>
        </p:nvPicPr>
        <p:blipFill rotWithShape="1">
          <a:blip r:embed="rId1"/>
          <a:srcRect l="12409" t="27168" r="15035" b="26986"/>
          <a:stretch>
            <a:fillRect/>
          </a:stretch>
        </p:blipFill>
        <p:spPr>
          <a:xfrm>
            <a:off x="335844" y="2133600"/>
            <a:ext cx="8579556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58" name="Google Shape;158;p1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</p:txBody>
      </p:sp>
      <p:pic>
        <p:nvPicPr>
          <p:cNvPr id="159" name="Google Shape;159;p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400" y="1752600"/>
            <a:ext cx="879538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type="title"/>
          </p:nvPr>
        </p:nvSpPr>
        <p:spPr>
          <a:xfrm>
            <a:off x="4572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Question Answering</a:t>
            </a:r>
            <a:endParaRPr lang="en-US"/>
          </a:p>
        </p:txBody>
      </p:sp>
      <p:sp>
        <p:nvSpPr>
          <p:cNvPr id="165" name="Google Shape;165;p1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 lang="en-US"/>
          </a:p>
        </p:txBody>
      </p:sp>
      <p:pic>
        <p:nvPicPr>
          <p:cNvPr id="166" name="Google Shape;166;p13"/>
          <p:cNvPicPr preferRelativeResize="0"/>
          <p:nvPr/>
        </p:nvPicPr>
        <p:blipFill rotWithShape="1">
          <a:blip r:embed="rId1"/>
          <a:srcRect l="11713" t="10417" r="37334" b="20833"/>
          <a:stretch>
            <a:fillRect/>
          </a:stretch>
        </p:blipFill>
        <p:spPr>
          <a:xfrm>
            <a:off x="2819400" y="609600"/>
            <a:ext cx="6324600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3"/>
          <p:cNvPicPr preferRelativeResize="0"/>
          <p:nvPr/>
        </p:nvPicPr>
        <p:blipFill rotWithShape="1">
          <a:blip r:embed="rId2"/>
          <a:srcRect t="10417" r="37335" b="18749"/>
          <a:stretch>
            <a:fillRect/>
          </a:stretch>
        </p:blipFill>
        <p:spPr>
          <a:xfrm>
            <a:off x="0" y="2971800"/>
            <a:ext cx="5334000" cy="3389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Translation</a:t>
            </a:r>
            <a:endParaRPr lang="en-US"/>
          </a:p>
        </p:txBody>
      </p:sp>
      <p:sp>
        <p:nvSpPr>
          <p:cNvPr id="173" name="Google Shape;173;p14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 lang="en-US"/>
          </a:p>
        </p:txBody>
      </p:sp>
      <p:pic>
        <p:nvPicPr>
          <p:cNvPr id="174" name="Google Shape;174;p14" descr="professional translato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6800" y="1858517"/>
            <a:ext cx="6477000" cy="4313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Machine Translation</a:t>
            </a:r>
            <a:endParaRPr lang="en-US"/>
          </a:p>
        </p:txBody>
      </p:sp>
      <p:sp>
        <p:nvSpPr>
          <p:cNvPr id="180" name="Google Shape;180;p15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 lang="en-US"/>
          </a:p>
        </p:txBody>
      </p:sp>
      <p:pic>
        <p:nvPicPr>
          <p:cNvPr id="181" name="Google Shape;181;p15"/>
          <p:cNvPicPr preferRelativeResize="0"/>
          <p:nvPr/>
        </p:nvPicPr>
        <p:blipFill rotWithShape="1">
          <a:blip r:embed="rId1"/>
          <a:srcRect l="12299" t="37500" r="16837" b="12500"/>
          <a:stretch>
            <a:fillRect/>
          </a:stretch>
        </p:blipFill>
        <p:spPr>
          <a:xfrm>
            <a:off x="609600" y="2133600"/>
            <a:ext cx="729932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Natural Language Processing</a:t>
            </a:r>
            <a:endParaRPr lang="en-US"/>
          </a:p>
        </p:txBody>
      </p:sp>
      <p:sp>
        <p:nvSpPr>
          <p:cNvPr id="188" name="Google Shape;188;p16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Applications</a:t>
            </a:r>
            <a:endParaRPr lang="en-US"/>
          </a:p>
        </p:txBody>
      </p:sp>
      <p:sp>
        <p:nvSpPr>
          <p:cNvPr id="189" name="Google Shape;189;p16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Machine Translation</a:t>
            </a:r>
            <a:endParaRPr lang="en-US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Information Retrieval</a:t>
            </a:r>
            <a:endParaRPr lang="en-US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Question Answering </a:t>
            </a:r>
            <a:endParaRPr lang="en-US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Dialogue Systems</a:t>
            </a:r>
            <a:endParaRPr lang="en-US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Information Extraction</a:t>
            </a:r>
            <a:endParaRPr lang="en-US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Summarization</a:t>
            </a:r>
            <a:endParaRPr lang="en-US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Sentiment Analysis</a:t>
            </a:r>
            <a:endParaRPr lang="en-US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……</a:t>
            </a:r>
            <a:endParaRPr lang="en-US"/>
          </a:p>
        </p:txBody>
      </p:sp>
      <p:sp>
        <p:nvSpPr>
          <p:cNvPr id="190" name="Google Shape;190;p16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Technologies</a:t>
            </a:r>
            <a:endParaRPr lang="en-US"/>
          </a:p>
        </p:txBody>
      </p:sp>
      <p:sp>
        <p:nvSpPr>
          <p:cNvPr id="191" name="Google Shape;191;p16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Language modeling</a:t>
            </a:r>
            <a:endParaRPr lang="en-US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Part-of-speech tagging</a:t>
            </a:r>
            <a:endParaRPr lang="en-US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Syntactic parsing</a:t>
            </a:r>
            <a:endParaRPr lang="en-US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Named-entity recognition</a:t>
            </a:r>
            <a:endParaRPr lang="en-US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Word sense disambiguation</a:t>
            </a:r>
            <a:endParaRPr lang="en-US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Semantic role labeling</a:t>
            </a:r>
            <a:endParaRPr lang="en-US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……..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type="title"/>
          </p:nvPr>
        </p:nvSpPr>
        <p:spPr>
          <a:xfrm>
            <a:off x="1371600" y="279400"/>
            <a:ext cx="74676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Language Technology</a:t>
            </a:r>
            <a:endParaRPr lang="en-US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266702" y="2581975"/>
            <a:ext cx="2628899" cy="954448"/>
          </a:xfrm>
          <a:prstGeom prst="rect">
            <a:avLst/>
          </a:prstGeom>
          <a:solidFill>
            <a:srgbClr val="DEF1DE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3048001" y="1532111"/>
            <a:ext cx="3047999" cy="954448"/>
          </a:xfrm>
          <a:prstGeom prst="rect">
            <a:avLst/>
          </a:prstGeom>
          <a:solidFill>
            <a:srgbClr val="FFFDD4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6297438" y="2040469"/>
            <a:ext cx="2781299" cy="952500"/>
          </a:xfrm>
          <a:prstGeom prst="rect">
            <a:avLst/>
          </a:prstGeom>
          <a:solidFill>
            <a:srgbClr val="F0DCDC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3048001" y="2548995"/>
            <a:ext cx="3047999" cy="812800"/>
          </a:xfrm>
          <a:prstGeom prst="rect">
            <a:avLst/>
          </a:prstGeom>
          <a:solidFill>
            <a:srgbClr val="FFFDD4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6301671" y="3103261"/>
            <a:ext cx="2781299" cy="954448"/>
          </a:xfrm>
          <a:prstGeom prst="rect">
            <a:avLst/>
          </a:prstGeom>
          <a:solidFill>
            <a:srgbClr val="F0DCDC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266702" y="3733800"/>
            <a:ext cx="2628899" cy="954448"/>
          </a:xfrm>
          <a:prstGeom prst="rect">
            <a:avLst/>
          </a:prstGeom>
          <a:solidFill>
            <a:srgbClr val="DEF1DE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3052445" y="3408706"/>
            <a:ext cx="3043360" cy="731495"/>
          </a:xfrm>
          <a:prstGeom prst="rect">
            <a:avLst/>
          </a:prstGeom>
          <a:solidFill>
            <a:srgbClr val="FFFDD4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6301674" y="4134549"/>
            <a:ext cx="2781299" cy="954448"/>
          </a:xfrm>
          <a:prstGeom prst="rect">
            <a:avLst/>
          </a:prstGeom>
          <a:solidFill>
            <a:srgbClr val="F0DCDC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266702" y="4851401"/>
            <a:ext cx="2628899" cy="954448"/>
          </a:xfrm>
          <a:prstGeom prst="rect">
            <a:avLst/>
          </a:prstGeom>
          <a:solidFill>
            <a:srgbClr val="DEF1DE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3048001" y="4219223"/>
            <a:ext cx="3047999" cy="711199"/>
          </a:xfrm>
          <a:prstGeom prst="rect">
            <a:avLst/>
          </a:prstGeom>
          <a:solidFill>
            <a:srgbClr val="FFFDD4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6301674" y="5321299"/>
            <a:ext cx="2781299" cy="952501"/>
          </a:xfrm>
          <a:prstGeom prst="rect">
            <a:avLst/>
          </a:prstGeom>
          <a:solidFill>
            <a:srgbClr val="F0DCDC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3048000" y="5970410"/>
            <a:ext cx="3048000" cy="850901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3048001" y="5002126"/>
            <a:ext cx="3047999" cy="895791"/>
          </a:xfrm>
          <a:prstGeom prst="rect">
            <a:avLst/>
          </a:prstGeom>
          <a:solidFill>
            <a:srgbClr val="FFFDD4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3124202" y="2514601"/>
            <a:ext cx="18562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Coreference resolution</a:t>
            </a:r>
            <a:endParaRPr lang="en-US"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6267805" y="2006601"/>
            <a:ext cx="20140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Question answering (QA)</a:t>
            </a:r>
            <a:endParaRPr lang="en-US"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266702" y="3733801"/>
            <a:ext cx="22770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Part-of-speech (POS) tagging</a:t>
            </a:r>
            <a:endParaRPr lang="en-US"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3048000" y="3327400"/>
            <a:ext cx="25146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Word sense disambiguation (WSD)</a:t>
            </a:r>
            <a:endParaRPr lang="en-US" sz="13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6267806" y="3022601"/>
            <a:ext cx="10006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Paraphrase</a:t>
            </a:r>
            <a:endParaRPr lang="en-US"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342901" y="4851401"/>
            <a:ext cx="25035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Named entity recognition (NER)</a:t>
            </a:r>
            <a:endParaRPr lang="en-US"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7" name="Google Shape;217;p17"/>
          <p:cNvSpPr txBox="1"/>
          <p:nvPr/>
        </p:nvSpPr>
        <p:spPr>
          <a:xfrm>
            <a:off x="3124200" y="4241801"/>
            <a:ext cx="711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Parsing</a:t>
            </a:r>
            <a:endParaRPr lang="en-US"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8" name="Google Shape;218;p17"/>
          <p:cNvSpPr txBox="1"/>
          <p:nvPr/>
        </p:nvSpPr>
        <p:spPr>
          <a:xfrm>
            <a:off x="6259339" y="4078102"/>
            <a:ext cx="12813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Summarization</a:t>
            </a:r>
            <a:endParaRPr lang="en-US"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9" name="Google Shape;219;p17"/>
          <p:cNvSpPr txBox="1"/>
          <p:nvPr/>
        </p:nvSpPr>
        <p:spPr>
          <a:xfrm>
            <a:off x="3153963" y="5902942"/>
            <a:ext cx="221357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Information extraction (IE)</a:t>
            </a:r>
            <a:endParaRPr lang="en-US"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0" name="Google Shape;220;p17"/>
          <p:cNvSpPr txBox="1"/>
          <p:nvPr/>
        </p:nvSpPr>
        <p:spPr>
          <a:xfrm>
            <a:off x="3124201" y="4953001"/>
            <a:ext cx="20420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Machine translation (MT)</a:t>
            </a:r>
            <a:endParaRPr lang="en-US"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1" name="Google Shape;221;p17"/>
          <p:cNvSpPr txBox="1"/>
          <p:nvPr/>
        </p:nvSpPr>
        <p:spPr>
          <a:xfrm>
            <a:off x="6259339" y="5226758"/>
            <a:ext cx="6447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Dialog</a:t>
            </a:r>
            <a:endParaRPr lang="en-US"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3124201" y="1498601"/>
            <a:ext cx="15502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Sentiment analysis</a:t>
            </a:r>
            <a:endParaRPr lang="en-US"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3" name="Google Shape;223;p17"/>
          <p:cNvSpPr txBox="1"/>
          <p:nvPr/>
        </p:nvSpPr>
        <p:spPr>
          <a:xfrm>
            <a:off x="6259337" y="5181601"/>
            <a:ext cx="26481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endParaRPr lang="en-US"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17"/>
          <p:cNvSpPr txBox="1"/>
          <p:nvPr/>
        </p:nvSpPr>
        <p:spPr>
          <a:xfrm>
            <a:off x="304801" y="1818957"/>
            <a:ext cx="2468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mostly solved</a:t>
            </a:r>
            <a:endParaRPr lang="en-US"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5" name="Google Shape;225;p17"/>
          <p:cNvSpPr txBox="1"/>
          <p:nvPr/>
        </p:nvSpPr>
        <p:spPr>
          <a:xfrm>
            <a:off x="3276601" y="990600"/>
            <a:ext cx="2468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making good progress</a:t>
            </a:r>
            <a:endParaRPr lang="en-US"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6" name="Google Shape;226;p17"/>
          <p:cNvSpPr txBox="1"/>
          <p:nvPr/>
        </p:nvSpPr>
        <p:spPr>
          <a:xfrm>
            <a:off x="6324601" y="1498600"/>
            <a:ext cx="2468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still really hard</a:t>
            </a:r>
            <a:endParaRPr lang="en-US"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342901" y="2548465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Spam detection</a:t>
            </a:r>
            <a:endParaRPr lang="en-US"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8" name="Google Shape;228;p17"/>
          <p:cNvSpPr/>
          <p:nvPr/>
        </p:nvSpPr>
        <p:spPr>
          <a:xfrm>
            <a:off x="588432" y="2940973"/>
            <a:ext cx="1689102" cy="2387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Let’s go to Agra!</a:t>
            </a:r>
            <a:endParaRPr lang="en-US" sz="1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602325" y="3224609"/>
            <a:ext cx="1662508" cy="22696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Buy V1AGRA …</a:t>
            </a:r>
            <a:endParaRPr lang="en-US" sz="1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2374903" y="2730934"/>
            <a:ext cx="304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8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✓</a:t>
            </a:r>
            <a:endParaRPr sz="1800" b="0" i="0" u="none" strike="noStrike" cap="none">
              <a:solidFill>
                <a:srgbClr val="008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2382882" y="3083495"/>
            <a:ext cx="3306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✗</a:t>
            </a:r>
            <a:endParaRPr sz="18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342902" y="4345686"/>
            <a:ext cx="2590800" cy="2031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Colorless   green   ideas   sleep   furiously.</a:t>
            </a:r>
            <a:endParaRPr lang="en-US" sz="11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465083" y="4142485"/>
            <a:ext cx="2154873" cy="166688"/>
          </a:xfrm>
          <a:prstGeom prst="rect">
            <a:avLst/>
          </a:prstGeom>
          <a:solidFill>
            <a:srgbClr val="DEF1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ADJ         ADJ    NOUN  VERB      ADV</a:t>
            </a:r>
            <a:endParaRPr lang="en-US" sz="1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304800" y="5442239"/>
            <a:ext cx="2590800" cy="26201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Einstein met with UN officials in Princeton</a:t>
            </a:r>
            <a:endParaRPr lang="en-US" sz="11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521623" y="5276153"/>
            <a:ext cx="2156618" cy="166687"/>
          </a:xfrm>
          <a:prstGeom prst="rect">
            <a:avLst/>
          </a:prstGeom>
          <a:solidFill>
            <a:srgbClr val="DEF1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PERSON              ORG                      LOC</a:t>
            </a:r>
            <a:endParaRPr lang="en-US" sz="1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3246590" y="6313313"/>
            <a:ext cx="1831293" cy="4063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You’re invited to our dinner party, Friday May 27 at 8:30</a:t>
            </a:r>
            <a:endParaRPr lang="en-US" sz="105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37" name="Google Shape;237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137556" y="6256158"/>
            <a:ext cx="289026" cy="25819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7"/>
          <p:cNvSpPr/>
          <p:nvPr/>
        </p:nvSpPr>
        <p:spPr>
          <a:xfrm>
            <a:off x="5385966" y="6211711"/>
            <a:ext cx="56398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Party</a:t>
            </a:r>
            <a:br>
              <a:rPr lang="en-US" sz="900" b="0" i="0" u="none" strike="noStrike" cap="none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US" sz="900" b="0" i="0" u="none" strike="noStrike" cap="none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May 27</a:t>
            </a:r>
            <a:br>
              <a:rPr lang="en-US" sz="900" b="0" i="0" u="none" strike="noStrike" cap="none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US" sz="900" b="0" i="0" u="none" strike="noStrike" cap="none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add</a:t>
            </a:r>
            <a:endParaRPr lang="en-US" sz="900" b="0" i="0" u="none" strike="noStrike" cap="none">
              <a:solidFill>
                <a:srgbClr val="0000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39" name="Google Shape;239;p17"/>
          <p:cNvCxnSpPr/>
          <p:nvPr/>
        </p:nvCxnSpPr>
        <p:spPr>
          <a:xfrm rot="10800000" flipH="1">
            <a:off x="5507988" y="6821311"/>
            <a:ext cx="162560" cy="1725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0" name="Google Shape;240;p17"/>
          <p:cNvSpPr/>
          <p:nvPr/>
        </p:nvSpPr>
        <p:spPr>
          <a:xfrm>
            <a:off x="3378409" y="1901227"/>
            <a:ext cx="2137410" cy="20697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Best roast chicken in San Francisco!</a:t>
            </a:r>
            <a:endParaRPr lang="en-US" sz="1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3378409" y="2209800"/>
            <a:ext cx="2137410" cy="20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waiter ignored us for 20 minutes.</a:t>
            </a:r>
            <a:endParaRPr lang="en-US" sz="1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42" name="Google Shape;242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21869" y="1803401"/>
            <a:ext cx="275928" cy="254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10800000" flipH="1">
            <a:off x="5621869" y="2209800"/>
            <a:ext cx="275167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7"/>
          <p:cNvSpPr/>
          <p:nvPr/>
        </p:nvSpPr>
        <p:spPr>
          <a:xfrm>
            <a:off x="3352800" y="3095525"/>
            <a:ext cx="2640330" cy="19616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Carter told Mubarak he shouldn’t run again.</a:t>
            </a:r>
            <a:endParaRPr lang="en-US" sz="1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3581400" y="2955393"/>
            <a:ext cx="1066800" cy="304800"/>
          </a:xfrm>
          <a:prstGeom prst="arc">
            <a:avLst>
              <a:gd name="adj1" fmla="val 10822610"/>
              <a:gd name="adj2" fmla="val 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triangle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4267201" y="2977972"/>
            <a:ext cx="376237" cy="383821"/>
          </a:xfrm>
          <a:prstGeom prst="arc">
            <a:avLst>
              <a:gd name="adj1" fmla="val 10830349"/>
              <a:gd name="adj2" fmla="val 10"/>
            </a:avLst>
          </a:prstGeom>
          <a:noFill/>
          <a:ln w="12700" cap="flat" cmpd="sng">
            <a:solidFill>
              <a:srgbClr val="008000"/>
            </a:solidFill>
            <a:prstDash val="solid"/>
            <a:round/>
            <a:headEnd type="triangle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47" name="Google Shape;247;p1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62600" y="3835400"/>
            <a:ext cx="381000" cy="26416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7"/>
          <p:cNvSpPr/>
          <p:nvPr/>
        </p:nvSpPr>
        <p:spPr>
          <a:xfrm>
            <a:off x="3124200" y="3736084"/>
            <a:ext cx="2286000" cy="3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 need new batteries for my </a:t>
            </a:r>
            <a:r>
              <a:rPr lang="en-US" sz="1200" b="1" i="1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mouse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  <a:endParaRPr lang="en-US"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3107352" y="5575613"/>
            <a:ext cx="2607649" cy="22070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13</a:t>
            </a:r>
            <a:r>
              <a:rPr lang="en-US" sz="1000" b="0" i="0" u="none" strike="noStrike" cap="none" baseline="30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Shanghai International Film Festival…</a:t>
            </a:r>
            <a:endParaRPr lang="en-US" sz="1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0" name="Google Shape;250;p17"/>
          <p:cNvSpPr/>
          <p:nvPr/>
        </p:nvSpPr>
        <p:spPr>
          <a:xfrm>
            <a:off x="3124200" y="5310278"/>
            <a:ext cx="2065864" cy="1925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第13届上海国际电影节开幕…</a:t>
            </a:r>
            <a:endParaRPr sz="1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" name="Google Shape;251;p17"/>
          <p:cNvSpPr/>
          <p:nvPr/>
        </p:nvSpPr>
        <p:spPr>
          <a:xfrm>
            <a:off x="5384799" y="5310896"/>
            <a:ext cx="217060" cy="18335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5D8F1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6477000" y="4456376"/>
            <a:ext cx="1319212" cy="15848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Dow Jones is up</a:t>
            </a:r>
            <a:endParaRPr lang="en-US" sz="1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" name="Google Shape;253;p17"/>
          <p:cNvSpPr/>
          <p:nvPr/>
        </p:nvSpPr>
        <p:spPr>
          <a:xfrm>
            <a:off x="6705601" y="4851400"/>
            <a:ext cx="1192037" cy="20818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Housing prices rose</a:t>
            </a:r>
            <a:endParaRPr lang="en-US" sz="1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7946851" y="4614862"/>
            <a:ext cx="179387" cy="1666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5D8F1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5" name="Google Shape;255;p17"/>
          <p:cNvSpPr/>
          <p:nvPr/>
        </p:nvSpPr>
        <p:spPr>
          <a:xfrm>
            <a:off x="8248474" y="4506103"/>
            <a:ext cx="766762" cy="41355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Economy is good</a:t>
            </a:r>
            <a:endParaRPr lang="en-US" sz="1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6" name="Google Shape;256;p17"/>
          <p:cNvSpPr/>
          <p:nvPr/>
        </p:nvSpPr>
        <p:spPr>
          <a:xfrm>
            <a:off x="6388644" y="2413529"/>
            <a:ext cx="2374356" cy="40587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Q. How effective is ibuprofen in reducing fever in patients with acute febrile illness?</a:t>
            </a:r>
            <a:endParaRPr lang="en-US" sz="1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7" name="Google Shape;257;p17"/>
          <p:cNvSpPr/>
          <p:nvPr/>
        </p:nvSpPr>
        <p:spPr>
          <a:xfrm>
            <a:off x="3810000" y="4707467"/>
            <a:ext cx="2209800" cy="20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 can see Alcatraz from the window!</a:t>
            </a:r>
            <a:endParaRPr lang="en-US" sz="105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8" name="Google Shape;258;p17"/>
          <p:cNvCxnSpPr/>
          <p:nvPr/>
        </p:nvCxnSpPr>
        <p:spPr>
          <a:xfrm rot="10800000">
            <a:off x="5257802" y="4612389"/>
            <a:ext cx="93663" cy="7937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9" name="Google Shape;259;p17"/>
          <p:cNvCxnSpPr/>
          <p:nvPr/>
        </p:nvCxnSpPr>
        <p:spPr>
          <a:xfrm rot="10800000" flipH="1">
            <a:off x="5165725" y="4612389"/>
            <a:ext cx="95250" cy="7937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0" name="Google Shape;260;p17"/>
          <p:cNvCxnSpPr/>
          <p:nvPr/>
        </p:nvCxnSpPr>
        <p:spPr>
          <a:xfrm rot="10800000">
            <a:off x="5111752" y="4533013"/>
            <a:ext cx="149225" cy="7937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1" name="Google Shape;261;p17"/>
          <p:cNvCxnSpPr/>
          <p:nvPr/>
        </p:nvCxnSpPr>
        <p:spPr>
          <a:xfrm rot="-5400000">
            <a:off x="4967289" y="4547301"/>
            <a:ext cx="158751" cy="13017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17"/>
          <p:cNvCxnSpPr/>
          <p:nvPr/>
        </p:nvCxnSpPr>
        <p:spPr>
          <a:xfrm rot="10800000">
            <a:off x="4962527" y="4455225"/>
            <a:ext cx="149225" cy="7778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17"/>
          <p:cNvCxnSpPr/>
          <p:nvPr/>
        </p:nvCxnSpPr>
        <p:spPr>
          <a:xfrm rot="10800000" flipH="1">
            <a:off x="4719638" y="4455224"/>
            <a:ext cx="242887" cy="23653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p17"/>
          <p:cNvCxnSpPr/>
          <p:nvPr/>
        </p:nvCxnSpPr>
        <p:spPr>
          <a:xfrm rot="10800000" flipH="1">
            <a:off x="4476752" y="4455224"/>
            <a:ext cx="485775" cy="23653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17"/>
          <p:cNvCxnSpPr/>
          <p:nvPr/>
        </p:nvCxnSpPr>
        <p:spPr>
          <a:xfrm rot="10800000">
            <a:off x="4810127" y="4375850"/>
            <a:ext cx="149225" cy="7937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p17"/>
          <p:cNvCxnSpPr/>
          <p:nvPr/>
        </p:nvCxnSpPr>
        <p:spPr>
          <a:xfrm rot="10800000">
            <a:off x="4660902" y="4296475"/>
            <a:ext cx="149225" cy="7937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7" name="Google Shape;267;p17"/>
          <p:cNvCxnSpPr/>
          <p:nvPr/>
        </p:nvCxnSpPr>
        <p:spPr>
          <a:xfrm rot="10800000" flipH="1">
            <a:off x="4325940" y="4379024"/>
            <a:ext cx="484187" cy="31273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8" name="Google Shape;268;p17"/>
          <p:cNvCxnSpPr/>
          <p:nvPr/>
        </p:nvCxnSpPr>
        <p:spPr>
          <a:xfrm rot="10800000" flipH="1">
            <a:off x="4114801" y="4302824"/>
            <a:ext cx="542925" cy="446976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9" name="Google Shape;269;p17"/>
          <p:cNvSpPr/>
          <p:nvPr/>
        </p:nvSpPr>
        <p:spPr>
          <a:xfrm>
            <a:off x="6405786" y="3494278"/>
            <a:ext cx="2121693" cy="20361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XYZ acquired ABC yesterday</a:t>
            </a:r>
            <a:endParaRPr lang="en-US" sz="1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0" name="Google Shape;270;p17"/>
          <p:cNvSpPr/>
          <p:nvPr/>
        </p:nvSpPr>
        <p:spPr>
          <a:xfrm>
            <a:off x="6405786" y="3719986"/>
            <a:ext cx="2121693" cy="20780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ABC has been taken over by XYZ</a:t>
            </a:r>
            <a:endParaRPr lang="en-US" sz="1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6985983" y="5359401"/>
            <a:ext cx="2054655" cy="277577"/>
          </a:xfrm>
          <a:prstGeom prst="wedgeRectCallout">
            <a:avLst>
              <a:gd name="adj1" fmla="val -67569"/>
              <a:gd name="adj2" fmla="val 96660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Where is Citizen Kane playing in SF? </a:t>
            </a:r>
            <a:endParaRPr lang="en-US" sz="1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2" name="Google Shape;272;p17"/>
          <p:cNvSpPr/>
          <p:nvPr/>
        </p:nvSpPr>
        <p:spPr>
          <a:xfrm>
            <a:off x="6936349" y="5765801"/>
            <a:ext cx="1714818" cy="436393"/>
          </a:xfrm>
          <a:prstGeom prst="wedgeRectCallout">
            <a:avLst>
              <a:gd name="adj1" fmla="val 63386"/>
              <a:gd name="adj2" fmla="val -39734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Castro Theatre at 7:30. Do you want a ticket?</a:t>
            </a:r>
            <a:endParaRPr lang="en-US" sz="1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73" name="Google Shape;273;p1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6298773" y="5787474"/>
            <a:ext cx="379664" cy="38472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7"/>
          <p:cNvSpPr/>
          <p:nvPr/>
        </p:nvSpPr>
        <p:spPr>
          <a:xfrm>
            <a:off x="6553200" y="4648200"/>
            <a:ext cx="1295400" cy="20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S&amp;P500 jumped</a:t>
            </a:r>
            <a:endParaRPr lang="en-US" sz="1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75" name="Google Shape;275;p17" descr="BU009519.pn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655424" y="3429000"/>
            <a:ext cx="440577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7" descr="skd186802sdc.png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812038" y="5427661"/>
            <a:ext cx="408163" cy="5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What is NLP</a:t>
            </a:r>
            <a:endParaRPr lang="en-US"/>
          </a:p>
        </p:txBody>
      </p:sp>
      <p:sp>
        <p:nvSpPr>
          <p:cNvPr id="282" name="Google Shape;282;p18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Automating the analysis, generation, and acquisition of human (“natural”) language.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Analysis (“Understand”, or “process”)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Generation (generate sensible sentences, dialogs, robots)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Acquisition</a:t>
            </a:r>
            <a:endParaRPr lang="en-US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</p:txBody>
      </p:sp>
      <p:sp>
        <p:nvSpPr>
          <p:cNvPr id="283" name="Google Shape;283;p18"/>
          <p:cNvSpPr/>
          <p:nvPr/>
        </p:nvSpPr>
        <p:spPr>
          <a:xfrm>
            <a:off x="533400" y="5562600"/>
            <a:ext cx="83058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NLP lies at the intersection of computational linguistics and machine learning. </a:t>
            </a:r>
            <a:endParaRPr lang="en-US"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This is not a linguistics course but we will discuss whole bunch of linguistics. 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This is not a machine learning course but  we will using machine learning through out the course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Levels of Representation</a:t>
            </a:r>
            <a:endParaRPr lang="en-US"/>
          </a:p>
        </p:txBody>
      </p:sp>
      <p:sp>
        <p:nvSpPr>
          <p:cNvPr id="289" name="Google Shape;289;p19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 lang="en-US"/>
          </a:p>
        </p:txBody>
      </p:sp>
      <p:pic>
        <p:nvPicPr>
          <p:cNvPr id="290" name="Google Shape;290;p19"/>
          <p:cNvPicPr preferRelativeResize="0"/>
          <p:nvPr/>
        </p:nvPicPr>
        <p:blipFill rotWithShape="1">
          <a:blip r:embed="rId1"/>
          <a:srcRect l="29868" t="36458" r="27965" b="15625"/>
          <a:stretch>
            <a:fillRect/>
          </a:stretch>
        </p:blipFill>
        <p:spPr>
          <a:xfrm>
            <a:off x="685800" y="1524000"/>
            <a:ext cx="6705600" cy="4284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Lecture Roadmap</a:t>
            </a:r>
            <a:endParaRPr lang="en-US"/>
          </a:p>
        </p:txBody>
      </p:sp>
      <p:sp>
        <p:nvSpPr>
          <p:cNvPr id="96" name="Google Shape;96;p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Logistics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Introduction to NLP</a:t>
            </a:r>
            <a:endParaRPr lang="en-US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Why NLP is Hard</a:t>
            </a:r>
            <a:endParaRPr lang="en-US"/>
          </a:p>
        </p:txBody>
      </p:sp>
      <p:sp>
        <p:nvSpPr>
          <p:cNvPr id="296" name="Google Shape;296;p20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Ambiguity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Expressivity 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Variation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Ambiguity</a:t>
            </a:r>
            <a:endParaRPr lang="en-US"/>
          </a:p>
        </p:txBody>
      </p:sp>
      <p:sp>
        <p:nvSpPr>
          <p:cNvPr id="302" name="Google Shape;302;p21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Ambiguity at multiple levels 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Word senses: bank (finance or river ?) , باب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 of speech: chair (noun or verb ?), کھانا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Syntactic structure: I can see a man with a telescope</a:t>
            </a:r>
            <a:endParaRPr lang="en-US"/>
          </a:p>
        </p:txBody>
      </p:sp>
      <p:pic>
        <p:nvPicPr>
          <p:cNvPr id="303" name="Google Shape;303;p21"/>
          <p:cNvPicPr preferRelativeResize="0"/>
          <p:nvPr/>
        </p:nvPicPr>
        <p:blipFill rotWithShape="1">
          <a:blip r:embed="rId1"/>
          <a:srcRect l="40410" t="41667" r="37335" b="36458"/>
          <a:stretch>
            <a:fillRect/>
          </a:stretch>
        </p:blipFill>
        <p:spPr>
          <a:xfrm>
            <a:off x="4800600" y="4419600"/>
            <a:ext cx="28956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Expressivity</a:t>
            </a:r>
            <a:endParaRPr lang="en-US"/>
          </a:p>
        </p:txBody>
      </p:sp>
      <p:sp>
        <p:nvSpPr>
          <p:cNvPr id="309" name="Google Shape;309;p22"/>
          <p:cNvSpPr txBox="1"/>
          <p:nvPr>
            <p:ph type="body" idx="1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only can one form have different meanings (ambiguity) but the same meaning can be expressed with different forms: 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–"/>
            </a:pPr>
            <a:r>
              <a:rPr lang="en-US">
                <a:solidFill>
                  <a:srgbClr val="FF0000"/>
                </a:solidFill>
              </a:rPr>
              <a:t>شاہینہ نے نورینہ کو مارا  </a:t>
            </a:r>
            <a:r>
              <a:rPr lang="en-US"/>
              <a:t>vs  </a:t>
            </a:r>
            <a:r>
              <a:rPr lang="en-US">
                <a:solidFill>
                  <a:srgbClr val="FF0000"/>
                </a:solidFill>
              </a:rPr>
              <a:t>نورینہ کو شاہینہ نے ما را </a:t>
            </a:r>
            <a:endParaRPr lang="en-US">
              <a:solidFill>
                <a:srgbClr val="FF0000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–"/>
            </a:pPr>
            <a:r>
              <a:rPr lang="en-US">
                <a:solidFill>
                  <a:srgbClr val="FF0000"/>
                </a:solidFill>
              </a:rPr>
              <a:t>اگر کھڑکی کھلی ہوئی ہے تو بند کر دو  </a:t>
            </a:r>
            <a:r>
              <a:rPr lang="en-US"/>
              <a:t>vs  </a:t>
            </a:r>
            <a:r>
              <a:rPr lang="en-US">
                <a:solidFill>
                  <a:srgbClr val="FF0000"/>
                </a:solidFill>
              </a:rPr>
              <a:t>برائے مہربانی کھڑکی بند کر دیں</a:t>
            </a:r>
            <a:r>
              <a:rPr lang="en-US"/>
              <a:t> </a:t>
            </a:r>
            <a:endParaRPr lang="en-US"/>
          </a:p>
        </p:txBody>
      </p:sp>
      <p:pic>
        <p:nvPicPr>
          <p:cNvPr id="310" name="Google Shape;310;p22"/>
          <p:cNvPicPr preferRelativeResize="0"/>
          <p:nvPr/>
        </p:nvPicPr>
        <p:blipFill rotWithShape="1">
          <a:blip r:embed="rId1"/>
          <a:srcRect l="15227" t="50000" r="39678" b="28125"/>
          <a:stretch>
            <a:fillRect/>
          </a:stretch>
        </p:blipFill>
        <p:spPr>
          <a:xfrm>
            <a:off x="1905000" y="4343400"/>
            <a:ext cx="58674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/>
          <p:nvPr/>
        </p:nvSpPr>
        <p:spPr>
          <a:xfrm>
            <a:off x="381000" y="1694637"/>
            <a:ext cx="2766060" cy="2140763"/>
          </a:xfrm>
          <a:prstGeom prst="roundRect">
            <a:avLst>
              <a:gd name="adj" fmla="val 16667"/>
            </a:avLst>
          </a:prstGeom>
          <a:solidFill>
            <a:srgbClr val="C5D8F1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3293428" y="1694637"/>
            <a:ext cx="2766060" cy="2140763"/>
          </a:xfrm>
          <a:prstGeom prst="roundRect">
            <a:avLst>
              <a:gd name="adj" fmla="val 16667"/>
            </a:avLst>
          </a:prstGeom>
          <a:solidFill>
            <a:srgbClr val="C5D8F1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8" name="Google Shape;318;p23"/>
          <p:cNvSpPr txBox="1"/>
          <p:nvPr/>
        </p:nvSpPr>
        <p:spPr>
          <a:xfrm>
            <a:off x="430043" y="1600201"/>
            <a:ext cx="292625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non-standard Language</a:t>
            </a:r>
            <a:endParaRPr sz="2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9" name="Google Shape;319;p23"/>
          <p:cNvSpPr txBox="1"/>
          <p:nvPr/>
        </p:nvSpPr>
        <p:spPr>
          <a:xfrm>
            <a:off x="453570" y="2177548"/>
            <a:ext cx="2895600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Great job @justinbieber! Were SOO PROUD of what youve accomplished! U taught us 2 #neversaynever &amp; you yourself should never give up either♥</a:t>
            </a:r>
            <a:endParaRPr lang="en-US" sz="15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0" name="Google Shape;320;p23"/>
          <p:cNvSpPr txBox="1"/>
          <p:nvPr/>
        </p:nvSpPr>
        <p:spPr>
          <a:xfrm>
            <a:off x="3505200" y="1905000"/>
            <a:ext cx="21194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segmentation issues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6149340" y="1694637"/>
            <a:ext cx="2766060" cy="2140763"/>
          </a:xfrm>
          <a:prstGeom prst="roundRect">
            <a:avLst>
              <a:gd name="adj" fmla="val 16667"/>
            </a:avLst>
          </a:prstGeom>
          <a:solidFill>
            <a:srgbClr val="C5D8F1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2" name="Google Shape;322;p23"/>
          <p:cNvSpPr txBox="1"/>
          <p:nvPr/>
        </p:nvSpPr>
        <p:spPr>
          <a:xfrm>
            <a:off x="7086600" y="1828800"/>
            <a:ext cx="8226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idioms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3" name="Google Shape;323;p23"/>
          <p:cNvSpPr txBox="1"/>
          <p:nvPr/>
        </p:nvSpPr>
        <p:spPr>
          <a:xfrm>
            <a:off x="6149340" y="2346325"/>
            <a:ext cx="276606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dark horse</a:t>
            </a:r>
            <a:endParaRPr lang="en-US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get cold feet</a:t>
            </a:r>
            <a:endParaRPr lang="en-US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lose face</a:t>
            </a:r>
            <a:endParaRPr lang="en-US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throw in the towel</a:t>
            </a:r>
            <a:endParaRPr lang="en-US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381000" y="4034533"/>
            <a:ext cx="2766060" cy="2137668"/>
          </a:xfrm>
          <a:prstGeom prst="roundRect">
            <a:avLst>
              <a:gd name="adj" fmla="val 16667"/>
            </a:avLst>
          </a:prstGeom>
          <a:solidFill>
            <a:srgbClr val="C5D8F1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5" name="Google Shape;325;p23"/>
          <p:cNvSpPr txBox="1"/>
          <p:nvPr/>
        </p:nvSpPr>
        <p:spPr>
          <a:xfrm>
            <a:off x="914400" y="4191000"/>
            <a:ext cx="12618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neologisms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6" name="Google Shape;326;p23"/>
          <p:cNvSpPr txBox="1"/>
          <p:nvPr/>
        </p:nvSpPr>
        <p:spPr>
          <a:xfrm>
            <a:off x="381000" y="4560211"/>
            <a:ext cx="276606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unfriend</a:t>
            </a:r>
            <a:endParaRPr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Retweet</a:t>
            </a:r>
            <a:endParaRPr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bromance</a:t>
            </a:r>
            <a:endParaRPr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6149340" y="4014725"/>
            <a:ext cx="2766060" cy="2140763"/>
          </a:xfrm>
          <a:prstGeom prst="roundRect">
            <a:avLst>
              <a:gd name="adj" fmla="val 16667"/>
            </a:avLst>
          </a:prstGeom>
          <a:solidFill>
            <a:srgbClr val="C5D8F1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8" name="Google Shape;328;p23"/>
          <p:cNvSpPr txBox="1"/>
          <p:nvPr/>
        </p:nvSpPr>
        <p:spPr>
          <a:xfrm>
            <a:off x="6400800" y="4114800"/>
            <a:ext cx="2017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tricky entity names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9" name="Google Shape;329;p23"/>
          <p:cNvSpPr txBox="1"/>
          <p:nvPr/>
        </p:nvSpPr>
        <p:spPr>
          <a:xfrm>
            <a:off x="6248400" y="4616162"/>
            <a:ext cx="2805430" cy="9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Where is </a:t>
            </a:r>
            <a:r>
              <a:rPr lang="en-US" sz="16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Bug’s Life</a:t>
            </a: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playing …</a:t>
            </a:r>
            <a:endParaRPr sz="1600" i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Let It Be</a:t>
            </a: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was recorded …</a:t>
            </a:r>
            <a:endParaRPr lang="en-US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… a mutation on the </a:t>
            </a:r>
            <a:r>
              <a:rPr lang="en-US" sz="16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</a:t>
            </a: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gene …</a:t>
            </a:r>
            <a:endParaRPr sz="1600" i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0" name="Google Shape;330;p23"/>
          <p:cNvSpPr/>
          <p:nvPr/>
        </p:nvSpPr>
        <p:spPr>
          <a:xfrm>
            <a:off x="3329940" y="3996431"/>
            <a:ext cx="2766060" cy="2137668"/>
          </a:xfrm>
          <a:prstGeom prst="roundRect">
            <a:avLst>
              <a:gd name="adj" fmla="val 16667"/>
            </a:avLst>
          </a:prstGeom>
          <a:solidFill>
            <a:srgbClr val="C5D8F1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1" name="Google Shape;331;p23"/>
          <p:cNvSpPr txBox="1"/>
          <p:nvPr/>
        </p:nvSpPr>
        <p:spPr>
          <a:xfrm>
            <a:off x="3810000" y="4191000"/>
            <a:ext cx="18372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world knowledge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2" name="Google Shape;332;p23"/>
          <p:cNvSpPr txBox="1"/>
          <p:nvPr/>
        </p:nvSpPr>
        <p:spPr>
          <a:xfrm>
            <a:off x="3329940" y="4633236"/>
            <a:ext cx="2766060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Mary and Sue are sisters.</a:t>
            </a:r>
            <a:endParaRPr lang="en-US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Mary and Sue are mothers.</a:t>
            </a:r>
            <a:endParaRPr lang="en-US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3" name="Google Shape;333;p23"/>
          <p:cNvSpPr txBox="1"/>
          <p:nvPr/>
        </p:nvSpPr>
        <p:spPr>
          <a:xfrm>
            <a:off x="609601" y="6233174"/>
            <a:ext cx="2887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But that’s what makes it fun!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34" name="Google Shape;334;p23"/>
          <p:cNvGrpSpPr/>
          <p:nvPr/>
        </p:nvGrpSpPr>
        <p:grpSpPr>
          <a:xfrm>
            <a:off x="3288696" y="2583947"/>
            <a:ext cx="2755295" cy="711200"/>
            <a:chOff x="3686175" y="2535809"/>
            <a:chExt cx="1774825" cy="337261"/>
          </a:xfrm>
        </p:grpSpPr>
        <p:sp>
          <p:nvSpPr>
            <p:cNvPr id="335" name="Google Shape;335;p23"/>
            <p:cNvSpPr/>
            <p:nvPr/>
          </p:nvSpPr>
          <p:spPr>
            <a:xfrm>
              <a:off x="3686175" y="2535809"/>
              <a:ext cx="182101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3897307" y="2535809"/>
              <a:ext cx="23752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4159901" y="2535809"/>
              <a:ext cx="49352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4678494" y="2535809"/>
              <a:ext cx="32857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5029500" y="2535809"/>
              <a:ext cx="43150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3686175" y="2727808"/>
              <a:ext cx="182101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3897307" y="2727808"/>
              <a:ext cx="48428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4413259" y="2727808"/>
              <a:ext cx="593808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5029500" y="2727808"/>
              <a:ext cx="43150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44" name="Google Shape;344;p23"/>
          <p:cNvSpPr txBox="1"/>
          <p:nvPr/>
        </p:nvSpPr>
        <p:spPr>
          <a:xfrm>
            <a:off x="3212495" y="2514600"/>
            <a:ext cx="2895600" cy="592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New York-New Haven Railroad</a:t>
            </a:r>
            <a:endParaRPr lang="en-US" sz="15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New York-New Haven Railroad</a:t>
            </a:r>
            <a:endParaRPr lang="en-US" sz="15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5" name="Google Shape;345;p23"/>
          <p:cNvSpPr txBox="1"/>
          <p:nvPr>
            <p:ph type="title"/>
          </p:nvPr>
        </p:nvSpPr>
        <p:spPr>
          <a:xfrm>
            <a:off x="1371600" y="5080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cida Sans"/>
              <a:buNone/>
            </a:pP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Variation</a:t>
            </a:r>
            <a:endParaRPr lang="en-US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Making progress on this problem…</a:t>
            </a:r>
            <a:endParaRPr lang="en-US"/>
          </a:p>
        </p:txBody>
      </p:sp>
      <p:sp>
        <p:nvSpPr>
          <p:cNvPr id="352" name="Google Shape;352;p24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task is difficult!  What tools do we need?</a:t>
            </a:r>
            <a:endParaRPr lang="en-US"/>
          </a:p>
          <a:p>
            <a:pPr marL="742950" lvl="1" indent="-285750" algn="l" rtl="0"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Knowledge about language</a:t>
            </a:r>
            <a:endParaRPr lang="en-US"/>
          </a:p>
          <a:p>
            <a:pPr marL="1143000" lvl="2" indent="-228600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highlight>
                  <a:srgbClr val="C0C0C0"/>
                </a:highlight>
              </a:rPr>
              <a:t>Morphology: word formation </a:t>
            </a:r>
            <a:endParaRPr lang="en-US">
              <a:highlight>
                <a:srgbClr val="C0C0C0"/>
              </a:highlight>
            </a:endParaRPr>
          </a:p>
          <a:p>
            <a:pPr marL="1143000" lvl="2" indent="-228600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highlight>
                  <a:srgbClr val="C0C0C0"/>
                </a:highlight>
              </a:rPr>
              <a:t>Syntax: word order </a:t>
            </a:r>
            <a:endParaRPr lang="en-US">
              <a:highlight>
                <a:srgbClr val="C0C0C0"/>
              </a:highlight>
            </a:endParaRPr>
          </a:p>
          <a:p>
            <a:pPr marL="1143000" lvl="2" indent="-228600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highlight>
                  <a:srgbClr val="C0C0C0"/>
                </a:highlight>
              </a:rPr>
              <a:t>Semantics: word meaning and word composition </a:t>
            </a:r>
            <a:endParaRPr lang="en-US">
              <a:highlight>
                <a:srgbClr val="C0C0C0"/>
              </a:highlight>
            </a:endParaRPr>
          </a:p>
          <a:p>
            <a:pPr marL="1143000" lvl="2" indent="-228600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highlight>
                  <a:srgbClr val="C0C0C0"/>
                </a:highlight>
              </a:rPr>
              <a:t>Pragmatics: influence of context/situation</a:t>
            </a:r>
            <a:endParaRPr lang="en-US">
              <a:highlight>
                <a:srgbClr val="C0C0C0"/>
              </a:highlight>
            </a:endParaRPr>
          </a:p>
          <a:p>
            <a:pPr marL="742950" lvl="1" indent="-285750" algn="l" rtl="0"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Knowledge about the world</a:t>
            </a:r>
            <a:endParaRPr lang="en-US"/>
          </a:p>
          <a:p>
            <a:pPr marL="742950" lvl="1" indent="-285750" algn="l" rtl="0"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way to combine knowledge sources</a:t>
            </a:r>
            <a:endParaRPr lang="en-US"/>
          </a:p>
          <a:p>
            <a:pPr marL="342900" lvl="0" indent="-342900" algn="l" rtl="0"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 we generally do this:</a:t>
            </a:r>
            <a:endParaRPr lang="en-US"/>
          </a:p>
          <a:p>
            <a:pPr marL="742950" lvl="1" indent="-285750" algn="l" rtl="0"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probabilistic models built from language data</a:t>
            </a:r>
            <a:endParaRPr lang="en-US"/>
          </a:p>
          <a:p>
            <a:pPr marL="1143000" lvl="2" indent="-228600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P(“maison” → “house”)   </a:t>
            </a:r>
            <a:r>
              <a:rPr lang="en-US">
                <a:solidFill>
                  <a:srgbClr val="008000"/>
                </a:solidFill>
              </a:rPr>
              <a:t>high</a:t>
            </a:r>
            <a:endParaRPr lang="en-US">
              <a:solidFill>
                <a:srgbClr val="008000"/>
              </a:solidFill>
            </a:endParaRPr>
          </a:p>
          <a:p>
            <a:pPr marL="1143000" lvl="2" indent="-228600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P(“L’avocat général” → “the general avocado”)   </a:t>
            </a:r>
            <a:r>
              <a:rPr lang="en-US">
                <a:solidFill>
                  <a:srgbClr val="008000"/>
                </a:solidFill>
              </a:rPr>
              <a:t>low</a:t>
            </a:r>
            <a:endParaRPr>
              <a:solidFill>
                <a:srgbClr val="008000"/>
              </a:solidFill>
            </a:endParaRPr>
          </a:p>
          <a:p>
            <a:pPr marL="742950" lvl="1" indent="-285750" algn="l" rtl="0"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Luckily, rough text features can often do half the job.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Fields with Connections to NLP</a:t>
            </a:r>
            <a:endParaRPr lang="en-US"/>
          </a:p>
        </p:txBody>
      </p:sp>
      <p:sp>
        <p:nvSpPr>
          <p:cNvPr id="358" name="Google Shape;358;p25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Machine learning</a:t>
            </a:r>
            <a:endParaRPr lang="en-US"/>
          </a:p>
          <a:p>
            <a:pPr marL="342900" lvl="0" indent="-342900" algn="l" rtl="0"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Linguistics (including psycho-, socio-, descriptive, and theoretical) </a:t>
            </a:r>
            <a:endParaRPr lang="en-US"/>
          </a:p>
          <a:p>
            <a:pPr marL="342900" lvl="0" indent="-342900" algn="l" rtl="0"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Cognitive science </a:t>
            </a:r>
            <a:endParaRPr lang="en-US"/>
          </a:p>
          <a:p>
            <a:pPr marL="342900" lvl="0" indent="-342900" algn="l" rtl="0"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Information theory </a:t>
            </a:r>
            <a:endParaRPr lang="en-US"/>
          </a:p>
          <a:p>
            <a:pPr marL="342900" lvl="0" indent="-342900" algn="l" rtl="0"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Logic</a:t>
            </a:r>
            <a:endParaRPr lang="en-US"/>
          </a:p>
          <a:p>
            <a:pPr marL="342900" lvl="0" indent="-342900" algn="l" rtl="0"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science</a:t>
            </a:r>
            <a:endParaRPr lang="en-US"/>
          </a:p>
          <a:p>
            <a:pPr marL="342900" lvl="0" indent="-342900" algn="l" rtl="0"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Political science</a:t>
            </a:r>
            <a:endParaRPr lang="en-US"/>
          </a:p>
          <a:p>
            <a:pPr marL="342900" lvl="0" indent="-342900" algn="l" rtl="0"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Psychology</a:t>
            </a:r>
            <a:endParaRPr lang="en-US"/>
          </a:p>
          <a:p>
            <a:pPr marL="342900" lvl="0" indent="-342900" algn="l" rtl="0"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Economics</a:t>
            </a:r>
            <a:endParaRPr lang="en-US"/>
          </a:p>
          <a:p>
            <a:pPr marL="342900" lvl="0" indent="-342900" algn="l" rtl="0"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Education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A Brief History of NLP</a:t>
            </a:r>
            <a:endParaRPr lang="en-US"/>
          </a:p>
        </p:txBody>
      </p:sp>
      <p:sp>
        <p:nvSpPr>
          <p:cNvPr id="364" name="Google Shape;364;p26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</p:txBody>
      </p:sp>
      <p:pic>
        <p:nvPicPr>
          <p:cNvPr id="365" name="Google Shape;365;p26"/>
          <p:cNvPicPr preferRelativeResize="0"/>
          <p:nvPr/>
        </p:nvPicPr>
        <p:blipFill rotWithShape="1">
          <a:blip r:embed="rId1"/>
          <a:srcRect l="49195" t="39583" r="17422" b="33333"/>
          <a:stretch>
            <a:fillRect/>
          </a:stretch>
        </p:blipFill>
        <p:spPr>
          <a:xfrm>
            <a:off x="304800" y="2311400"/>
            <a:ext cx="8464060" cy="386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What is Python</a:t>
            </a:r>
            <a:endParaRPr lang="en-US"/>
          </a:p>
        </p:txBody>
      </p:sp>
      <p:sp>
        <p:nvSpPr>
          <p:cNvPr id="371" name="Google Shape;371;p27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General-purpose, high-level scripting language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Used for a wide variety of purposes including networking and web applications 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Most popular in the scientific community for its ease of use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Why Python</a:t>
            </a:r>
            <a:endParaRPr lang="en-US"/>
          </a:p>
        </p:txBody>
      </p:sp>
      <p:sp>
        <p:nvSpPr>
          <p:cNvPr id="377" name="Google Shape;377;p28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Easy to understand and write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simple yet powerful programming language with excellent functionality for processing linguistic data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Installers are available at all platforms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Python is heavily used in industry, scientific research, and education around the world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What’s Next ?</a:t>
            </a:r>
            <a:endParaRPr lang="en-US"/>
          </a:p>
        </p:txBody>
      </p:sp>
      <p:sp>
        <p:nvSpPr>
          <p:cNvPr id="383" name="Google Shape;383;p29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Python Introduction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Introduction of Teacher</a:t>
            </a:r>
            <a:endParaRPr lang="en-US"/>
          </a:p>
        </p:txBody>
      </p:sp>
      <p:sp>
        <p:nvSpPr>
          <p:cNvPr id="102" name="Google Shape;102;p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Farah Adeeba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Areas of interest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Natural Language Processing (NLP)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Machine Learning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Contact Details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1"/>
              </a:rPr>
              <a:t>farah.adeeba@uet.edu.pk</a:t>
            </a:r>
            <a:endParaRPr lang="en-US" u="sng">
              <a:solidFill>
                <a:schemeClr val="hlink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Grading/Evaluation</a:t>
            </a:r>
            <a:endParaRPr lang="en-US"/>
          </a:p>
        </p:txBody>
      </p:sp>
      <p:sp>
        <p:nvSpPr>
          <p:cNvPr id="108" name="Google Shape;108;p4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Quiz:20%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Project: 20%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Mid-term: 30 %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Final : 30 %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Assignments</a:t>
            </a:r>
            <a:endParaRPr lang="en-US"/>
          </a:p>
        </p:txBody>
      </p:sp>
      <p:sp>
        <p:nvSpPr>
          <p:cNvPr id="114" name="Google Shape;114;p5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Weekly class assignments 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All class assignments will be in Python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code and output will be submitted for evaluation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Lecture Format</a:t>
            </a:r>
            <a:endParaRPr lang="en-US"/>
          </a:p>
        </p:txBody>
      </p:sp>
      <p:sp>
        <p:nvSpPr>
          <p:cNvPr id="120" name="Google Shape;120;p6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Topic 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Introduction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Conventional techniques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State-of-the-art techniques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Implementation in Python</a:t>
            </a:r>
            <a:endParaRPr lang="en-US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Course Goals</a:t>
            </a:r>
            <a:endParaRPr lang="en-US"/>
          </a:p>
        </p:txBody>
      </p:sp>
      <p:sp>
        <p:nvSpPr>
          <p:cNvPr id="126" name="Google Shape;126;p7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Gain a foundational understanding in Natural Language Processing methods and strategies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Learn how to evaluate the strengths and weaknesses of various NLP technologies and frameworks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Gain practical experience in the NLP toolkits available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Make you a “</a:t>
            </a:r>
            <a:r>
              <a:rPr lang="en-US" i="1">
                <a:solidFill>
                  <a:srgbClr val="FF0000"/>
                </a:solidFill>
              </a:rPr>
              <a:t>producer</a:t>
            </a:r>
            <a:r>
              <a:rPr lang="en-US"/>
              <a:t>” rather than a “</a:t>
            </a:r>
            <a:r>
              <a:rPr lang="en-US" i="1">
                <a:solidFill>
                  <a:srgbClr val="FF0000"/>
                </a:solidFill>
              </a:rPr>
              <a:t>consumer</a:t>
            </a:r>
            <a:r>
              <a:rPr lang="en-US"/>
              <a:t>” of NLP tools (Assignments ☺ )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Required Texts and Readings</a:t>
            </a:r>
            <a:endParaRPr lang="en-US"/>
          </a:p>
        </p:txBody>
      </p:sp>
      <p:sp>
        <p:nvSpPr>
          <p:cNvPr id="132" name="Google Shape;132;p8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Speech and Language Processing, 3</a:t>
            </a:r>
            <a:r>
              <a:rPr lang="en-US" baseline="30000"/>
              <a:t>rd</a:t>
            </a:r>
            <a:r>
              <a:rPr lang="en-US"/>
              <a:t> Edition, Jurafsky and Martin (</a:t>
            </a:r>
            <a:r>
              <a:rPr lang="en-US" u="sng">
                <a:solidFill>
                  <a:schemeClr val="hlink"/>
                </a:solidFill>
                <a:hlinkClick r:id="rId1"/>
              </a:rPr>
              <a:t>https://web.stanford.edu/~jurafsky/slp3</a:t>
            </a:r>
            <a:r>
              <a:rPr lang="en-US"/>
              <a:t>)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Natural Language Processing with Python, Bird and Klein, O’Reilly Media, 2009 (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http://www.datascienceassn.org/sites/default/files/Natural%20Language%20Processing%20with%20Python.pdf</a:t>
            </a:r>
            <a:r>
              <a:rPr lang="en-US"/>
              <a:t>)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Topics </a:t>
            </a:r>
            <a:endParaRPr lang="en-US"/>
          </a:p>
        </p:txBody>
      </p:sp>
      <p:sp>
        <p:nvSpPr>
          <p:cNvPr id="138" name="Google Shape;138;p9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Introduction of NLP</a:t>
            </a:r>
            <a:endParaRPr lang="en-US"/>
          </a:p>
          <a:p>
            <a:pPr marL="342900" lvl="0" indent="-342900" algn="l" rtl="0"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Basic Text Processing</a:t>
            </a:r>
            <a:endParaRPr lang="en-US"/>
          </a:p>
          <a:p>
            <a:pPr marL="342900" lvl="0" indent="-342900" algn="l" rtl="0"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Edit Distance &amp; Text Similarity</a:t>
            </a:r>
            <a:endParaRPr lang="en-US"/>
          </a:p>
          <a:p>
            <a:pPr marL="342900" lvl="0" indent="-342900" algn="l" rtl="0"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Language Modeling</a:t>
            </a:r>
            <a:endParaRPr lang="en-US"/>
          </a:p>
          <a:p>
            <a:pPr marL="342900" lvl="0" indent="-342900" algn="l" rtl="0"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Text Classification and Sentiment Analysis</a:t>
            </a:r>
            <a:endParaRPr lang="en-US"/>
          </a:p>
          <a:p>
            <a:pPr marL="342900" lvl="0" indent="-342900" algn="l" rtl="0"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Information Extraction</a:t>
            </a:r>
            <a:endParaRPr lang="en-US"/>
          </a:p>
          <a:p>
            <a:pPr marL="342900" lvl="0" indent="-342900" algn="l" rtl="0"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POS Tagging</a:t>
            </a:r>
            <a:endParaRPr lang="en-US"/>
          </a:p>
          <a:p>
            <a:pPr marL="342900" lvl="0" indent="-342900" algn="l" rtl="0"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Parsing</a:t>
            </a:r>
            <a:endParaRPr lang="en-US"/>
          </a:p>
          <a:p>
            <a:pPr marL="342900" lvl="0" indent="-342900" algn="l" rtl="0"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Semantics and Text Resources</a:t>
            </a:r>
            <a:endParaRPr lang="en-US"/>
          </a:p>
          <a:p>
            <a:pPr marL="342900" lvl="0" indent="-342900" algn="l" rtl="0"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Question Answering</a:t>
            </a:r>
            <a:endParaRPr lang="en-US"/>
          </a:p>
          <a:p>
            <a:pPr marL="342900" lvl="0" indent="-342900" algn="l" rtl="0"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Machine Translation</a:t>
            </a:r>
            <a:endParaRPr lang="en-US"/>
          </a:p>
          <a:p>
            <a:pPr marL="342900" lvl="0" indent="-185420" algn="l" rtl="0"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</a:p>
          <a:p>
            <a:pPr marL="342900" lvl="0" indent="-185420" algn="l" rtl="0"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5737</Words>
  <Application>WPS Presentation</Application>
  <PresentationFormat/>
  <Paragraphs>325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Lucida Sans</vt:lpstr>
      <vt:lpstr>Lucida Sans Unicode</vt:lpstr>
      <vt:lpstr>Times New Roman</vt:lpstr>
      <vt:lpstr>Office Theme</vt:lpstr>
      <vt:lpstr>Natural Language Processing</vt:lpstr>
      <vt:lpstr>Lecture Roadmap</vt:lpstr>
      <vt:lpstr>Introduction of Teacher</vt:lpstr>
      <vt:lpstr>Grading/Evaluation</vt:lpstr>
      <vt:lpstr>Assignments</vt:lpstr>
      <vt:lpstr>Lecture Format</vt:lpstr>
      <vt:lpstr>Course Goals</vt:lpstr>
      <vt:lpstr>Required Texts and Readings</vt:lpstr>
      <vt:lpstr>Topics </vt:lpstr>
      <vt:lpstr>What is Natural Language Processing</vt:lpstr>
      <vt:lpstr>Communication With Machines</vt:lpstr>
      <vt:lpstr> </vt:lpstr>
      <vt:lpstr>Question Answering</vt:lpstr>
      <vt:lpstr>Translation</vt:lpstr>
      <vt:lpstr>Machine Translation</vt:lpstr>
      <vt:lpstr>Natural Language Processing</vt:lpstr>
      <vt:lpstr>Language Technology</vt:lpstr>
      <vt:lpstr>What is NLP</vt:lpstr>
      <vt:lpstr>Levels of Representation</vt:lpstr>
      <vt:lpstr>Why NLP is Hard</vt:lpstr>
      <vt:lpstr>Ambiguity</vt:lpstr>
      <vt:lpstr>Expressivity</vt:lpstr>
      <vt:lpstr>Variation</vt:lpstr>
      <vt:lpstr>Making progress on this problem…</vt:lpstr>
      <vt:lpstr>Fields with Connections to NLP</vt:lpstr>
      <vt:lpstr>A Brief History of NLP</vt:lpstr>
      <vt:lpstr>What is Python</vt:lpstr>
      <vt:lpstr>Why Python</vt:lpstr>
      <vt:lpstr>What’s Next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cle-144-nb</dc:creator>
  <cp:lastModifiedBy>Hodophile</cp:lastModifiedBy>
  <cp:revision>1</cp:revision>
  <dcterms:created xsi:type="dcterms:W3CDTF">2024-10-27T23:58:24Z</dcterms:created>
  <dcterms:modified xsi:type="dcterms:W3CDTF">2024-10-27T23:58:24Z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5F7A2F3D256B4C1FB5B7410B9AA37E6B_12</vt:lpwstr>
  </property>
  <property fmtid="{D5CDD505-2E9C-101B-9397-08002B2CF9AE}" pid="3" name="KSOProductBuildVer">
    <vt:lpwstr>1033-12.2.0.18607</vt:lpwstr>
  </property>
</Properties>
</file>