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4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6B424-A650-4FEB-AA6B-06FF18FCACBE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7B2F-AB80-4786-917D-0016E49A13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1445D1-05FB-284C-8FC0-F69AAD5B14BA}" type="slidenum">
              <a:rPr lang="en-US"/>
              <a:pPr/>
              <a:t>3</a:t>
            </a:fld>
            <a:endParaRPr lang="en-US"/>
          </a:p>
        </p:txBody>
      </p:sp>
      <p:sp>
        <p:nvSpPr>
          <p:cNvPr id="1047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053" y="685916"/>
            <a:ext cx="6275897" cy="34295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19D017-F901-9141-9593-12493BACCB70}" type="slidenum">
              <a:rPr lang="en-US" sz="1200">
                <a:latin typeface="Calibri" charset="0"/>
              </a:rPr>
              <a:pPr eaLnBrk="1" hangingPunct="1"/>
              <a:t>15</a:t>
            </a:fld>
            <a:endParaRPr lang="en-US" sz="12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A2ED13-B02B-E149-AF97-15D662682934}" type="slidenum">
              <a:rPr lang="en-US" sz="1200">
                <a:latin typeface="Calibri" charset="0"/>
              </a:rPr>
              <a:pPr eaLnBrk="1" hangingPunct="1"/>
              <a:t>5</a:t>
            </a:fld>
            <a:endParaRPr lang="en-US" sz="1200">
              <a:latin typeface="Calibri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E87F7A-19C8-8945-B258-FD1A65A5052B}" type="slidenum">
              <a:rPr lang="en-US" sz="1200">
                <a:latin typeface="Calibri" charset="0"/>
              </a:rPr>
              <a:pPr eaLnBrk="1" hangingPunct="1"/>
              <a:t>6</a:t>
            </a:fld>
            <a:endParaRPr lang="en-US" sz="1200">
              <a:latin typeface="Calibri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5DF87A-54BB-A14D-A024-0A067BA06138}" type="slidenum">
              <a:rPr lang="en-US" sz="1200">
                <a:latin typeface="Calibri" charset="0"/>
              </a:rPr>
              <a:pPr eaLnBrk="1" hangingPunct="1"/>
              <a:t>7</a:t>
            </a:fld>
            <a:endParaRPr lang="en-US" sz="1200">
              <a:latin typeface="Calibri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0A1DCE-B25E-2745-BCC8-DC7B156002CC}" type="slidenum">
              <a:rPr lang="en-US" sz="1200">
                <a:latin typeface="Calibri" charset="0"/>
              </a:rPr>
              <a:pPr eaLnBrk="1" hangingPunct="1"/>
              <a:t>8</a:t>
            </a:fld>
            <a:endParaRPr lang="en-US" sz="1200">
              <a:latin typeface="Calibri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AA3172-9801-5A43-AD54-7F928A431C2A}" type="slidenum">
              <a:rPr lang="en-US" sz="1200">
                <a:latin typeface="Calibri" charset="0"/>
              </a:rPr>
              <a:pPr eaLnBrk="1" hangingPunct="1"/>
              <a:t>9</a:t>
            </a:fld>
            <a:endParaRPr lang="en-US" sz="1200">
              <a:latin typeface="Calibri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0A1DCE-B25E-2745-BCC8-DC7B156002CC}" type="slidenum">
              <a:rPr lang="en-US" sz="1200">
                <a:latin typeface="Calibri" charset="0"/>
              </a:rPr>
              <a:pPr eaLnBrk="1" hangingPunct="1"/>
              <a:t>11</a:t>
            </a:fld>
            <a:endParaRPr lang="en-US" sz="1200">
              <a:latin typeface="Calibri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19D017-F901-9141-9593-12493BACCB70}" type="slidenum">
              <a:rPr lang="en-US" sz="1200">
                <a:latin typeface="Calibri" charset="0"/>
              </a:rPr>
              <a:pPr eaLnBrk="1" hangingPunct="1"/>
              <a:t>13</a:t>
            </a:fld>
            <a:endParaRPr lang="en-US" sz="12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19D017-F901-9141-9593-12493BACCB70}" type="slidenum">
              <a:rPr lang="en-US" sz="1200">
                <a:latin typeface="Calibri" charset="0"/>
              </a:rPr>
              <a:pPr eaLnBrk="1" hangingPunct="1"/>
              <a:t>14</a:t>
            </a:fld>
            <a:endParaRPr lang="en-US" sz="12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4A9-C022-4C6E-8317-F28935F9B056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F805-B7BE-4BAF-BA88-D4F82543A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4A9-C022-4C6E-8317-F28935F9B056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F805-B7BE-4BAF-BA88-D4F82543A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4A9-C022-4C6E-8317-F28935F9B056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F805-B7BE-4BAF-BA88-D4F82543A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4A9-C022-4C6E-8317-F28935F9B056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F805-B7BE-4BAF-BA88-D4F82543A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4A9-C022-4C6E-8317-F28935F9B056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F805-B7BE-4BAF-BA88-D4F82543A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4A9-C022-4C6E-8317-F28935F9B056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F805-B7BE-4BAF-BA88-D4F82543A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4A9-C022-4C6E-8317-F28935F9B056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F805-B7BE-4BAF-BA88-D4F82543A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4A9-C022-4C6E-8317-F28935F9B056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F805-B7BE-4BAF-BA88-D4F82543A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4A9-C022-4C6E-8317-F28935F9B056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F805-B7BE-4BAF-BA88-D4F82543A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4A9-C022-4C6E-8317-F28935F9B056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F805-B7BE-4BAF-BA88-D4F82543A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4A9-C022-4C6E-8317-F28935F9B056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2F805-B7BE-4BAF-BA88-D4F82543A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544A9-C022-4C6E-8317-F28935F9B056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2F805-B7BE-4BAF-BA88-D4F82543A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81800" cy="1752600"/>
          </a:xfrm>
        </p:spPr>
        <p:txBody>
          <a:bodyPr/>
          <a:lstStyle/>
          <a:p>
            <a:r>
              <a:rPr lang="en-US" dirty="0" smtClean="0"/>
              <a:t>Advanced Smoothing Algorithms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-Ney Smoothing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4676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Resulting Good-Turing numbers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4572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Numbers from Church and Gale (1991)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22 million words of AP Newswire</a:t>
            </a: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It sure looks like c* = (c - .75)</a:t>
            </a:r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147251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60817929"/>
              </p:ext>
            </p:extLst>
          </p:nvPr>
        </p:nvGraphicFramePr>
        <p:xfrm>
          <a:off x="5486401" y="1600200"/>
          <a:ext cx="3048000" cy="4956048"/>
        </p:xfrm>
        <a:graphic>
          <a:graphicData uri="http://schemas.openxmlformats.org/drawingml/2006/table">
            <a:tbl>
              <a:tblPr/>
              <a:tblGrid>
                <a:gridCol w="1189703"/>
                <a:gridCol w="1858297"/>
              </a:tblGrid>
              <a:tr h="749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Count c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Good Turing c*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.0000270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0.446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4.22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.19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6.21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7.24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9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8.25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49003353"/>
              </p:ext>
            </p:extLst>
          </p:nvPr>
        </p:nvGraphicFramePr>
        <p:xfrm>
          <a:off x="1524000" y="2819400"/>
          <a:ext cx="1689288" cy="1021080"/>
        </p:xfrm>
        <a:graphic>
          <a:graphicData uri="http://schemas.openxmlformats.org/presentationml/2006/ole">
            <p:oleObj spid="_x0000_s4098" name="Equation" r:id="rId4" imgW="941400" imgH="420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15186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Absolute Discounting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4800"/>
            <a:ext cx="8534400" cy="50546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  <a:cs typeface="Calibri"/>
              </a:rPr>
              <a:t>Save ourselves </a:t>
            </a:r>
            <a:r>
              <a:rPr lang="en-US" dirty="0">
                <a:ea typeface="ＭＳ Ｐゴシック" charset="0"/>
                <a:cs typeface="Calibri"/>
              </a:rPr>
              <a:t>some time and just subtract 0.75 (or some d</a:t>
            </a:r>
            <a:r>
              <a:rPr lang="en-US" dirty="0" smtClean="0">
                <a:ea typeface="ＭＳ Ｐゴシック" charset="0"/>
                <a:cs typeface="Calibri"/>
              </a:rPr>
              <a:t>)!</a:t>
            </a:r>
          </a:p>
          <a:p>
            <a:pPr lvl="1"/>
            <a:endParaRPr lang="en-US" sz="2400" dirty="0">
              <a:ea typeface="ＭＳ Ｐゴシック" charset="0"/>
              <a:cs typeface="Calibri"/>
            </a:endParaRPr>
          </a:p>
          <a:p>
            <a:pPr lvl="1"/>
            <a:endParaRPr lang="en-US" sz="2400" dirty="0" smtClean="0">
              <a:ea typeface="ＭＳ Ｐゴシック" charset="0"/>
              <a:cs typeface="Calibri"/>
            </a:endParaRPr>
          </a:p>
          <a:p>
            <a:pPr lvl="1"/>
            <a:endParaRPr lang="en-US" sz="2400" dirty="0">
              <a:ea typeface="ＭＳ Ｐゴシック" charset="0"/>
              <a:cs typeface="Calibri"/>
            </a:endParaRPr>
          </a:p>
          <a:p>
            <a:pPr lvl="1"/>
            <a:endParaRPr lang="en-US" sz="2400" dirty="0" smtClean="0">
              <a:ea typeface="ＭＳ Ｐゴシック" charset="0"/>
              <a:cs typeface="Calibri"/>
            </a:endParaRPr>
          </a:p>
          <a:p>
            <a:pPr marL="342900" lvl="1" indent="-342900">
              <a:buClr>
                <a:srgbClr val="CC0000"/>
              </a:buClr>
            </a:pPr>
            <a:r>
              <a:rPr lang="en-US" sz="2400" dirty="0" smtClean="0">
                <a:ea typeface="ＭＳ Ｐゴシック" charset="0"/>
                <a:cs typeface="Calibri"/>
              </a:rPr>
              <a:t>(Maybe </a:t>
            </a:r>
            <a:r>
              <a:rPr lang="en-US" sz="2400" dirty="0">
                <a:ea typeface="ＭＳ Ｐゴシック" charset="0"/>
                <a:cs typeface="Calibri"/>
              </a:rPr>
              <a:t>keeping a couple extra values of d for counts 1 and </a:t>
            </a:r>
            <a:r>
              <a:rPr lang="en-US" sz="2400" dirty="0" smtClean="0">
                <a:ea typeface="ＭＳ Ｐゴシック" charset="0"/>
                <a:cs typeface="Calibri"/>
              </a:rPr>
              <a:t>2)</a:t>
            </a:r>
            <a:endParaRPr lang="en-US" sz="2800" dirty="0" smtClean="0">
              <a:ea typeface="ＭＳ Ｐゴシック" charset="0"/>
              <a:cs typeface="Calibri"/>
            </a:endParaRPr>
          </a:p>
          <a:p>
            <a:r>
              <a:rPr lang="en-US" sz="2800" dirty="0" smtClean="0">
                <a:ea typeface="ＭＳ Ｐゴシック" charset="0"/>
                <a:cs typeface="Calibri"/>
              </a:rPr>
              <a:t>But should we really just use the regular unigram P(w)?</a:t>
            </a:r>
            <a:endParaRPr lang="en-US" sz="3600" dirty="0" smtClean="0"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612733"/>
              </p:ext>
            </p:extLst>
          </p:nvPr>
        </p:nvGraphicFramePr>
        <p:xfrm>
          <a:off x="396875" y="2921000"/>
          <a:ext cx="8197850" cy="1458384"/>
        </p:xfrm>
        <a:graphic>
          <a:graphicData uri="http://schemas.openxmlformats.org/presentationml/2006/ole">
            <p:oleObj spid="_x0000_s5122" name="Equation" r:id="rId3" imgW="3227400" imgH="42048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57600" y="2514600"/>
            <a:ext cx="192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d</a:t>
            </a:r>
            <a:r>
              <a:rPr lang="en-US" sz="1800" dirty="0" smtClean="0">
                <a:solidFill>
                  <a:srgbClr val="FF0000"/>
                </a:solidFill>
              </a:rPr>
              <a:t>iscounted bigram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48601" y="4155757"/>
            <a:ext cx="96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unigram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3200" y="2616201"/>
            <a:ext cx="1678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Interpolation weight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7162800" y="3022600"/>
            <a:ext cx="228600" cy="4064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8077200" y="3937000"/>
            <a:ext cx="228600" cy="3048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5961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97000"/>
            <a:ext cx="8686800" cy="44450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Better estimate for probabilities of lower-order unigrams!</a:t>
            </a:r>
            <a:endParaRPr lang="en-US" altLang="ja-JP" dirty="0">
              <a:latin typeface="Calibri"/>
              <a:ea typeface="ＭＳ Ｐゴシック" charset="0"/>
              <a:cs typeface="Calibri"/>
            </a:endParaRPr>
          </a:p>
          <a:p>
            <a:pPr lvl="1"/>
            <a:r>
              <a:rPr lang="en-US" dirty="0">
                <a:latin typeface="Calibri"/>
                <a:ea typeface="ＭＳ Ｐゴシック" charset="0"/>
                <a:cs typeface="Calibri"/>
              </a:rPr>
              <a:t>Shannon game:  </a:t>
            </a:r>
            <a:r>
              <a:rPr lang="en-US" i="1" dirty="0"/>
              <a:t>I can’t see without my </a:t>
            </a:r>
            <a:r>
              <a:rPr lang="en-US" i="1" dirty="0" smtClean="0"/>
              <a:t>reading</a:t>
            </a:r>
            <a:r>
              <a:rPr lang="en-US" i="1" dirty="0" smtClean="0">
                <a:latin typeface="Calibri"/>
                <a:ea typeface="ＭＳ Ｐゴシック" charset="0"/>
                <a:cs typeface="Calibri"/>
              </a:rPr>
              <a:t>___________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?</a:t>
            </a:r>
          </a:p>
          <a:p>
            <a:pPr lvl="1" eaLnBrk="1" hangingPunct="1"/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“Francisco” </a:t>
            </a:r>
            <a:r>
              <a:rPr lang="en-US" altLang="ja-JP" dirty="0">
                <a:latin typeface="Calibri"/>
                <a:ea typeface="ＭＳ Ｐゴシック" charset="0"/>
                <a:cs typeface="Calibri"/>
              </a:rPr>
              <a:t>is more common than </a:t>
            </a: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“glasses”</a:t>
            </a:r>
            <a:endParaRPr lang="en-US" altLang="ja-JP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… but 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“</a:t>
            </a: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Francisco” </a:t>
            </a:r>
            <a:r>
              <a:rPr lang="en-US" altLang="ja-JP" dirty="0">
                <a:latin typeface="Calibri"/>
                <a:ea typeface="ＭＳ Ｐゴシック" charset="0"/>
                <a:cs typeface="Calibri"/>
              </a:rPr>
              <a:t>always follows </a:t>
            </a: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“San”</a:t>
            </a:r>
          </a:p>
          <a:p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The unigram is useful exactly when we haven’t seen this bigram!</a:t>
            </a:r>
          </a:p>
          <a:p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Instead of  P(w): “How likely is w”</a:t>
            </a:r>
          </a:p>
          <a:p>
            <a:r>
              <a:rPr lang="en-US" altLang="ja-JP" dirty="0" err="1" smtClean="0">
                <a:latin typeface="Calibri"/>
                <a:ea typeface="ＭＳ Ｐゴシック" charset="0"/>
                <a:cs typeface="Calibri"/>
              </a:rPr>
              <a:t>P</a:t>
            </a:r>
            <a:r>
              <a:rPr lang="en-US" altLang="ja-JP" baseline="-25000" dirty="0" err="1" smtClean="0">
                <a:latin typeface="Calibri"/>
                <a:ea typeface="ＭＳ Ｐゴシック" charset="0"/>
                <a:cs typeface="Calibri"/>
              </a:rPr>
              <a:t>continuation</a:t>
            </a: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(w):  “How likely is w to appear as a novel continuation?</a:t>
            </a:r>
          </a:p>
          <a:p>
            <a:pPr lvl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For each word, count the number of bigram types it completes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Every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bigram type was a novel continuation the first time it was seen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91400" y="1752600"/>
            <a:ext cx="105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3366FF"/>
                </a:solidFill>
                <a:latin typeface="+mn-lt"/>
              </a:rPr>
              <a:t>Francisco</a:t>
            </a:r>
            <a:endParaRPr lang="en-US" sz="1800" i="1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467600" cy="99060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Smoothing I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0" y="17526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3366FF"/>
                </a:solidFill>
                <a:latin typeface="+mn-lt"/>
              </a:rPr>
              <a:t>g</a:t>
            </a:r>
            <a:r>
              <a:rPr lang="en-US" sz="1800" i="1" dirty="0" smtClean="0">
                <a:solidFill>
                  <a:srgbClr val="3366FF"/>
                </a:solidFill>
                <a:latin typeface="+mn-lt"/>
              </a:rPr>
              <a:t>lasses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46611838"/>
              </p:ext>
            </p:extLst>
          </p:nvPr>
        </p:nvGraphicFramePr>
        <p:xfrm>
          <a:off x="1981201" y="5943600"/>
          <a:ext cx="4605337" cy="605367"/>
        </p:xfrm>
        <a:graphic>
          <a:graphicData uri="http://schemas.openxmlformats.org/presentationml/2006/ole">
            <p:oleObj spid="_x0000_s6146" name="Equation" r:id="rId4" imgW="2440800" imgH="2282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22298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467600" cy="99060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Smoothing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II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1800"/>
            <a:ext cx="8534400" cy="44450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How many times does w appear as a novel continuation:</a:t>
            </a: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endParaRPr lang="en-US" sz="2000" dirty="0" smtClean="0">
              <a:ea typeface="ＭＳ Ｐゴシック" charset="0"/>
              <a:cs typeface="Calibri"/>
            </a:endParaRPr>
          </a:p>
          <a:p>
            <a:r>
              <a:rPr lang="en-US" sz="2000" dirty="0" smtClean="0">
                <a:ea typeface="ＭＳ Ｐゴシック" charset="0"/>
                <a:cs typeface="Calibri"/>
              </a:rPr>
              <a:t>Normalized </a:t>
            </a:r>
            <a:r>
              <a:rPr lang="en-US" sz="2000" dirty="0">
                <a:ea typeface="ＭＳ Ｐゴシック" charset="0"/>
                <a:cs typeface="Calibri"/>
              </a:rPr>
              <a:t>by the total number of word bigram types</a:t>
            </a: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 smtClean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7577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76560068"/>
              </p:ext>
            </p:extLst>
          </p:nvPr>
        </p:nvGraphicFramePr>
        <p:xfrm>
          <a:off x="974725" y="4904317"/>
          <a:ext cx="6832600" cy="1572683"/>
        </p:xfrm>
        <a:graphic>
          <a:graphicData uri="http://schemas.openxmlformats.org/presentationml/2006/ole">
            <p:oleObj spid="_x0000_s7170" name="Equation" r:id="rId4" imgW="2779200" imgH="466200" progId="Equation.3">
              <p:embed/>
            </p:oleObj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52972193"/>
              </p:ext>
            </p:extLst>
          </p:nvPr>
        </p:nvGraphicFramePr>
        <p:xfrm>
          <a:off x="1676401" y="2311401"/>
          <a:ext cx="4605337" cy="605367"/>
        </p:xfrm>
        <a:graphic>
          <a:graphicData uri="http://schemas.openxmlformats.org/presentationml/2006/ole">
            <p:oleObj spid="_x0000_s7171" name="Equation" r:id="rId5" imgW="2440800" imgH="22824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93709901"/>
              </p:ext>
            </p:extLst>
          </p:nvPr>
        </p:nvGraphicFramePr>
        <p:xfrm>
          <a:off x="2026320" y="3892552"/>
          <a:ext cx="3612480" cy="755649"/>
        </p:xfrm>
        <a:graphic>
          <a:graphicData uri="http://schemas.openxmlformats.org/presentationml/2006/ole">
            <p:oleObj spid="_x0000_s7172" name="Equation" r:id="rId6" imgW="1691280" imgH="25596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33107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467600" cy="99060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Smoothing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III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4450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Alternative metaphor: The number of  # of word types seen to precede w</a:t>
            </a: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normalized by the # of words preceding all words:</a:t>
            </a: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A frequent word (Francisco) occurring in only one context (San) will have a low continuation probability</a:t>
            </a:r>
            <a:endParaRPr lang="en-US" sz="1600" dirty="0" smtClean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 smtClean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94081638"/>
              </p:ext>
            </p:extLst>
          </p:nvPr>
        </p:nvGraphicFramePr>
        <p:xfrm>
          <a:off x="1295400" y="3048000"/>
          <a:ext cx="5511800" cy="1593851"/>
        </p:xfrm>
        <a:graphic>
          <a:graphicData uri="http://schemas.openxmlformats.org/presentationml/2006/ole">
            <p:oleObj spid="_x0000_s8194" name="Equation" r:id="rId4" imgW="2678760" imgH="576000" progId="Equation.3">
              <p:embed/>
            </p:oleObj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66885353"/>
              </p:ext>
            </p:extLst>
          </p:nvPr>
        </p:nvGraphicFramePr>
        <p:xfrm>
          <a:off x="2590800" y="2057400"/>
          <a:ext cx="2871788" cy="609600"/>
        </p:xfrm>
        <a:graphic>
          <a:graphicData uri="http://schemas.openxmlformats.org/presentationml/2006/ole">
            <p:oleObj spid="_x0000_s8195" name="Equation" r:id="rId5" imgW="1343880" imgH="2008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66923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Smoothing 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00184197"/>
              </p:ext>
            </p:extLst>
          </p:nvPr>
        </p:nvGraphicFramePr>
        <p:xfrm>
          <a:off x="401639" y="2006601"/>
          <a:ext cx="8097837" cy="1231900"/>
        </p:xfrm>
        <a:graphic>
          <a:graphicData uri="http://schemas.openxmlformats.org/presentationml/2006/ole">
            <p:oleObj spid="_x0000_s9218" name="Equation" r:id="rId3" imgW="3775680" imgH="420480" progId="Equation.3">
              <p:embed/>
            </p:oleObj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9804666"/>
              </p:ext>
            </p:extLst>
          </p:nvPr>
        </p:nvGraphicFramePr>
        <p:xfrm>
          <a:off x="1524000" y="4241800"/>
          <a:ext cx="4729740" cy="1244600"/>
        </p:xfrm>
        <a:graphic>
          <a:graphicData uri="http://schemas.openxmlformats.org/presentationml/2006/ole">
            <p:oleObj spid="_x0000_s9219" name="Equation" r:id="rId4" imgW="2175840" imgH="42048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3530600"/>
            <a:ext cx="638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λ</a:t>
            </a:r>
            <a:r>
              <a:rPr lang="en-US" sz="1800" dirty="0" smtClean="0">
                <a:latin typeface="+mn-lt"/>
              </a:rPr>
              <a:t> is a normalizing constant; the probability mass we’ve discounted</a:t>
            </a:r>
            <a:endParaRPr lang="en-US" sz="1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5867400"/>
            <a:ext cx="2196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</a:t>
            </a:r>
            <a:r>
              <a:rPr lang="en-US" sz="1600" dirty="0" smtClean="0">
                <a:solidFill>
                  <a:srgbClr val="FF0000"/>
                </a:solidFill>
              </a:rPr>
              <a:t>he normalized discount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5664200"/>
            <a:ext cx="441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The number of word types that can follow w</a:t>
            </a:r>
            <a:r>
              <a:rPr lang="en-US" sz="1400" baseline="-25000" dirty="0" smtClean="0">
                <a:solidFill>
                  <a:srgbClr val="FF0000"/>
                </a:solidFill>
              </a:rPr>
              <a:t>i-1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= # of word types we discounted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= # of times we applied normalized discount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2362200" y="5257800"/>
            <a:ext cx="304800" cy="5080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4648200" y="5257800"/>
            <a:ext cx="76200" cy="5080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414523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Smoothing: Recursive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775200"/>
          </a:xfrm>
        </p:spPr>
        <p:txBody>
          <a:bodyPr/>
          <a:lstStyle/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  <a:p>
            <a:pPr lvl="1"/>
            <a:endParaRPr lang="en-US" sz="1600" dirty="0" smtClean="0">
              <a:ea typeface="ＭＳ Ｐゴシック" charset="0"/>
              <a:cs typeface="Calibri"/>
            </a:endParaRPr>
          </a:p>
          <a:p>
            <a:pPr marL="457200" lvl="1" indent="0">
              <a:buNone/>
            </a:pPr>
            <a:endParaRPr lang="en-US" sz="1600" dirty="0" smtClean="0">
              <a:ea typeface="ＭＳ Ｐゴシック" charset="0"/>
              <a:cs typeface="Calibri"/>
            </a:endParaRPr>
          </a:p>
          <a:p>
            <a:pPr lvl="1"/>
            <a:endParaRPr lang="en-US" sz="1600" dirty="0">
              <a:ea typeface="ＭＳ Ｐゴシック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86128123"/>
              </p:ext>
            </p:extLst>
          </p:nvPr>
        </p:nvGraphicFramePr>
        <p:xfrm>
          <a:off x="-20638" y="2156885"/>
          <a:ext cx="8831263" cy="1339849"/>
        </p:xfrm>
        <a:graphic>
          <a:graphicData uri="http://schemas.openxmlformats.org/presentationml/2006/ole">
            <p:oleObj spid="_x0000_s10242" name="Equation" r:id="rId3" imgW="4114080" imgH="456840" progId="Equation.3">
              <p:embed/>
            </p:oleObj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52527965"/>
              </p:ext>
            </p:extLst>
          </p:nvPr>
        </p:nvGraphicFramePr>
        <p:xfrm>
          <a:off x="1263650" y="3894667"/>
          <a:ext cx="6711950" cy="1557867"/>
        </p:xfrm>
        <a:graphic>
          <a:graphicData uri="http://schemas.openxmlformats.org/presentationml/2006/ole">
            <p:oleObj spid="_x0000_s10243" name="Equation" r:id="rId4" imgW="3126600" imgH="53028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5969000"/>
            <a:ext cx="639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Continuation count = Number of unique single word contexts for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42793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Ngram</a:t>
            </a:r>
            <a:r>
              <a:rPr lang="en-US" dirty="0" smtClean="0"/>
              <a:t> models seem limited </a:t>
            </a:r>
          </a:p>
          <a:p>
            <a:pPr lvl="1"/>
            <a:r>
              <a:rPr lang="en-US" dirty="0" smtClean="0"/>
              <a:t>Must be something better </a:t>
            </a:r>
          </a:p>
          <a:p>
            <a:r>
              <a:rPr lang="en-US" dirty="0" smtClean="0"/>
              <a:t> What about grammar/semantics? </a:t>
            </a:r>
          </a:p>
          <a:p>
            <a:pPr lvl="1"/>
            <a:r>
              <a:rPr lang="en-US" dirty="0" smtClean="0"/>
              <a:t>But we care more about ranking good </a:t>
            </a:r>
          </a:p>
          <a:p>
            <a:pPr lvl="1"/>
            <a:r>
              <a:rPr lang="en-US" dirty="0" smtClean="0"/>
              <a:t>Than ranking bad sentences </a:t>
            </a:r>
          </a:p>
          <a:p>
            <a:r>
              <a:rPr lang="en-US" dirty="0" smtClean="0"/>
              <a:t>Most LM are looking a “nearly” good examples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Language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just previous local context</a:t>
            </a:r>
          </a:p>
          <a:p>
            <a:pPr lvl="1"/>
            <a:r>
              <a:rPr lang="en-US" dirty="0" smtClean="0"/>
              <a:t>What about future context</a:t>
            </a:r>
          </a:p>
          <a:p>
            <a:r>
              <a:rPr lang="en-US" dirty="0" smtClean="0"/>
              <a:t>Not just local context</a:t>
            </a:r>
          </a:p>
          <a:p>
            <a:pPr lvl="1"/>
            <a:r>
              <a:rPr lang="en-US" dirty="0" smtClean="0"/>
              <a:t>What about words nearby</a:t>
            </a:r>
          </a:p>
          <a:p>
            <a:r>
              <a:rPr lang="en-US" dirty="0" smtClean="0"/>
              <a:t>Neural models aren’t just about N-grams</a:t>
            </a:r>
          </a:p>
          <a:p>
            <a:pPr lvl="1"/>
            <a:r>
              <a:rPr lang="en-US" dirty="0" smtClean="0"/>
              <a:t>They care about more context if its helpful</a:t>
            </a:r>
          </a:p>
          <a:p>
            <a:pPr lvl="1"/>
            <a:r>
              <a:rPr lang="en-US" dirty="0" smtClean="0"/>
              <a:t>But you need lots of data to train from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smoothing algorithms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Language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4040188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BERT (ELMO)  </a:t>
            </a:r>
          </a:p>
          <a:p>
            <a:pPr lvl="1"/>
            <a:r>
              <a:rPr lang="en-US" dirty="0" smtClean="0"/>
              <a:t>Contextualized word embedding </a:t>
            </a:r>
          </a:p>
          <a:p>
            <a:pPr lvl="1"/>
            <a:r>
              <a:rPr lang="en-US" dirty="0" smtClean="0"/>
              <a:t> Also a language model </a:t>
            </a:r>
          </a:p>
          <a:p>
            <a:r>
              <a:rPr lang="en-US" dirty="0" smtClean="0"/>
              <a:t> GPT-3 </a:t>
            </a:r>
          </a:p>
          <a:p>
            <a:pPr lvl="1"/>
            <a:r>
              <a:rPr lang="en-US" dirty="0" smtClean="0"/>
              <a:t>A more general language model</a:t>
            </a:r>
          </a:p>
          <a:p>
            <a:r>
              <a:rPr lang="en-US" dirty="0" smtClean="0"/>
              <a:t> Both using transformer neural models</a:t>
            </a:r>
          </a:p>
          <a:p>
            <a:pPr lvl="1"/>
            <a:r>
              <a:rPr lang="en-US" dirty="0" smtClean="0"/>
              <a:t> Trained on lots and lots of data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9090" name="Picture 2" descr="Image for po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676400"/>
            <a:ext cx="5543550" cy="3333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smoothing </a:t>
            </a:r>
            <a:r>
              <a:rPr lang="en-US" dirty="0"/>
              <a:t>algorithms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Intuition used by many smoothing algorithms</a:t>
            </a:r>
          </a:p>
          <a:p>
            <a:pPr lvl="1"/>
            <a:r>
              <a:rPr lang="en-US" sz="2400" dirty="0"/>
              <a:t>Good-Turing</a:t>
            </a:r>
          </a:p>
          <a:p>
            <a:pPr lvl="1"/>
            <a:r>
              <a:rPr lang="en-US" sz="2400" dirty="0" err="1"/>
              <a:t>Kneser</a:t>
            </a:r>
            <a:r>
              <a:rPr lang="en-US" sz="2400" dirty="0"/>
              <a:t>-Ney</a:t>
            </a:r>
          </a:p>
          <a:p>
            <a:pPr lvl="1"/>
            <a:r>
              <a:rPr lang="en-US" sz="2400" dirty="0"/>
              <a:t>Witten-Bell</a:t>
            </a:r>
          </a:p>
          <a:p>
            <a:r>
              <a:rPr lang="en-US" sz="2800" dirty="0" smtClean="0"/>
              <a:t>Use the </a:t>
            </a:r>
            <a:r>
              <a:rPr lang="en-US" sz="2800" dirty="0"/>
              <a:t>count of things </a:t>
            </a:r>
            <a:r>
              <a:rPr lang="en-US" sz="2800" dirty="0" smtClean="0"/>
              <a:t>we’ve </a:t>
            </a:r>
            <a:r>
              <a:rPr lang="en-US" sz="2800" b="1" dirty="0"/>
              <a:t>seen</a:t>
            </a:r>
            <a:r>
              <a:rPr lang="en-US" sz="2800" dirty="0"/>
              <a:t> </a:t>
            </a:r>
            <a:r>
              <a:rPr lang="en-US" sz="2800" b="1" dirty="0" smtClean="0"/>
              <a:t>once</a:t>
            </a:r>
          </a:p>
          <a:p>
            <a:pPr lvl="1"/>
            <a:r>
              <a:rPr lang="en-US" sz="2400" dirty="0" smtClean="0"/>
              <a:t>to </a:t>
            </a:r>
            <a:r>
              <a:rPr lang="en-US" sz="2400" dirty="0"/>
              <a:t>help estimate the count of things </a:t>
            </a:r>
            <a:r>
              <a:rPr lang="en-US" sz="2400" dirty="0" smtClean="0"/>
              <a:t>we’ve </a:t>
            </a:r>
            <a:r>
              <a:rPr lang="en-US" sz="2400" b="1" dirty="0"/>
              <a:t>never seen</a:t>
            </a:r>
          </a:p>
        </p:txBody>
      </p:sp>
    </p:spTree>
    <p:extLst>
      <p:ext uri="{BB962C8B-B14F-4D97-AF65-F5344CB8AC3E}">
        <p14:creationId xmlns="" xmlns:p14="http://schemas.microsoft.com/office/powerpoint/2010/main" val="351014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Notation: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c</a:t>
            </a:r>
            <a:r>
              <a:rPr lang="en-US" dirty="0"/>
              <a:t> </a:t>
            </a:r>
            <a:r>
              <a:rPr lang="en-US" dirty="0" smtClean="0"/>
              <a:t>= Frequency of frequency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876800"/>
          </a:xfrm>
        </p:spPr>
        <p:txBody>
          <a:bodyPr/>
          <a:lstStyle/>
          <a:p>
            <a:r>
              <a:rPr lang="en-US" dirty="0" err="1" smtClean="0"/>
              <a:t>N</a:t>
            </a:r>
            <a:r>
              <a:rPr lang="en-US" baseline="-25000" dirty="0" err="1" smtClean="0"/>
              <a:t>c</a:t>
            </a:r>
            <a:r>
              <a:rPr lang="en-US" dirty="0" smtClean="0"/>
              <a:t> = the count of things we’ve seen c times</a:t>
            </a:r>
          </a:p>
          <a:p>
            <a:r>
              <a:rPr lang="en-US" dirty="0" smtClean="0"/>
              <a:t>Sam I am I am </a:t>
            </a:r>
            <a:r>
              <a:rPr lang="en-US" dirty="0"/>
              <a:t>S</a:t>
            </a:r>
            <a:r>
              <a:rPr lang="en-US" dirty="0" smtClean="0"/>
              <a:t>am I do not eat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  3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</a:t>
            </a:r>
            <a:r>
              <a:rPr lang="en-US" dirty="0" err="1" smtClean="0">
                <a:latin typeface="Courier"/>
                <a:cs typeface="Courier"/>
              </a:rPr>
              <a:t>am</a:t>
            </a:r>
            <a:r>
              <a:rPr lang="en-US" dirty="0" smtClean="0">
                <a:latin typeface="Courier"/>
                <a:cs typeface="Courier"/>
              </a:rPr>
              <a:t> 2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m  2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o  1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n</a:t>
            </a:r>
            <a:r>
              <a:rPr lang="en-US" dirty="0" smtClean="0">
                <a:latin typeface="Courier"/>
                <a:cs typeface="Courier"/>
              </a:rPr>
              <a:t>ot 1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e</a:t>
            </a:r>
            <a:r>
              <a:rPr lang="en-US" dirty="0" smtClean="0">
                <a:latin typeface="Courier"/>
                <a:cs typeface="Courier"/>
              </a:rPr>
              <a:t>at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4565" y="401508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N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 = 3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1" y="474980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N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 = 2</a:t>
            </a:r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5841" y="555353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N</a:t>
            </a:r>
            <a:r>
              <a:rPr lang="en-US" baseline="-25000" dirty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 = 1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231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77800"/>
            <a:ext cx="74676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Good-Turing smoothing intuition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5156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alibri"/>
                <a:ea typeface="ＭＳ Ｐゴシック" charset="0"/>
                <a:cs typeface="Calibri"/>
              </a:rPr>
              <a:t>You are </a:t>
            </a:r>
            <a:r>
              <a:rPr lang="en-US" dirty="0">
                <a:ea typeface="ＭＳ Ｐゴシック" charset="0"/>
                <a:cs typeface="Calibri"/>
              </a:rPr>
              <a:t>fishing </a:t>
            </a:r>
            <a:r>
              <a:rPr lang="en-US" dirty="0" smtClean="0">
                <a:ea typeface="ＭＳ Ｐゴシック" charset="0"/>
                <a:cs typeface="Calibri"/>
              </a:rPr>
              <a:t>(a scenario </a:t>
            </a:r>
            <a:r>
              <a:rPr lang="en-US" dirty="0">
                <a:ea typeface="ＭＳ Ｐゴシック" charset="0"/>
                <a:cs typeface="Calibri"/>
              </a:rPr>
              <a:t>from Josh Goodman</a:t>
            </a:r>
            <a:r>
              <a:rPr lang="en-US" dirty="0" smtClean="0">
                <a:ea typeface="ＭＳ Ｐゴシック" charset="0"/>
                <a:cs typeface="Calibri"/>
              </a:rPr>
              <a:t>), and caught: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10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carp, 3 perch, 2 whitefish, </a:t>
            </a:r>
            <a:r>
              <a:rPr lang="en-US" dirty="0">
                <a:solidFill>
                  <a:srgbClr val="A50021"/>
                </a:solidFill>
                <a:latin typeface="Calibri"/>
                <a:ea typeface="ＭＳ Ｐゴシック" charset="0"/>
                <a:cs typeface="Calibri"/>
              </a:rPr>
              <a:t>1 trout, 1 salmon, 1 eel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= 18 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fish</a:t>
            </a:r>
          </a:p>
          <a:p>
            <a:r>
              <a:rPr lang="en-US" dirty="0" smtClean="0">
                <a:ea typeface="ＭＳ Ｐゴシック" charset="0"/>
                <a:cs typeface="Calibri"/>
              </a:rPr>
              <a:t>How likely </a:t>
            </a:r>
            <a:r>
              <a:rPr lang="en-US" dirty="0">
                <a:ea typeface="ＭＳ Ｐゴシック" charset="0"/>
                <a:cs typeface="Calibri"/>
              </a:rPr>
              <a:t>is it that next species is trout?</a:t>
            </a:r>
          </a:p>
          <a:p>
            <a:pPr lvl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1/18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How likely is it that next species is new (i.e. catfish or bass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)</a:t>
            </a:r>
          </a:p>
          <a:p>
            <a:pPr lvl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Let’s use our estimate of things-we-saw-once to estimate the new things.</a:t>
            </a:r>
          </a:p>
          <a:p>
            <a:pPr lvl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3/18 (because N</a:t>
            </a:r>
            <a:r>
              <a:rPr lang="en-US" baseline="-25000" dirty="0" smtClean="0">
                <a:latin typeface="Calibri"/>
                <a:ea typeface="ＭＳ Ｐゴシック" charset="0"/>
                <a:cs typeface="Calibri"/>
              </a:rPr>
              <a:t>1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=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3)</a:t>
            </a:r>
          </a:p>
          <a:p>
            <a:r>
              <a:rPr lang="en-US" dirty="0">
                <a:ea typeface="ＭＳ Ｐゴシック" charset="0"/>
                <a:cs typeface="Calibri"/>
              </a:rPr>
              <a:t>Assuming so, how likely is it that next species is trout?</a:t>
            </a:r>
          </a:p>
          <a:p>
            <a:pPr lvl="1"/>
            <a:r>
              <a:rPr lang="en-US" dirty="0">
                <a:ea typeface="ＭＳ Ｐゴシック" charset="0"/>
                <a:cs typeface="Calibri"/>
              </a:rPr>
              <a:t>Must be less than 1/</a:t>
            </a:r>
            <a:r>
              <a:rPr lang="en-US" dirty="0" smtClean="0">
                <a:ea typeface="ＭＳ Ｐゴシック" charset="0"/>
                <a:cs typeface="Calibri"/>
              </a:rPr>
              <a:t>18</a:t>
            </a:r>
          </a:p>
          <a:p>
            <a:pPr lvl="1"/>
            <a:r>
              <a:rPr lang="en-US" dirty="0" smtClean="0">
                <a:ea typeface="ＭＳ Ｐゴシック" charset="0"/>
                <a:cs typeface="Calibri"/>
              </a:rPr>
              <a:t>How to estimate? </a:t>
            </a:r>
            <a:endParaRPr lang="en-US" dirty="0" smtClean="0">
              <a:latin typeface="Calibri"/>
              <a:ea typeface="ＭＳ Ｐゴシック" charset="0"/>
              <a:cs typeface="Calibri"/>
            </a:endParaRPr>
          </a:p>
          <a:p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519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343400" y="1701800"/>
            <a:ext cx="434340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Seen once (trout)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 = 1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MLE p = 1/18</a:t>
            </a:r>
          </a:p>
          <a:p>
            <a:pPr lvl="1"/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C*(trout) = 2 * N2/N1 </a:t>
            </a:r>
          </a:p>
          <a:p>
            <a:pPr marL="457200" lvl="1" indent="0">
              <a:buNone/>
            </a:pPr>
            <a:r>
              <a:rPr lang="en-US" dirty="0" smtClean="0">
                <a:latin typeface="Arial" charset="0"/>
                <a:ea typeface="ＭＳ Ｐゴシック" charset="0"/>
              </a:rPr>
              <a:t>            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= 2 * 1/3 </a:t>
            </a:r>
          </a:p>
          <a:p>
            <a:pPr marL="457200" lvl="1" indent="0">
              <a:buNone/>
            </a:pP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</a:rPr>
              <a:t>             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= 2/3 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P</a:t>
            </a:r>
            <a:r>
              <a:rPr lang="en-US" baseline="30000" dirty="0" smtClean="0">
                <a:latin typeface="Arial" charset="0"/>
                <a:ea typeface="ＭＳ Ｐゴシック" charset="0"/>
              </a:rPr>
              <a:t>*</a:t>
            </a:r>
            <a:r>
              <a:rPr lang="en-US" baseline="-25000" dirty="0" smtClean="0">
                <a:latin typeface="Arial" charset="0"/>
                <a:ea typeface="ＭＳ Ｐゴシック" charset="0"/>
              </a:rPr>
              <a:t>GT</a:t>
            </a:r>
            <a:r>
              <a:rPr lang="en-US" dirty="0" smtClean="0">
                <a:latin typeface="Arial" charset="0"/>
                <a:ea typeface="ＭＳ Ｐゴシック" charset="0"/>
              </a:rPr>
              <a:t>(trout) = 2/3 / 18 = 1/27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Good Turing calculations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01800"/>
            <a:ext cx="4191000" cy="4445000"/>
          </a:xfrm>
        </p:spPr>
        <p:txBody>
          <a:bodyPr>
            <a:normAutofit lnSpcReduction="10000"/>
          </a:bodyPr>
          <a:lstStyle/>
          <a:p>
            <a:pPr eaLnBrk="1" hangingPunct="1"/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Unseen (bass or catfish)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 = 0: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MLE p = 0/18 = 0</a:t>
            </a:r>
          </a:p>
          <a:p>
            <a:pPr lvl="1"/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baseline="30000" dirty="0" smtClean="0">
                <a:latin typeface="Arial" charset="0"/>
                <a:ea typeface="ＭＳ Ｐゴシック" charset="0"/>
                <a:cs typeface="ＭＳ Ｐゴシック" charset="0"/>
              </a:rPr>
              <a:t>*</a:t>
            </a:r>
            <a:r>
              <a:rPr lang="en-US" baseline="-25000" dirty="0" smtClean="0">
                <a:latin typeface="Arial" charset="0"/>
                <a:ea typeface="ＭＳ Ｐゴシック" charset="0"/>
                <a:cs typeface="ＭＳ Ｐゴシック" charset="0"/>
              </a:rPr>
              <a:t>GT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(unseen) = N</a:t>
            </a:r>
            <a:r>
              <a:rPr lang="en-US" baseline="-25000" dirty="0" smtClean="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/N = 3/18</a:t>
            </a:r>
            <a:endParaRPr lang="en-US" baseline="-25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91315791"/>
              </p:ext>
            </p:extLst>
          </p:nvPr>
        </p:nvGraphicFramePr>
        <p:xfrm>
          <a:off x="5867401" y="1701800"/>
          <a:ext cx="1857375" cy="1122680"/>
        </p:xfrm>
        <a:graphic>
          <a:graphicData uri="http://schemas.openxmlformats.org/presentationml/2006/ole">
            <p:oleObj spid="_x0000_s1026" name="Equation" r:id="rId4" imgW="941400" imgH="42048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03839248"/>
              </p:ext>
            </p:extLst>
          </p:nvPr>
        </p:nvGraphicFramePr>
        <p:xfrm>
          <a:off x="357188" y="1600201"/>
          <a:ext cx="4824412" cy="1096433"/>
        </p:xfrm>
        <a:graphic>
          <a:graphicData uri="http://schemas.openxmlformats.org/presentationml/2006/ole">
            <p:oleObj spid="_x0000_s1027" name="Equation" r:id="rId5" imgW="2304000" imgH="38376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91362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79400"/>
            <a:ext cx="7467600" cy="1193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Good-Turing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complications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              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(slide from Dan Klein)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7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5029200" cy="45466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000" dirty="0">
                <a:latin typeface="Calibri"/>
                <a:ea typeface="ＭＳ Ｐゴシック" charset="0"/>
                <a:cs typeface="Calibri"/>
              </a:rPr>
              <a:t>Problem: what about </a:t>
            </a:r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“</a:t>
            </a:r>
            <a:r>
              <a:rPr lang="en-US" altLang="ja-JP" sz="2000" dirty="0" smtClean="0">
                <a:latin typeface="Calibri"/>
                <a:ea typeface="ＭＳ Ｐゴシック" charset="0"/>
                <a:cs typeface="Calibri"/>
              </a:rPr>
              <a:t>the”?  </a:t>
            </a:r>
            <a:r>
              <a:rPr lang="en-US" altLang="ja-JP" sz="2000" dirty="0">
                <a:latin typeface="Calibri"/>
                <a:ea typeface="ＭＳ Ｐゴシック" charset="0"/>
                <a:cs typeface="Calibri"/>
              </a:rPr>
              <a:t>(say c=4417)</a:t>
            </a:r>
          </a:p>
          <a:p>
            <a:pPr lvl="1"/>
            <a:r>
              <a:rPr lang="en-US" dirty="0">
                <a:latin typeface="Calibri"/>
                <a:ea typeface="ＭＳ Ｐゴシック" charset="0"/>
                <a:cs typeface="Calibri"/>
              </a:rPr>
              <a:t>For small k, </a:t>
            </a:r>
            <a:r>
              <a:rPr lang="en-US" dirty="0" err="1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baseline="-25000" dirty="0" err="1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 &gt; N</a:t>
            </a:r>
            <a:r>
              <a:rPr lang="en-US" baseline="-25000" dirty="0">
                <a:latin typeface="Calibri"/>
                <a:ea typeface="ＭＳ Ｐゴシック" charset="0"/>
                <a:cs typeface="Calibri"/>
              </a:rPr>
              <a:t>k+1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For large k, too jumpy, zeros wreck estimates</a:t>
            </a:r>
          </a:p>
          <a:p>
            <a:pPr marL="457200" lvl="1" indent="0" eaLnBrk="1" hangingPunct="1">
              <a:buNone/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Simple Good-Turing [Gale and Sampson]: replace empirical </a:t>
            </a:r>
            <a:r>
              <a:rPr lang="en-US" dirty="0" err="1">
                <a:latin typeface="Calibri"/>
                <a:ea typeface="ＭＳ Ｐゴシック" charset="0"/>
                <a:cs typeface="Calibri"/>
              </a:rPr>
              <a:t>N</a:t>
            </a:r>
            <a:r>
              <a:rPr lang="en-US" baseline="-25000" dirty="0" err="1">
                <a:latin typeface="Calibri"/>
                <a:ea typeface="ＭＳ Ｐゴシック" charset="0"/>
                <a:cs typeface="Calibri"/>
              </a:rPr>
              <a:t>k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 with a best-fit power law once 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counts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get unreliable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701800"/>
            <a:ext cx="3429000" cy="1828800"/>
            <a:chOff x="1676400" y="2438400"/>
            <a:chExt cx="3429000" cy="1371600"/>
          </a:xfrm>
        </p:grpSpPr>
        <p:sp>
          <p:nvSpPr>
            <p:cNvPr id="92" name="Rectangle 26"/>
            <p:cNvSpPr>
              <a:spLocks noChangeArrowheads="1"/>
            </p:cNvSpPr>
            <p:nvPr/>
          </p:nvSpPr>
          <p:spPr bwMode="auto">
            <a:xfrm>
              <a:off x="1676400" y="2438400"/>
              <a:ext cx="3429000" cy="13716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Rectangle 27"/>
            <p:cNvSpPr>
              <a:spLocks noChangeArrowheads="1"/>
            </p:cNvSpPr>
            <p:nvPr/>
          </p:nvSpPr>
          <p:spPr bwMode="auto">
            <a:xfrm>
              <a:off x="1752600" y="2667000"/>
              <a:ext cx="381000" cy="11430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94" name="Rectangle 28"/>
            <p:cNvSpPr>
              <a:spLocks noChangeArrowheads="1"/>
            </p:cNvSpPr>
            <p:nvPr/>
          </p:nvSpPr>
          <p:spPr bwMode="auto">
            <a:xfrm>
              <a:off x="2209800" y="3276600"/>
              <a:ext cx="381000" cy="5334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Rectangle 29"/>
            <p:cNvSpPr>
              <a:spLocks noChangeArrowheads="1"/>
            </p:cNvSpPr>
            <p:nvPr/>
          </p:nvSpPr>
          <p:spPr bwMode="auto">
            <a:xfrm>
              <a:off x="2667000" y="3505200"/>
              <a:ext cx="381000" cy="3048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Rectangle 30"/>
            <p:cNvSpPr>
              <a:spLocks noChangeArrowheads="1"/>
            </p:cNvSpPr>
            <p:nvPr/>
          </p:nvSpPr>
          <p:spPr bwMode="auto">
            <a:xfrm>
              <a:off x="3124200" y="3657600"/>
              <a:ext cx="381000" cy="1524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Rectangle 31"/>
            <p:cNvSpPr>
              <a:spLocks noChangeArrowheads="1"/>
            </p:cNvSpPr>
            <p:nvPr/>
          </p:nvSpPr>
          <p:spPr bwMode="auto">
            <a:xfrm>
              <a:off x="3962400" y="3733800"/>
              <a:ext cx="381000" cy="762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Rectangle 32"/>
            <p:cNvSpPr>
              <a:spLocks noChangeArrowheads="1"/>
            </p:cNvSpPr>
            <p:nvPr/>
          </p:nvSpPr>
          <p:spPr bwMode="auto">
            <a:xfrm>
              <a:off x="4572000" y="3733800"/>
              <a:ext cx="381000" cy="762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86400" y="4648200"/>
            <a:ext cx="3429000" cy="1828800"/>
            <a:chOff x="1676400" y="4953000"/>
            <a:chExt cx="3429000" cy="1371600"/>
          </a:xfrm>
        </p:grpSpPr>
        <p:sp>
          <p:nvSpPr>
            <p:cNvPr id="99" name="Rectangle 33"/>
            <p:cNvSpPr>
              <a:spLocks noChangeArrowheads="1"/>
            </p:cNvSpPr>
            <p:nvPr/>
          </p:nvSpPr>
          <p:spPr bwMode="auto">
            <a:xfrm>
              <a:off x="1676400" y="4953000"/>
              <a:ext cx="3429000" cy="13716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Rectangle 34"/>
            <p:cNvSpPr>
              <a:spLocks noChangeArrowheads="1"/>
            </p:cNvSpPr>
            <p:nvPr/>
          </p:nvSpPr>
          <p:spPr bwMode="auto">
            <a:xfrm>
              <a:off x="1752600" y="5181600"/>
              <a:ext cx="381000" cy="11430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01" name="Rectangle 35"/>
            <p:cNvSpPr>
              <a:spLocks noChangeArrowheads="1"/>
            </p:cNvSpPr>
            <p:nvPr/>
          </p:nvSpPr>
          <p:spPr bwMode="auto">
            <a:xfrm>
              <a:off x="2209800" y="5791200"/>
              <a:ext cx="381000" cy="533400"/>
            </a:xfrm>
            <a:prstGeom prst="rect">
              <a:avLst/>
            </a:prstGeom>
            <a:solidFill>
              <a:srgbClr val="A4001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36"/>
            <p:cNvSpPr>
              <a:spLocks/>
            </p:cNvSpPr>
            <p:nvPr/>
          </p:nvSpPr>
          <p:spPr bwMode="auto">
            <a:xfrm>
              <a:off x="2667000" y="6010275"/>
              <a:ext cx="2436813" cy="314325"/>
            </a:xfrm>
            <a:custGeom>
              <a:avLst/>
              <a:gdLst>
                <a:gd name="T0" fmla="*/ 0 w 1439"/>
                <a:gd name="T1" fmla="*/ 0 h 198"/>
                <a:gd name="T2" fmla="*/ 2147483647 w 1439"/>
                <a:gd name="T3" fmla="*/ 2147483647 h 198"/>
                <a:gd name="T4" fmla="*/ 2147483647 w 1439"/>
                <a:gd name="T5" fmla="*/ 2147483647 h 198"/>
                <a:gd name="T6" fmla="*/ 2147483647 w 1439"/>
                <a:gd name="T7" fmla="*/ 2147483647 h 198"/>
                <a:gd name="T8" fmla="*/ 0 w 1439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39"/>
                <a:gd name="T16" fmla="*/ 0 h 198"/>
                <a:gd name="T17" fmla="*/ 1439 w 1439"/>
                <a:gd name="T18" fmla="*/ 198 h 1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39" h="198">
                  <a:moveTo>
                    <a:pt x="0" y="0"/>
                  </a:moveTo>
                  <a:cubicBezTo>
                    <a:pt x="20" y="20"/>
                    <a:pt x="56" y="112"/>
                    <a:pt x="288" y="144"/>
                  </a:cubicBezTo>
                  <a:cubicBezTo>
                    <a:pt x="520" y="176"/>
                    <a:pt x="1439" y="186"/>
                    <a:pt x="1392" y="192"/>
                  </a:cubicBezTo>
                  <a:cubicBezTo>
                    <a:pt x="1345" y="198"/>
                    <a:pt x="237" y="189"/>
                    <a:pt x="8" y="1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001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284404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4676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Resulting Good-Turing numbers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4572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Numbers from Church and Gale (1991)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charset="0"/>
                <a:cs typeface="Calibri"/>
              </a:rPr>
              <a:t>22 million words of AP Newswire</a:t>
            </a: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baseline="-25000" dirty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1472517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97812985"/>
              </p:ext>
            </p:extLst>
          </p:nvPr>
        </p:nvGraphicFramePr>
        <p:xfrm>
          <a:off x="5562600" y="1600200"/>
          <a:ext cx="2971800" cy="4956048"/>
        </p:xfrm>
        <a:graphic>
          <a:graphicData uri="http://schemas.openxmlformats.org/drawingml/2006/table">
            <a:tbl>
              <a:tblPr/>
              <a:tblGrid>
                <a:gridCol w="958645"/>
                <a:gridCol w="2013155"/>
              </a:tblGrid>
              <a:tr h="749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Count c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Good Turing c*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.0000270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0.446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4.22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5.19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6.21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7.24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9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8.25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9115156"/>
              </p:ext>
            </p:extLst>
          </p:nvPr>
        </p:nvGraphicFramePr>
        <p:xfrm>
          <a:off x="1524000" y="2819400"/>
          <a:ext cx="1689288" cy="1021080"/>
        </p:xfrm>
        <a:graphic>
          <a:graphicData uri="http://schemas.openxmlformats.org/presentationml/2006/ole">
            <p:oleObj spid="_x0000_s2050" name="Equation" r:id="rId4" imgW="941400" imgH="42048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0435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Advanced Language Modeling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03400"/>
            <a:ext cx="7391400" cy="4673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ea typeface="ＭＳ Ｐゴシック" charset="0"/>
                <a:cs typeface="Calibri"/>
              </a:rPr>
              <a:t>Discriminative </a:t>
            </a:r>
            <a:r>
              <a:rPr lang="en-US" dirty="0">
                <a:ea typeface="ＭＳ Ｐゴシック" charset="0"/>
                <a:cs typeface="Calibri"/>
              </a:rPr>
              <a:t>models</a:t>
            </a:r>
            <a:r>
              <a:rPr lang="en-US" dirty="0" smtClean="0">
                <a:ea typeface="ＭＳ Ｐゴシック" charset="0"/>
                <a:cs typeface="Calibri"/>
              </a:rPr>
              <a:t>:</a:t>
            </a:r>
          </a:p>
          <a:p>
            <a:pPr lvl="1"/>
            <a:r>
              <a:rPr lang="en-US" dirty="0" smtClean="0">
                <a:ea typeface="ＭＳ Ｐゴシック" charset="0"/>
                <a:cs typeface="Calibri"/>
              </a:rPr>
              <a:t> </a:t>
            </a:r>
            <a:r>
              <a:rPr lang="en-US" dirty="0">
                <a:ea typeface="ＭＳ Ｐゴシック" charset="0"/>
                <a:cs typeface="Calibri"/>
              </a:rPr>
              <a:t>choose n-gram weights to improve a task, not to fit the  training </a:t>
            </a:r>
            <a:r>
              <a:rPr lang="en-US" dirty="0" smtClean="0">
                <a:ea typeface="ＭＳ Ｐゴシック" charset="0"/>
                <a:cs typeface="Calibri"/>
              </a:rPr>
              <a:t>set</a:t>
            </a:r>
          </a:p>
          <a:p>
            <a:r>
              <a:rPr lang="en-US" dirty="0">
                <a:ea typeface="ＭＳ Ｐゴシック" charset="0"/>
                <a:cs typeface="Calibri"/>
              </a:rPr>
              <a:t>Parsing-based </a:t>
            </a:r>
            <a:r>
              <a:rPr lang="en-US" dirty="0" smtClean="0">
                <a:ea typeface="ＭＳ Ｐゴシック" charset="0"/>
                <a:cs typeface="Calibri"/>
              </a:rPr>
              <a:t>models</a:t>
            </a:r>
            <a:endParaRPr lang="en-US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Caching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Models</a:t>
            </a:r>
          </a:p>
          <a:p>
            <a:pPr lvl="1"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Recently used words are more likely to appear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marL="457200" lvl="1" indent="0" eaLnBrk="1" hangingPunct="1">
              <a:buNone/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These perform very poorly for speech recognition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(why?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)</a:t>
            </a:r>
            <a:endParaRPr lang="en-US" sz="2400" dirty="0" smtClean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buNone/>
            </a:pPr>
            <a:endParaRPr lang="en-US" sz="18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8806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43670630"/>
              </p:ext>
            </p:extLst>
          </p:nvPr>
        </p:nvGraphicFramePr>
        <p:xfrm>
          <a:off x="1676400" y="4510825"/>
          <a:ext cx="5245100" cy="823175"/>
        </p:xfrm>
        <a:graphic>
          <a:graphicData uri="http://schemas.openxmlformats.org/presentationml/2006/ole">
            <p:oleObj spid="_x0000_s3074" name="Equation" r:id="rId4" imgW="3656880" imgH="42048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085266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860</Words>
  <Application>Microsoft Office PowerPoint</Application>
  <PresentationFormat>On-screen Show (4:3)</PresentationFormat>
  <Paragraphs>241</Paragraphs>
  <Slides>20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Lecture 10</vt:lpstr>
      <vt:lpstr>Advanced smoothing algorithms</vt:lpstr>
      <vt:lpstr>Advanced smoothing algorithms</vt:lpstr>
      <vt:lpstr>Notation: Nc = Frequency of frequency c</vt:lpstr>
      <vt:lpstr>Good-Turing smoothing intuition</vt:lpstr>
      <vt:lpstr>Good Turing calculations</vt:lpstr>
      <vt:lpstr>Good-Turing complications                  (slide from Dan Klein)</vt:lpstr>
      <vt:lpstr>Resulting Good-Turing numbers</vt:lpstr>
      <vt:lpstr>Advanced Language Modeling</vt:lpstr>
      <vt:lpstr>Kneser-Ney Smoothing</vt:lpstr>
      <vt:lpstr>Resulting Good-Turing numbers</vt:lpstr>
      <vt:lpstr>Absolute Discounting Interpolation</vt:lpstr>
      <vt:lpstr>Kneser-Ney Smoothing I</vt:lpstr>
      <vt:lpstr>Kneser-Ney Smoothing II</vt:lpstr>
      <vt:lpstr>Kneser-Ney Smoothing III</vt:lpstr>
      <vt:lpstr>Kneser-Ney Smoothing IV</vt:lpstr>
      <vt:lpstr>Kneser-Ney Smoothing: Recursive formulation</vt:lpstr>
      <vt:lpstr>Language Models</vt:lpstr>
      <vt:lpstr>Neural Language Models</vt:lpstr>
      <vt:lpstr>Neural Language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cle-144-nb</dc:creator>
  <cp:lastModifiedBy>cle-144-nb</cp:lastModifiedBy>
  <cp:revision>3</cp:revision>
  <dcterms:created xsi:type="dcterms:W3CDTF">2021-05-04T04:02:11Z</dcterms:created>
  <dcterms:modified xsi:type="dcterms:W3CDTF">2021-05-20T04:07:41Z</dcterms:modified>
</cp:coreProperties>
</file>