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60" r:id="rId4"/>
    <p:sldId id="269" r:id="rId5"/>
    <p:sldId id="262" r:id="rId6"/>
    <p:sldId id="267" r:id="rId7"/>
    <p:sldId id="268" r:id="rId8"/>
    <p:sldId id="263" r:id="rId9"/>
    <p:sldId id="264" r:id="rId10"/>
    <p:sldId id="265"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08"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5BD77-AAE4-4E50-9452-5C5966F35BAD}" type="datetimeFigureOut">
              <a:rPr lang="en-US" smtClean="0"/>
              <a:pPr/>
              <a:t>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2819-70BE-4A8C-A294-BBBE8A7C7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485E7D-390C-4745-85F5-60C12369010B}" type="slidenum">
              <a:rPr lang="en-US"/>
              <a:pPr/>
              <a:t>18</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914507" y="4343400"/>
            <a:ext cx="5717650" cy="4114800"/>
          </a:xfrm>
          <a:solidFill>
            <a:srgbClr val="FFFFFF"/>
          </a:solidFill>
          <a:ln>
            <a:solidFill>
              <a:srgbClr val="000000"/>
            </a:solidFill>
          </a:ln>
        </p:spPr>
        <p:txBody>
          <a:bodyPr lIns="91337" tIns="45668" rIns="91337" bIns="4566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19</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C764D4-8B4C-4DC0-A188-F6B9FC4E4FFE}"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777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4076701"/>
            <a:ext cx="777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508000"/>
            <a:ext cx="74676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64D4-8B4C-4DC0-A188-F6B9FC4E4FFE}" type="datetimeFigureOut">
              <a:rPr lang="en-US" smtClean="0"/>
              <a:pPr/>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C764D4-8B4C-4DC0-A188-F6B9FC4E4FFE}"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C764D4-8B4C-4DC0-A188-F6B9FC4E4FFE}" type="datetimeFigureOut">
              <a:rPr lang="en-US" smtClean="0"/>
              <a:pPr/>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C764D4-8B4C-4DC0-A188-F6B9FC4E4FFE}" type="datetimeFigureOut">
              <a:rPr lang="en-US" smtClean="0"/>
              <a:pPr/>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64D4-8B4C-4DC0-A188-F6B9FC4E4FFE}" type="datetimeFigureOut">
              <a:rPr lang="en-US" smtClean="0"/>
              <a:pPr/>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64D4-8B4C-4DC0-A188-F6B9FC4E4FFE}" type="datetimeFigureOut">
              <a:rPr lang="en-US" smtClean="0"/>
              <a:pPr/>
              <a:t>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B293-14C2-4CD1-9260-F56B400D6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oleObject" Target="../embeddings/oleObject14.bin"/><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1.emf"/><Relationship Id="rId5" Type="http://schemas.openxmlformats.org/officeDocument/2006/relationships/oleObject" Target="../embeddings/oleObject17.bin"/><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3.emf"/><Relationship Id="rId5" Type="http://schemas.openxmlformats.org/officeDocument/2006/relationships/oleObject" Target="../embeddings/oleObject19.bin"/><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emf"/><Relationship Id="rId5" Type="http://schemas.openxmlformats.org/officeDocument/2006/relationships/oleObject" Target="../embeddings/oleObject22.bin"/><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8.emf"/><Relationship Id="rId5" Type="http://schemas.openxmlformats.org/officeDocument/2006/relationships/oleObject" Target="../embeddings/oleObject24.bin"/><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p>
        </p:txBody>
      </p:sp>
      <p:sp>
        <p:nvSpPr>
          <p:cNvPr id="3" name="Subtitle 2"/>
          <p:cNvSpPr>
            <a:spLocks noGrp="1"/>
          </p:cNvSpPr>
          <p:nvPr>
            <p:ph type="subTitle" idx="1"/>
          </p:nvPr>
        </p:nvSpPr>
        <p:spPr/>
        <p:txBody>
          <a:bodyPr/>
          <a:lstStyle/>
          <a:p>
            <a:r>
              <a:rPr lang="en-US" dirty="0"/>
              <a:t>Lecture 12: Text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467600" cy="990600"/>
          </a:xfrm>
        </p:spPr>
        <p:txBody>
          <a:bodyPr>
            <a:normAutofit fontScale="90000"/>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γ:d</a:t>
            </a:r>
            <a:r>
              <a:rPr lang="en-US" sz="2400" i="1" dirty="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482600"/>
            <a:ext cx="7467600" cy="990600"/>
          </a:xfrm>
        </p:spPr>
        <p:txBody>
          <a:bodyPr>
            <a:normAutofit fontScale="90000"/>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err="1">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k-Nearest Neighbors</a:t>
            </a:r>
          </a:p>
          <a:p>
            <a:pPr lvl="1"/>
            <a:endParaRPr lang="en-US" sz="2400" dirty="0">
              <a:latin typeface="Calibri" charset="0"/>
            </a:endParaRP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5038318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idx="1"/>
          </p:nvPr>
        </p:nvSpPr>
        <p:spPr/>
        <p:txBody>
          <a:bodyPr>
            <a:normAutofit/>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bag of words representation</a:t>
            </a:r>
          </a:p>
        </p:txBody>
      </p:sp>
      <p:sp>
        <p:nvSpPr>
          <p:cNvPr id="12" name="Content Placeholder 11"/>
          <p:cNvSpPr>
            <a:spLocks noGrp="1"/>
          </p:cNvSpPr>
          <p:nvPr>
            <p:ph idx="1"/>
          </p:nvPr>
        </p:nvSpPr>
        <p:spPr/>
        <p:txBody>
          <a:bodyPr/>
          <a:lstStyle/>
          <a:p>
            <a:endParaRPr lang="en-US"/>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4495802"/>
            <a:ext cx="184731" cy="369332"/>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10" name="Picture 9"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18149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bag of words representation</a:t>
            </a:r>
          </a:p>
        </p:txBody>
      </p:sp>
      <p:sp>
        <p:nvSpPr>
          <p:cNvPr id="10" name="Content Placeholder 9"/>
          <p:cNvSpPr>
            <a:spLocks noGrp="1"/>
          </p:cNvSpPr>
          <p:nvPr>
            <p:ph idx="1"/>
          </p:nvPr>
        </p:nvSpPr>
        <p:spPr/>
        <p:txBody>
          <a:bodyPr/>
          <a:lstStyle/>
          <a:p>
            <a:endParaRPr lang="en-US"/>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a:latin typeface="Courier"/>
                <a:cs typeface="Courier"/>
              </a:rPr>
              <a:t>fun</a:t>
            </a:r>
            <a:r>
              <a:rPr lang="en-US" sz="2000" dirty="0">
                <a:solidFill>
                  <a:schemeClr val="tx2">
                    <a:lumMod val="75000"/>
                  </a:schemeClr>
                </a:solidFill>
                <a:latin typeface="Courier"/>
                <a:cs typeface="Courier"/>
              </a:rPr>
              <a:t>…  It manages to be </a:t>
            </a:r>
            <a:r>
              <a:rPr lang="en-US" sz="2000" b="1" dirty="0">
                <a:latin typeface="Courier"/>
                <a:cs typeface="Courier"/>
              </a:rPr>
              <a:t>whimsical</a:t>
            </a:r>
            <a:r>
              <a:rPr lang="en-US" sz="2000" dirty="0">
                <a:latin typeface="Courier"/>
                <a:cs typeface="Courier"/>
              </a:rPr>
              <a:t> </a:t>
            </a:r>
            <a:r>
              <a:rPr lang="en-US" sz="2000" dirty="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 I 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a:latin typeface="Courier"/>
                <a:cs typeface="Courier"/>
              </a:rPr>
              <a:t>several</a:t>
            </a:r>
            <a:r>
              <a:rPr lang="en-US" sz="2000" dirty="0">
                <a:latin typeface="Courier"/>
                <a:cs typeface="Courier"/>
              </a:rPr>
              <a:t> </a:t>
            </a:r>
            <a:r>
              <a:rPr lang="en-US" sz="2000" dirty="0">
                <a:solidFill>
                  <a:schemeClr val="tx2">
                    <a:lumMod val="75000"/>
                  </a:schemeClr>
                </a:solidFill>
                <a:latin typeface="Courier"/>
                <a:cs typeface="Courier"/>
              </a:rPr>
              <a:t>times,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friend who hasn't seen it yet</a:t>
            </a:r>
            <a:r>
              <a:rPr lang="en-US" sz="2000" dirty="0">
                <a:latin typeface="Courier"/>
                <a:cs typeface="Courier"/>
              </a:rPr>
              <a:t>.</a:t>
            </a: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4495802"/>
            <a:ext cx="184731" cy="369332"/>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8" name="Picture 7"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150975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dirty="0"/>
              <a:t>The bag of words representation: </a:t>
            </a:r>
            <a:br>
              <a:rPr lang="en-US" dirty="0"/>
            </a:br>
            <a:r>
              <a:rPr lang="en-US" dirty="0"/>
              <a:t>using a subset of words</a:t>
            </a:r>
          </a:p>
        </p:txBody>
      </p:sp>
      <p:sp>
        <p:nvSpPr>
          <p:cNvPr id="10" name="Content Placeholder 9"/>
          <p:cNvSpPr>
            <a:spLocks noGrp="1"/>
          </p:cNvSpPr>
          <p:nvPr>
            <p:ph idx="1"/>
          </p:nvPr>
        </p:nvSpPr>
        <p:spPr/>
        <p:txBody>
          <a:bodyPr/>
          <a:lstStyle/>
          <a:p>
            <a:endParaRPr lang="en-US"/>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a:solidFill>
                  <a:schemeClr val="tx2">
                    <a:lumMod val="75000"/>
                  </a:schemeClr>
                </a:solidFill>
                <a:latin typeface="Courier"/>
                <a:cs typeface="Courier"/>
              </a:rPr>
              <a:t>xxxxxxxxxxxxxxxx</a:t>
            </a:r>
            <a:r>
              <a:rPr lang="en-US" sz="2000" dirty="0">
                <a:solidFill>
                  <a:schemeClr val="tx2">
                    <a:lumMod val="75000"/>
                  </a:schemeClr>
                </a:solidFill>
                <a:latin typeface="Courier"/>
                <a:cs typeface="Courier"/>
              </a:rPr>
              <a:t> </a:t>
            </a:r>
            <a:r>
              <a:rPr lang="en-US" sz="2000" b="1" dirty="0">
                <a:latin typeface="Courier"/>
                <a:cs typeface="Courier"/>
              </a:rPr>
              <a:t>sweet</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b="1" dirty="0">
                <a:latin typeface="Courier"/>
                <a:cs typeface="Courier"/>
              </a:rPr>
              <a:t>satirical</a:t>
            </a:r>
            <a:r>
              <a:rPr lang="en-US" sz="2000" dirty="0">
                <a:latin typeface="Courier"/>
                <a:cs typeface="Courier"/>
              </a:rPr>
              <a:t> </a:t>
            </a:r>
            <a:r>
              <a:rPr lang="en-US" sz="2000" dirty="0" err="1">
                <a:solidFill>
                  <a:schemeClr val="tx2">
                    <a:lumMod val="75000"/>
                  </a:schemeClr>
                </a:solidFill>
                <a:latin typeface="Courier"/>
                <a:cs typeface="Courier"/>
              </a:rPr>
              <a:t>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a:t>
            </a:r>
            <a:r>
              <a:rPr lang="en-US" sz="2000" dirty="0">
                <a:solidFill>
                  <a:schemeClr val="tx2">
                    <a:lumMod val="75000"/>
                  </a:schemeClr>
                </a:solidFill>
                <a:latin typeface="Courier"/>
                <a:cs typeface="Courier"/>
              </a:rPr>
              <a:t> </a:t>
            </a:r>
            <a:r>
              <a:rPr lang="en-US" sz="2000" b="1" dirty="0">
                <a:latin typeface="Courier"/>
                <a:cs typeface="Courier"/>
              </a:rPr>
              <a:t>great</a:t>
            </a:r>
            <a:r>
              <a:rPr lang="en-US" sz="2000" dirty="0">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a:t>
            </a:r>
            <a:r>
              <a:rPr lang="en-US" sz="2000" dirty="0">
                <a:solidFill>
                  <a:schemeClr val="tx2">
                    <a:lumMod val="75000"/>
                  </a:schemeClr>
                </a:solidFill>
                <a:latin typeface="Courier"/>
                <a:cs typeface="Courier"/>
              </a:rPr>
              <a:t> </a:t>
            </a:r>
            <a:r>
              <a:rPr lang="en-US" sz="2000" b="1" dirty="0">
                <a:latin typeface="Courier"/>
                <a:cs typeface="Courier"/>
              </a:rPr>
              <a:t>fun</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a:t>
            </a:r>
            <a:r>
              <a:rPr lang="en-US" sz="2000" dirty="0">
                <a:solidFill>
                  <a:schemeClr val="tx2">
                    <a:lumMod val="75000"/>
                  </a:schemeClr>
                </a:solidFill>
                <a:latin typeface="Courier"/>
                <a:cs typeface="Courier"/>
              </a:rPr>
              <a:t> </a:t>
            </a:r>
            <a:r>
              <a:rPr lang="en-US" sz="2000" b="1" dirty="0">
                <a:latin typeface="Courier"/>
                <a:cs typeface="Courier"/>
              </a:rPr>
              <a:t>whimsical</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romantic</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laughing</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a:t>
            </a:r>
            <a:r>
              <a:rPr lang="en-US" sz="2000" dirty="0">
                <a:solidFill>
                  <a:schemeClr val="tx2">
                    <a:lumMod val="75000"/>
                  </a:schemeClr>
                </a:solidFill>
                <a:latin typeface="Courier"/>
                <a:cs typeface="Courier"/>
              </a:rPr>
              <a:t> </a:t>
            </a:r>
            <a:r>
              <a:rPr lang="en-US" sz="2000" b="1" dirty="0">
                <a:latin typeface="Courier"/>
                <a:cs typeface="Courier"/>
              </a:rPr>
              <a:t>recommend</a:t>
            </a:r>
            <a:r>
              <a:rPr lang="en-US" sz="2000" dirty="0">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xxxxxxxxxxxxxxxxxxxxxxxxxxxxxxxx</a:t>
            </a:r>
            <a:r>
              <a:rPr lang="en-US" sz="2000" dirty="0">
                <a:solidFill>
                  <a:schemeClr val="tx2">
                    <a:lumMod val="75000"/>
                  </a:schemeClr>
                </a:solidFill>
                <a:latin typeface="Courier"/>
                <a:cs typeface="Courier"/>
              </a:rPr>
              <a:t> </a:t>
            </a:r>
            <a:r>
              <a:rPr lang="en-US" sz="2000" b="1" dirty="0">
                <a:latin typeface="Courier"/>
                <a:cs typeface="Courier"/>
              </a:rPr>
              <a:t>several</a:t>
            </a:r>
            <a:r>
              <a:rPr lang="en-US" sz="2000" dirty="0">
                <a:latin typeface="Courier"/>
                <a:cs typeface="Courier"/>
              </a:rPr>
              <a:t> </a:t>
            </a:r>
            <a:r>
              <a:rPr lang="en-US" sz="2000" dirty="0" err="1">
                <a:solidFill>
                  <a:schemeClr val="tx2">
                    <a:lumMod val="75000"/>
                  </a:schemeClr>
                </a:solidFill>
                <a:latin typeface="Courier"/>
                <a:cs typeface="Courier"/>
              </a:rPr>
              <a:t>xxxxxxxxxxxxxxxxx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a:solidFill>
                  <a:schemeClr val="tx2">
                    <a:lumMod val="75000"/>
                  </a:schemeClr>
                </a:solidFill>
                <a:latin typeface="Courier"/>
                <a:cs typeface="Courier"/>
              </a:rPr>
              <a:t>xxxxxxxxx</a:t>
            </a:r>
            <a:r>
              <a:rPr lang="en-US" sz="2000" dirty="0">
                <a:solidFill>
                  <a:schemeClr val="tx2">
                    <a:lumMod val="75000"/>
                  </a:schemeClr>
                </a:solidFill>
                <a:latin typeface="Courier"/>
                <a:cs typeface="Courier"/>
              </a:rPr>
              <a:t> </a:t>
            </a:r>
            <a:r>
              <a:rPr lang="en-US" sz="2000" b="1" dirty="0">
                <a:latin typeface="Courier"/>
                <a:cs typeface="Courier"/>
              </a:rPr>
              <a:t>again</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8" name="Picture 7"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2901899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bag of words representation</a:t>
            </a:r>
          </a:p>
        </p:txBody>
      </p:sp>
      <p:sp>
        <p:nvSpPr>
          <p:cNvPr id="12" name="Content Placeholder 11"/>
          <p:cNvSpPr>
            <a:spLocks noGrp="1"/>
          </p:cNvSpPr>
          <p:nvPr>
            <p:ph idx="1"/>
          </p:nvPr>
        </p:nvSpPr>
        <p:spPr/>
        <p:txBody>
          <a:bodyPr/>
          <a:lstStyle/>
          <a:p>
            <a:endParaRPr lang="en-US"/>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3412548294"/>
              </p:ext>
            </p:extLst>
          </p:nvPr>
        </p:nvGraphicFramePr>
        <p:xfrm>
          <a:off x="1905000" y="1803400"/>
          <a:ext cx="4876800" cy="4378963"/>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great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31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love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26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recommend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a:ln>
                            <a:noFill/>
                          </a:ln>
                          <a:solidFill>
                            <a:schemeClr val="tx1"/>
                          </a:solidFill>
                          <a:effectLst/>
                          <a:latin typeface="Courier"/>
                          <a:ea typeface="Arial" charset="0"/>
                          <a:cs typeface="Courier"/>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laugh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a:ln>
                            <a:noFill/>
                          </a:ln>
                          <a:solidFill>
                            <a:schemeClr val="tx1"/>
                          </a:solidFill>
                          <a:effectLst/>
                          <a:latin typeface="Courier"/>
                          <a:ea typeface="Arial" charset="0"/>
                          <a:cs typeface="Courier"/>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18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happy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10" name="Picture 9"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210397" y="3482975"/>
            <a:ext cx="1082348" cy="369332"/>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1800" dirty="0">
                <a:latin typeface="Palatino" charset="0"/>
              </a:rPr>
              <a:t>Planning</a:t>
            </a:r>
          </a:p>
        </p:txBody>
      </p:sp>
      <p:sp>
        <p:nvSpPr>
          <p:cNvPr id="25603" name="Text Box 3"/>
          <p:cNvSpPr txBox="1">
            <a:spLocks noChangeArrowheads="1"/>
          </p:cNvSpPr>
          <p:nvPr/>
        </p:nvSpPr>
        <p:spPr bwMode="auto">
          <a:xfrm>
            <a:off x="8446534" y="3482975"/>
            <a:ext cx="595035" cy="369332"/>
          </a:xfrm>
          <a:prstGeom prst="rect">
            <a:avLst/>
          </a:prstGeom>
          <a:noFill/>
          <a:ln w="38100">
            <a:solidFill>
              <a:schemeClr val="folHlink"/>
            </a:solidFill>
            <a:miter lim="800000"/>
            <a:headEnd/>
            <a:tailEnd/>
          </a:ln>
        </p:spPr>
        <p:txBody>
          <a:bodyPr wrap="none">
            <a:prstTxWarp prst="textNoShape">
              <a:avLst/>
            </a:prstTxWarp>
            <a:spAutoFit/>
          </a:bodyPr>
          <a:lstStyle/>
          <a:p>
            <a:pPr eaLnBrk="0" hangingPunct="0"/>
            <a:r>
              <a:rPr lang="en-US" sz="1800">
                <a:latin typeface="Palatino" charset="0"/>
              </a:rPr>
              <a:t>GUI</a:t>
            </a:r>
          </a:p>
        </p:txBody>
      </p:sp>
      <p:sp>
        <p:nvSpPr>
          <p:cNvPr id="25604" name="Text Box 4"/>
          <p:cNvSpPr txBox="1">
            <a:spLocks noChangeArrowheads="1"/>
          </p:cNvSpPr>
          <p:nvPr/>
        </p:nvSpPr>
        <p:spPr bwMode="auto">
          <a:xfrm>
            <a:off x="5771150" y="3482975"/>
            <a:ext cx="1239250" cy="437043"/>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1400" dirty="0">
                <a:latin typeface="Palatino" charset="0"/>
              </a:rPr>
              <a:t>Garbage</a:t>
            </a:r>
          </a:p>
          <a:p>
            <a:pPr eaLnBrk="0" hangingPunct="0">
              <a:lnSpc>
                <a:spcPct val="80000"/>
              </a:lnSpc>
            </a:pPr>
            <a:r>
              <a:rPr lang="en-US" sz="1400" dirty="0">
                <a:latin typeface="Palatino" charset="0"/>
              </a:rPr>
              <a:t>Collection</a:t>
            </a:r>
          </a:p>
        </p:txBody>
      </p:sp>
      <p:sp>
        <p:nvSpPr>
          <p:cNvPr id="25606" name="Text Box 6"/>
          <p:cNvSpPr txBox="1">
            <a:spLocks noChangeArrowheads="1"/>
          </p:cNvSpPr>
          <p:nvPr/>
        </p:nvSpPr>
        <p:spPr bwMode="auto">
          <a:xfrm>
            <a:off x="3505201" y="3327400"/>
            <a:ext cx="901176" cy="523220"/>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1400" dirty="0">
                <a:latin typeface="Palatino" charset="0"/>
              </a:rPr>
              <a:t>Machine Learning</a:t>
            </a:r>
          </a:p>
        </p:txBody>
      </p:sp>
      <p:sp>
        <p:nvSpPr>
          <p:cNvPr id="25607" name="Text Box 7"/>
          <p:cNvSpPr txBox="1">
            <a:spLocks noChangeArrowheads="1"/>
          </p:cNvSpPr>
          <p:nvPr/>
        </p:nvSpPr>
        <p:spPr bwMode="auto">
          <a:xfrm>
            <a:off x="4819713" y="3482975"/>
            <a:ext cx="633507" cy="369332"/>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1800" dirty="0">
                <a:latin typeface="Palatino" charset="0"/>
              </a:rPr>
              <a:t>NLP</a:t>
            </a:r>
          </a:p>
        </p:txBody>
      </p:sp>
      <p:sp>
        <p:nvSpPr>
          <p:cNvPr id="25608" name="Text Box 8"/>
          <p:cNvSpPr txBox="1">
            <a:spLocks noChangeArrowheads="1"/>
          </p:cNvSpPr>
          <p:nvPr/>
        </p:nvSpPr>
        <p:spPr bwMode="auto">
          <a:xfrm>
            <a:off x="4643812" y="4038600"/>
            <a:ext cx="132600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u="sng" dirty="0">
                <a:latin typeface="Palatino" charset="0"/>
              </a:rPr>
              <a:t>parser</a:t>
            </a:r>
            <a:endParaRPr lang="en-US" sz="1800" dirty="0">
              <a:latin typeface="Palatino" charset="0"/>
            </a:endParaRPr>
          </a:p>
          <a:p>
            <a:pPr eaLnBrk="0" hangingPunct="0"/>
            <a:r>
              <a:rPr lang="en-US" sz="1800" dirty="0">
                <a:latin typeface="Palatino" charset="0"/>
              </a:rPr>
              <a:t>tag</a:t>
            </a:r>
          </a:p>
          <a:p>
            <a:pPr eaLnBrk="0" hangingPunct="0"/>
            <a:r>
              <a:rPr lang="en-US" sz="1800" dirty="0">
                <a:latin typeface="Palatino" charset="0"/>
              </a:rPr>
              <a:t>training</a:t>
            </a:r>
          </a:p>
          <a:p>
            <a:pPr eaLnBrk="0" hangingPunct="0"/>
            <a:r>
              <a:rPr lang="en-US" sz="1800" u="sng" dirty="0">
                <a:latin typeface="Palatino" charset="0"/>
              </a:rPr>
              <a:t>translation</a:t>
            </a:r>
          </a:p>
          <a:p>
            <a:pPr eaLnBrk="0" hangingPunct="0"/>
            <a:r>
              <a:rPr lang="en-US" sz="1800" u="sng" dirty="0">
                <a:latin typeface="Palatino" charset="0"/>
              </a:rPr>
              <a:t>language</a:t>
            </a:r>
            <a:r>
              <a:rPr lang="en-US" sz="1800" dirty="0">
                <a:latin typeface="Palatino" charset="0"/>
              </a:rPr>
              <a:t>...</a:t>
            </a:r>
          </a:p>
        </p:txBody>
      </p:sp>
      <p:sp>
        <p:nvSpPr>
          <p:cNvPr id="25610" name="Text Box 10"/>
          <p:cNvSpPr txBox="1">
            <a:spLocks noChangeArrowheads="1"/>
          </p:cNvSpPr>
          <p:nvPr/>
        </p:nvSpPr>
        <p:spPr bwMode="auto">
          <a:xfrm>
            <a:off x="3429000" y="4038600"/>
            <a:ext cx="1184940"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learning</a:t>
            </a:r>
          </a:p>
          <a:p>
            <a:pPr eaLnBrk="0" hangingPunct="0"/>
            <a:r>
              <a:rPr lang="en-US" sz="1800" u="sng" dirty="0">
                <a:latin typeface="Palatino" charset="0"/>
              </a:rPr>
              <a:t>training</a:t>
            </a:r>
            <a:endParaRPr lang="en-US" sz="1800" dirty="0">
              <a:latin typeface="Palatino" charset="0"/>
            </a:endParaRPr>
          </a:p>
          <a:p>
            <a:pPr eaLnBrk="0" hangingPunct="0"/>
            <a:r>
              <a:rPr lang="en-US" sz="1800" dirty="0">
                <a:latin typeface="Palatino" charset="0"/>
              </a:rPr>
              <a:t>algorithm</a:t>
            </a:r>
          </a:p>
          <a:p>
            <a:pPr eaLnBrk="0" hangingPunct="0"/>
            <a:r>
              <a:rPr lang="en-US" sz="1800" dirty="0">
                <a:latin typeface="Palatino" charset="0"/>
              </a:rPr>
              <a:t>shrinkage</a:t>
            </a:r>
          </a:p>
          <a:p>
            <a:pPr eaLnBrk="0" hangingPunct="0"/>
            <a:r>
              <a:rPr lang="en-US" sz="1800" dirty="0">
                <a:latin typeface="Palatino" charset="0"/>
              </a:rPr>
              <a:t>network...</a:t>
            </a:r>
          </a:p>
        </p:txBody>
      </p:sp>
      <p:sp>
        <p:nvSpPr>
          <p:cNvPr id="25611" name="Text Box 11"/>
          <p:cNvSpPr txBox="1">
            <a:spLocks noChangeArrowheads="1"/>
          </p:cNvSpPr>
          <p:nvPr/>
        </p:nvSpPr>
        <p:spPr bwMode="auto">
          <a:xfrm>
            <a:off x="5915612" y="4038600"/>
            <a:ext cx="1415772"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garbage</a:t>
            </a:r>
          </a:p>
          <a:p>
            <a:pPr eaLnBrk="0" hangingPunct="0"/>
            <a:r>
              <a:rPr lang="en-US" sz="1800" dirty="0">
                <a:latin typeface="Palatino" charset="0"/>
              </a:rPr>
              <a:t>collection</a:t>
            </a:r>
          </a:p>
          <a:p>
            <a:pPr eaLnBrk="0" hangingPunct="0"/>
            <a:r>
              <a:rPr lang="en-US" sz="1800" dirty="0">
                <a:latin typeface="Palatino" charset="0"/>
              </a:rPr>
              <a:t>memory</a:t>
            </a:r>
          </a:p>
          <a:p>
            <a:pPr eaLnBrk="0" hangingPunct="0"/>
            <a:r>
              <a:rPr lang="en-US" sz="1800" dirty="0">
                <a:latin typeface="Palatino" charset="0"/>
              </a:rPr>
              <a:t>optimization</a:t>
            </a:r>
          </a:p>
          <a:p>
            <a:pPr eaLnBrk="0" hangingPunct="0"/>
            <a:r>
              <a:rPr lang="en-US" sz="1800" dirty="0">
                <a:latin typeface="Palatino" charset="0"/>
              </a:rPr>
              <a:t>region...</a:t>
            </a:r>
          </a:p>
        </p:txBody>
      </p:sp>
      <p:grpSp>
        <p:nvGrpSpPr>
          <p:cNvPr id="2" name="Group 1"/>
          <p:cNvGrpSpPr/>
          <p:nvPr/>
        </p:nvGrpSpPr>
        <p:grpSpPr>
          <a:xfrm>
            <a:off x="609601" y="2514601"/>
            <a:ext cx="1130438" cy="2339438"/>
            <a:chOff x="609600" y="1885950"/>
            <a:chExt cx="1130438" cy="1754579"/>
          </a:xfrm>
        </p:grpSpPr>
        <p:sp>
          <p:nvSpPr>
            <p:cNvPr id="25612" name="AutoShape 12"/>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sz="1200" dirty="0"/>
            </a:p>
            <a:p>
              <a:endParaRPr lang="en-US" sz="1200" dirty="0"/>
            </a:p>
            <a:p>
              <a:r>
                <a:rPr lang="en-US" sz="1200" dirty="0"/>
                <a:t>Test </a:t>
              </a:r>
            </a:p>
            <a:p>
              <a:r>
                <a:rPr lang="en-US" sz="1200" dirty="0"/>
                <a:t>document</a:t>
              </a:r>
            </a:p>
            <a:p>
              <a:endParaRPr lang="en-US" dirty="0"/>
            </a:p>
          </p:txBody>
        </p:sp>
        <p:sp>
          <p:nvSpPr>
            <p:cNvPr id="25613" name="Text Box 13"/>
            <p:cNvSpPr txBox="1">
              <a:spLocks noChangeArrowheads="1"/>
            </p:cNvSpPr>
            <p:nvPr/>
          </p:nvSpPr>
          <p:spPr bwMode="auto">
            <a:xfrm>
              <a:off x="609600" y="2647950"/>
              <a:ext cx="1130438" cy="992579"/>
            </a:xfrm>
            <a:prstGeom prst="rect">
              <a:avLst/>
            </a:prstGeom>
            <a:noFill/>
            <a:ln w="9525">
              <a:noFill/>
              <a:miter lim="800000"/>
              <a:headEnd/>
              <a:tailEnd/>
            </a:ln>
          </p:spPr>
          <p:txBody>
            <a:bodyPr wrap="none">
              <a:prstTxWarp prst="textNoShape">
                <a:avLst/>
              </a:prstTxWarp>
              <a:spAutoFit/>
            </a:bodyPr>
            <a:lstStyle/>
            <a:p>
              <a:pPr eaLnBrk="0" hangingPunct="0"/>
              <a:r>
                <a:rPr lang="en-US" sz="1600" dirty="0">
                  <a:latin typeface="Palatino" charset="0"/>
                </a:rPr>
                <a:t>parser</a:t>
              </a:r>
            </a:p>
            <a:p>
              <a:pPr eaLnBrk="0" hangingPunct="0"/>
              <a:r>
                <a:rPr lang="en-US" sz="1600" dirty="0">
                  <a:latin typeface="Palatino" charset="0"/>
                </a:rPr>
                <a:t>language</a:t>
              </a:r>
            </a:p>
            <a:p>
              <a:pPr eaLnBrk="0" hangingPunct="0"/>
              <a:r>
                <a:rPr lang="en-US" sz="1600" dirty="0">
                  <a:latin typeface="Palatino" charset="0"/>
                </a:rPr>
                <a:t>label</a:t>
              </a:r>
            </a:p>
            <a:p>
              <a:pPr eaLnBrk="0" hangingPunct="0"/>
              <a:r>
                <a:rPr lang="en-US" sz="1600" dirty="0">
                  <a:latin typeface="Palatino" charset="0"/>
                </a:rPr>
                <a:t>translation</a:t>
              </a:r>
            </a:p>
            <a:p>
              <a:pPr eaLnBrk="0" hangingPunct="0"/>
              <a:r>
                <a:rPr lang="en-US" sz="1600" dirty="0">
                  <a:latin typeface="Palatino" charset="0"/>
                </a:rPr>
                <a:t>…</a:t>
              </a:r>
            </a:p>
          </p:txBody>
        </p:sp>
      </p:grpSp>
      <p:sp>
        <p:nvSpPr>
          <p:cNvPr id="25619" name="Rectangle 34"/>
          <p:cNvSpPr>
            <a:spLocks noGrp="1" noChangeArrowheads="1"/>
          </p:cNvSpPr>
          <p:nvPr>
            <p:ph type="title"/>
          </p:nvPr>
        </p:nvSpPr>
        <p:spPr/>
        <p:txBody>
          <a:bodyPr>
            <a:normAutofit fontScale="90000"/>
          </a:bodyPr>
          <a:lstStyle/>
          <a:p>
            <a:r>
              <a:rPr lang="en-US" dirty="0"/>
              <a:t>Bag of words for document classification</a:t>
            </a:r>
          </a:p>
        </p:txBody>
      </p:sp>
      <p:sp>
        <p:nvSpPr>
          <p:cNvPr id="18" name="Content Placeholder 17"/>
          <p:cNvSpPr>
            <a:spLocks noGrp="1"/>
          </p:cNvSpPr>
          <p:nvPr>
            <p:ph idx="1"/>
          </p:nvPr>
        </p:nvSpPr>
        <p:spPr/>
        <p:txBody>
          <a:bodyPr/>
          <a:lstStyle/>
          <a:p>
            <a:endParaRPr lang="en-US"/>
          </a:p>
        </p:txBody>
      </p:sp>
      <p:sp>
        <p:nvSpPr>
          <p:cNvPr id="25633" name="Text Box 32"/>
          <p:cNvSpPr txBox="1">
            <a:spLocks noChangeArrowheads="1"/>
          </p:cNvSpPr>
          <p:nvPr/>
        </p:nvSpPr>
        <p:spPr bwMode="auto">
          <a:xfrm>
            <a:off x="8500507" y="4059237"/>
            <a:ext cx="377026" cy="369332"/>
          </a:xfrm>
          <a:prstGeom prst="rect">
            <a:avLst/>
          </a:prstGeom>
          <a:noFill/>
          <a:ln w="9525">
            <a:noFill/>
            <a:miter lim="800000"/>
            <a:headEnd/>
            <a:tailEnd/>
          </a:ln>
        </p:spPr>
        <p:txBody>
          <a:bodyPr wrap="none">
            <a:prstTxWarp prst="textNoShape">
              <a:avLst/>
            </a:prstTxWarp>
            <a:spAutoFit/>
          </a:bodyPr>
          <a:lstStyle/>
          <a:p>
            <a:pPr eaLnBrk="0" hangingPunct="0"/>
            <a:r>
              <a:rPr lang="en-US" sz="1800">
                <a:latin typeface="Palatino" charset="0"/>
              </a:rPr>
              <a:t>...</a:t>
            </a:r>
          </a:p>
        </p:txBody>
      </p:sp>
      <p:sp>
        <p:nvSpPr>
          <p:cNvPr id="36" name="Text Box 8"/>
          <p:cNvSpPr txBox="1">
            <a:spLocks noChangeArrowheads="1"/>
          </p:cNvSpPr>
          <p:nvPr/>
        </p:nvSpPr>
        <p:spPr bwMode="auto">
          <a:xfrm>
            <a:off x="7281693" y="4036686"/>
            <a:ext cx="132600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planning</a:t>
            </a:r>
          </a:p>
          <a:p>
            <a:pPr eaLnBrk="0" hangingPunct="0"/>
            <a:r>
              <a:rPr lang="en-US" sz="1800" dirty="0">
                <a:latin typeface="Palatino" charset="0"/>
              </a:rPr>
              <a:t>temporal</a:t>
            </a:r>
          </a:p>
          <a:p>
            <a:pPr eaLnBrk="0" hangingPunct="0"/>
            <a:r>
              <a:rPr lang="en-US" sz="1800" dirty="0">
                <a:latin typeface="Palatino" charset="0"/>
              </a:rPr>
              <a:t>reasoning</a:t>
            </a:r>
          </a:p>
          <a:p>
            <a:pPr eaLnBrk="0" hangingPunct="0"/>
            <a:r>
              <a:rPr lang="en-US" sz="1800" dirty="0">
                <a:latin typeface="Palatino" charset="0"/>
              </a:rPr>
              <a:t>plan</a:t>
            </a:r>
          </a:p>
          <a:p>
            <a:pPr eaLnBrk="0" hangingPunct="0"/>
            <a:r>
              <a:rPr lang="en-US" sz="1800" u="sng" dirty="0">
                <a:latin typeface="Palatino" charset="0"/>
              </a:rPr>
              <a:t>language</a:t>
            </a:r>
            <a:r>
              <a:rPr lang="en-US" sz="1800" dirty="0">
                <a:latin typeface="Palatino" charset="0"/>
              </a:rPr>
              <a:t>...</a:t>
            </a:r>
          </a:p>
        </p:txBody>
      </p:sp>
      <p:sp>
        <p:nvSpPr>
          <p:cNvPr id="10" name="TextBox 9"/>
          <p:cNvSpPr txBox="1"/>
          <p:nvPr/>
        </p:nvSpPr>
        <p:spPr>
          <a:xfrm>
            <a:off x="5842000" y="2144890"/>
            <a:ext cx="375424" cy="584775"/>
          </a:xfrm>
          <a:prstGeom prst="rect">
            <a:avLst/>
          </a:prstGeom>
          <a:noFill/>
        </p:spPr>
        <p:txBody>
          <a:bodyPr wrap="none" rtlCol="0">
            <a:spAutoFit/>
          </a:bodyPr>
          <a:lstStyle/>
          <a:p>
            <a:r>
              <a:rPr lang="en-US" sz="3200" dirty="0">
                <a:latin typeface="+mn-lt"/>
              </a:rPr>
              <a:t>?</a:t>
            </a:r>
          </a:p>
        </p:txBody>
      </p:sp>
    </p:spTree>
    <p:extLst>
      <p:ext uri="{BB962C8B-B14F-4D97-AF65-F5344CB8AC3E}">
        <p14:creationId xmlns:p14="http://schemas.microsoft.com/office/powerpoint/2010/main" val="3657836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88141E-6 C 0.03073 -0.00773 0.05955 -0.02811 0.08993 -0.04015 C 0.09775 -0.04355 0.10573 -0.0454 0.11389 -0.04726 C 0.12344 -0.05004 0.14288 -0.05436 0.14288 -0.05436 C 0.17483 -0.05251 0.20591 -0.05096 0.23681 -0.03305 C 0.25 -0.02564 0.26146 -0.00865 0.27518 -0.00248 C 0.27865 -0.00093 0.28577 0.00216 0.28577 0.00216 C 0.29757 -0.00124 0.30764 -0.00371 0.32014 -0.00495 C 0.33195 -0.0034 0.34393 -0.00217 0.35591 -7.88141E-6 C 0.36077 0.00061 0.36216 0.00802 0.3665 0.01173 C 0.38959 0.03026 0.39966 0.04755 0.41407 0.08708 C 0.42257 0.11056 0.42674 0.13681 0.43525 0.15997 C 0.43577 0.24459 0.43785 0.32921 0.43785 0.41414 " pathEditMode="relative" ptsTypes="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dirty="0"/>
          </a:p>
        </p:txBody>
      </p:sp>
      <p:pic>
        <p:nvPicPr>
          <p:cNvPr id="129025" name="Picture 1"/>
          <p:cNvPicPr>
            <a:picLocks noChangeAspect="1" noChangeArrowheads="1"/>
          </p:cNvPicPr>
          <p:nvPr/>
        </p:nvPicPr>
        <p:blipFill>
          <a:blip r:embed="rId2"/>
          <a:srcRect l="18741" t="23958" r="6881" b="12500"/>
          <a:stretch>
            <a:fillRect/>
          </a:stretch>
        </p:blipFill>
        <p:spPr bwMode="auto">
          <a:xfrm>
            <a:off x="457200" y="1676400"/>
            <a:ext cx="8566879" cy="4495800"/>
          </a:xfrm>
          <a:prstGeom prst="rect">
            <a:avLst/>
          </a:prstGeom>
          <a:noFill/>
          <a:ln w="9525">
            <a:noFill/>
            <a:miter lim="800000"/>
            <a:headEnd/>
            <a:tailEnd/>
          </a:ln>
          <a:effec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fontScale="90000"/>
          </a:bodyPr>
          <a:lstStyle/>
          <a:p>
            <a:r>
              <a:rPr lang="en-US"/>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3678767"/>
          <a:ext cx="4421188" cy="1837267"/>
        </p:xfrm>
        <a:graphic>
          <a:graphicData uri="http://schemas.openxmlformats.org/presentationml/2006/ole">
            <mc:AlternateContent xmlns:mc="http://schemas.openxmlformats.org/markup-compatibility/2006">
              <mc:Choice xmlns:v="urn:schemas-microsoft-com:vml" Requires="v">
                <p:oleObj spid="_x0000_s102403" name="Equation" r:id="rId3" imgW="1362240" imgH="411120" progId="Equation.3">
                  <p:embed/>
                </p:oleObj>
              </mc:Choice>
              <mc:Fallback>
                <p:oleObj name="Equation" r:id="rId3" imgW="1362240" imgH="4111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675" y="3678767"/>
                        <a:ext cx="4421188" cy="1837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1"/>
          <p:cNvSpPr>
            <a:spLocks noGrp="1"/>
          </p:cNvSpPr>
          <p:nvPr>
            <p:ph idx="1"/>
          </p:nvPr>
        </p:nvSpPr>
        <p:spPr>
          <a:xfrm>
            <a:off x="304800" y="1905000"/>
            <a:ext cx="8229600" cy="3556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7" y="2178051"/>
          <a:ext cx="4072567" cy="1149349"/>
        </p:xfrm>
        <a:graphic>
          <a:graphicData uri="http://schemas.openxmlformats.org/presentationml/2006/ole">
            <mc:AlternateContent xmlns:mc="http://schemas.openxmlformats.org/markup-compatibility/2006">
              <mc:Choice xmlns:v="urn:schemas-microsoft-com:vml" Requires="v">
                <p:oleObj spid="_x0000_s103429" name="Equation" r:id="rId3" imgW="1362240" imgH="283320" progId="Equation.3">
                  <p:embed/>
                </p:oleObj>
              </mc:Choice>
              <mc:Fallback>
                <p:oleObj name="Equation" r:id="rId3" imgW="1362240" imgH="283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2597" y="2178051"/>
                        <a:ext cx="4072567" cy="1149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20" y="3327400"/>
          <a:ext cx="4010581" cy="1625600"/>
        </p:xfrm>
        <a:graphic>
          <a:graphicData uri="http://schemas.openxmlformats.org/presentationml/2006/ole">
            <mc:AlternateContent xmlns:mc="http://schemas.openxmlformats.org/markup-compatibility/2006">
              <mc:Choice xmlns:v="urn:schemas-microsoft-com:vml" Requires="v">
                <p:oleObj spid="_x0000_s103430" name="Equation" r:id="rId5" imgW="1362240" imgH="411120" progId="Equation.3">
                  <p:embed/>
                </p:oleObj>
              </mc:Choice>
              <mc:Fallback>
                <p:oleObj name="Equation" r:id="rId5" imgW="1362240" imgH="4111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2620" y="3327400"/>
                        <a:ext cx="4010581"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5156200"/>
          <a:ext cx="3886200" cy="1117600"/>
        </p:xfrm>
        <a:graphic>
          <a:graphicData uri="http://schemas.openxmlformats.org/presentationml/2006/ole">
            <mc:AlternateContent xmlns:mc="http://schemas.openxmlformats.org/markup-compatibility/2006">
              <mc:Choice xmlns:v="urn:schemas-microsoft-com:vml" Requires="v">
                <p:oleObj spid="_x0000_s103431" name="Equation" r:id="rId7" imgW="1334520" imgH="283320" progId="Equation.3">
                  <p:embed/>
                </p:oleObj>
              </mc:Choice>
              <mc:Fallback>
                <p:oleObj name="Equation" r:id="rId7" imgW="1334520" imgH="2833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1425" y="5156200"/>
                        <a:ext cx="3886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Content Placeholder 1"/>
          <p:cNvSpPr>
            <a:spLocks noGrp="1"/>
          </p:cNvSpPr>
          <p:nvPr>
            <p:ph idx="1"/>
          </p:nvPr>
        </p:nvSpPr>
        <p:spPr>
          <a:xfrm>
            <a:off x="304800" y="1803400"/>
            <a:ext cx="8534400" cy="1117600"/>
          </a:xfrm>
        </p:spPr>
        <p:txBody>
          <a:bodyPr/>
          <a:lstStyle/>
          <a:p>
            <a:endParaRPr lang="en-US" dirty="0"/>
          </a:p>
        </p:txBody>
      </p:sp>
      <p:sp>
        <p:nvSpPr>
          <p:cNvPr id="9" name="Text Box 16"/>
          <p:cNvSpPr txBox="1">
            <a:spLocks noChangeArrowheads="1"/>
          </p:cNvSpPr>
          <p:nvPr/>
        </p:nvSpPr>
        <p:spPr bwMode="auto">
          <a:xfrm>
            <a:off x="6248400" y="2108201"/>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sp>
        <p:nvSpPr>
          <p:cNvPr id="11" name="Text Box 16"/>
          <p:cNvSpPr txBox="1">
            <a:spLocks noChangeArrowheads="1"/>
          </p:cNvSpPr>
          <p:nvPr/>
        </p:nvSpPr>
        <p:spPr bwMode="auto">
          <a:xfrm>
            <a:off x="6934200" y="383540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sp>
        <p:nvSpPr>
          <p:cNvPr id="12" name="Text Box 16"/>
          <p:cNvSpPr txBox="1">
            <a:spLocks noChangeArrowheads="1"/>
          </p:cNvSpPr>
          <p:nvPr/>
        </p:nvSpPr>
        <p:spPr bwMode="auto">
          <a:xfrm>
            <a:off x="7010400" y="5257800"/>
            <a:ext cx="1676400" cy="58477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2108200"/>
          <a:ext cx="4900612" cy="1149349"/>
        </p:xfrm>
        <a:graphic>
          <a:graphicData uri="http://schemas.openxmlformats.org/presentationml/2006/ole">
            <mc:AlternateContent xmlns:mc="http://schemas.openxmlformats.org/markup-compatibility/2006">
              <mc:Choice xmlns:v="urn:schemas-microsoft-com:vml" Requires="v">
                <p:oleObj spid="_x0000_s104452" name="Equation" r:id="rId3" imgW="1636560" imgH="283320" progId="Equation.3">
                  <p:embed/>
                </p:oleObj>
              </mc:Choice>
              <mc:Fallback>
                <p:oleObj name="Equation" r:id="rId3" imgW="1636560" imgH="283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08200"/>
                        <a:ext cx="4900612" cy="1149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6"/>
          <p:cNvSpPr txBox="1">
            <a:spLocks noChangeArrowheads="1"/>
          </p:cNvSpPr>
          <p:nvPr/>
        </p:nvSpPr>
        <p:spPr bwMode="auto">
          <a:xfrm>
            <a:off x="7239000" y="3429000"/>
            <a:ext cx="1676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533400" y="3587750"/>
          <a:ext cx="6627813" cy="1239838"/>
        </p:xfrm>
        <a:graphic>
          <a:graphicData uri="http://schemas.openxmlformats.org/presentationml/2006/ole">
            <mc:AlternateContent xmlns:mc="http://schemas.openxmlformats.org/markup-compatibility/2006">
              <mc:Choice xmlns:v="urn:schemas-microsoft-com:vml" Requires="v">
                <p:oleObj spid="_x0000_s104453" name="Equation" r:id="rId5" imgW="1993680" imgH="304560" progId="Equation.3">
                  <p:embed/>
                </p:oleObj>
              </mc:Choice>
              <mc:Fallback>
                <p:oleObj name="Equation" r:id="rId5" imgW="1993680" imgH="3045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587750"/>
                        <a:ext cx="6627813"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508000"/>
            <a:ext cx="7620000" cy="990600"/>
          </a:xfrm>
        </p:spPr>
        <p:txBody>
          <a:bodyPr/>
          <a:lstStyle/>
          <a:p>
            <a:r>
              <a:rPr lang="en-US" dirty="0"/>
              <a:t>Na</a:t>
            </a:r>
            <a:r>
              <a:rPr lang="fr-FR" dirty="0" err="1"/>
              <a:t>ï</a:t>
            </a:r>
            <a:r>
              <a:rPr lang="en-US" dirty="0" err="1"/>
              <a:t>ve</a:t>
            </a:r>
            <a:r>
              <a:rPr lang="en-US" dirty="0"/>
              <a:t> Bayes Classifier (IV)</a:t>
            </a:r>
          </a:p>
        </p:txBody>
      </p:sp>
      <p:sp>
        <p:nvSpPr>
          <p:cNvPr id="11" name="Text Box 16"/>
          <p:cNvSpPr txBox="1">
            <a:spLocks noChangeArrowheads="1"/>
          </p:cNvSpPr>
          <p:nvPr/>
        </p:nvSpPr>
        <p:spPr bwMode="auto">
          <a:xfrm>
            <a:off x="6324600" y="3540204"/>
            <a:ext cx="2438400" cy="58477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646112" y="1962150"/>
          <a:ext cx="8193087" cy="1239838"/>
        </p:xfrm>
        <a:graphic>
          <a:graphicData uri="http://schemas.openxmlformats.org/presentationml/2006/ole">
            <mc:AlternateContent xmlns:mc="http://schemas.openxmlformats.org/markup-compatibility/2006">
              <mc:Choice xmlns:v="urn:schemas-microsoft-com:vml" Requires="v">
                <p:oleObj spid="_x0000_s105475" name="Equation" r:id="rId3" imgW="2298600" imgH="304560" progId="Equation.3">
                  <p:embed/>
                </p:oleObj>
              </mc:Choice>
              <mc:Fallback>
                <p:oleObj name="Equation" r:id="rId3" imgW="2298600" imgH="304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2" y="1962150"/>
                        <a:ext cx="8193087"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6"/>
          <p:cNvSpPr txBox="1">
            <a:spLocks noChangeArrowheads="1"/>
          </p:cNvSpPr>
          <p:nvPr/>
        </p:nvSpPr>
        <p:spPr bwMode="auto">
          <a:xfrm>
            <a:off x="1600200" y="3469721"/>
            <a:ext cx="4343400" cy="369332"/>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8" name="Text Box 16"/>
          <p:cNvSpPr txBox="1">
            <a:spLocks noChangeArrowheads="1"/>
          </p:cNvSpPr>
          <p:nvPr/>
        </p:nvSpPr>
        <p:spPr bwMode="auto">
          <a:xfrm>
            <a:off x="6400800" y="4861005"/>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
        <p:nvSpPr>
          <p:cNvPr id="9" name="Text Box 16"/>
          <p:cNvSpPr txBox="1">
            <a:spLocks noChangeArrowheads="1"/>
          </p:cNvSpPr>
          <p:nvPr/>
        </p:nvSpPr>
        <p:spPr bwMode="auto">
          <a:xfrm>
            <a:off x="1600200" y="4485720"/>
            <a:ext cx="4343400" cy="92333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498600"/>
          </a:xfrm>
        </p:spPr>
        <p:txBody>
          <a:bodyPr/>
          <a:lstStyle/>
          <a:p>
            <a:r>
              <a:rPr lang="en-US" dirty="0"/>
              <a:t>Multinomial Na</a:t>
            </a:r>
            <a:r>
              <a:rPr lang="fr-FR" dirty="0" err="1"/>
              <a:t>ï</a:t>
            </a:r>
            <a:r>
              <a:rPr lang="en-US" dirty="0" err="1"/>
              <a:t>ve</a:t>
            </a:r>
            <a:r>
              <a:rPr lang="en-US" dirty="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90800" y="1543050"/>
          <a:ext cx="3195638" cy="963613"/>
        </p:xfrm>
        <a:graphic>
          <a:graphicData uri="http://schemas.openxmlformats.org/presentationml/2006/ole">
            <mc:AlternateContent xmlns:mc="http://schemas.openxmlformats.org/markup-compatibility/2006">
              <mc:Choice xmlns:v="urn:schemas-microsoft-com:vml" Requires="v">
                <p:oleObj spid="_x0000_s106500" name="Equation" r:id="rId3" imgW="1066680" imgH="228600" progId="Equation.3">
                  <p:embed/>
                </p:oleObj>
              </mc:Choice>
              <mc:Fallback>
                <p:oleObj name="Equation" r:id="rId3" imgW="10666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543050"/>
                        <a:ext cx="3195638"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p:cNvSpPr>
            <a:spLocks noGrp="1" noChangeArrowheads="1"/>
          </p:cNvSpPr>
          <p:nvPr>
            <p:ph sz="quarter" idx="1"/>
          </p:nvPr>
        </p:nvSpPr>
        <p:spPr>
          <a:xfrm>
            <a:off x="304800" y="2921000"/>
            <a:ext cx="8686800" cy="34544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536575" y="5722938"/>
          <a:ext cx="8077200" cy="728662"/>
        </p:xfrm>
        <a:graphic>
          <a:graphicData uri="http://schemas.openxmlformats.org/presentationml/2006/ole">
            <mc:AlternateContent xmlns:mc="http://schemas.openxmlformats.org/markup-compatibility/2006">
              <mc:Choice xmlns:v="urn:schemas-microsoft-com:vml" Requires="v">
                <p:oleObj spid="_x0000_s106501" name="Equation" r:id="rId5" imgW="3593880" imgH="228600" progId="Equation.3">
                  <p:embed/>
                </p:oleObj>
              </mc:Choice>
              <mc:Fallback>
                <p:oleObj name="Equation" r:id="rId5" imgW="35938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 y="5722938"/>
                        <a:ext cx="8077200" cy="7286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508000"/>
            <a:ext cx="7620000" cy="990600"/>
          </a:xfrm>
        </p:spPr>
        <p:txBody>
          <a:bodyPr>
            <a:normAutofit fontScale="90000"/>
          </a:bodyPr>
          <a:lstStyle/>
          <a:p>
            <a:r>
              <a:rPr lang="en-US" dirty="0"/>
              <a:t>Multinomial Na</a:t>
            </a:r>
            <a:r>
              <a:rPr lang="fr-FR" dirty="0" err="1"/>
              <a:t>ï</a:t>
            </a:r>
            <a:r>
              <a:rPr lang="en-US" dirty="0" err="1"/>
              <a:t>ve</a:t>
            </a:r>
            <a:r>
              <a:rPr lang="en-US" dirty="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646113" y="1962150"/>
          <a:ext cx="6869112" cy="1239838"/>
        </p:xfrm>
        <a:graphic>
          <a:graphicData uri="http://schemas.openxmlformats.org/presentationml/2006/ole">
            <mc:AlternateContent xmlns:mc="http://schemas.openxmlformats.org/markup-compatibility/2006">
              <mc:Choice xmlns:v="urn:schemas-microsoft-com:vml" Requires="v">
                <p:oleObj spid="_x0000_s107524" name="Equation" r:id="rId3" imgW="2298600" imgH="304560" progId="Equation.3">
                  <p:embed/>
                </p:oleObj>
              </mc:Choice>
              <mc:Fallback>
                <p:oleObj name="Equation" r:id="rId3" imgW="2298600" imgH="304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1962150"/>
                        <a:ext cx="6869112"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1" y="3640667"/>
          <a:ext cx="5635625" cy="1515533"/>
        </p:xfrm>
        <a:graphic>
          <a:graphicData uri="http://schemas.openxmlformats.org/presentationml/2006/ole">
            <mc:AlternateContent xmlns:mc="http://schemas.openxmlformats.org/markup-compatibility/2006">
              <mc:Choice xmlns:v="urn:schemas-microsoft-com:vml" Requires="v">
                <p:oleObj spid="_x0000_s107525" name="Equation" r:id="rId5" imgW="1819080" imgH="356400" progId="Equation.3">
                  <p:embed/>
                </p:oleObj>
              </mc:Choice>
              <mc:Fallback>
                <p:oleObj name="Equation" r:id="rId5" imgW="1819080" imgH="356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1" y="3640667"/>
                        <a:ext cx="5635625" cy="1515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508000"/>
            <a:ext cx="7620000" cy="990600"/>
          </a:xfrm>
        </p:spPr>
        <p:txBody>
          <a:bodyPr>
            <a:normAutofit fontScale="90000"/>
          </a:bodyPr>
          <a:lstStyle/>
          <a:p>
            <a:r>
              <a:rPr lang="en-US" dirty="0"/>
              <a:t>Applying Multinomial Naive Bayes Classifiers to 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4038601"/>
          <a:ext cx="6045200" cy="1471084"/>
        </p:xfrm>
        <a:graphic>
          <a:graphicData uri="http://schemas.openxmlformats.org/presentationml/2006/ole">
            <mc:AlternateContent xmlns:mc="http://schemas.openxmlformats.org/markup-compatibility/2006">
              <mc:Choice xmlns:v="urn:schemas-microsoft-com:vml" Requires="v">
                <p:oleObj spid="_x0000_s108547" name="Equation" r:id="rId3" imgW="2130120" imgH="383760" progId="Equation.3">
                  <p:embed/>
                </p:oleObj>
              </mc:Choice>
              <mc:Fallback>
                <p:oleObj name="Equation" r:id="rId3" imgW="2130120" imgH="3837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38601"/>
                        <a:ext cx="6045200" cy="147108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2108201"/>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482600"/>
            <a:ext cx="7467600" cy="99060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err="1">
                <a:latin typeface="Calibri" charset="0"/>
                <a:ea typeface="ＭＳ Ｐゴシック" charset="0"/>
                <a:cs typeface="ＭＳ Ｐゴシック" charset="0"/>
              </a:rPr>
              <a:t>ve</a:t>
            </a:r>
            <a:r>
              <a:rPr lang="en-US" sz="3000" dirty="0">
                <a:latin typeface="Calibri" charset="0"/>
                <a:ea typeface="ＭＳ Ｐゴシック" charset="0"/>
                <a:cs typeface="ＭＳ Ｐゴシック" charset="0"/>
              </a:rPr>
              <a:t> Bayes Model</a:t>
            </a:r>
          </a:p>
        </p:txBody>
      </p:sp>
      <p:sp>
        <p:nvSpPr>
          <p:cNvPr id="41986" name="Rectangle 3"/>
          <p:cNvSpPr>
            <a:spLocks noGrp="1" noChangeArrowheads="1"/>
          </p:cNvSpPr>
          <p:nvPr>
            <p:ph type="body" idx="1"/>
          </p:nvPr>
        </p:nvSpPr>
        <p:spPr>
          <a:xfrm>
            <a:off x="533400" y="1803400"/>
            <a:ext cx="8077200" cy="19304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89972"/>
            <a:ext cx="103586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2" y="4888672"/>
          <a:ext cx="3870769" cy="1723795"/>
        </p:xfrm>
        <a:graphic>
          <a:graphicData uri="http://schemas.openxmlformats.org/presentationml/2006/ole">
            <mc:AlternateContent xmlns:mc="http://schemas.openxmlformats.org/markup-compatibility/2006">
              <mc:Choice xmlns:v="urn:schemas-microsoft-com:vml" Requires="v">
                <p:oleObj spid="_x0000_s150532" name="Equation" r:id="rId3" imgW="1728000" imgH="576000" progId="Equation.3">
                  <p:embed/>
                </p:oleObj>
              </mc:Choice>
              <mc:Fallback>
                <p:oleObj name="Equation" r:id="rId3" imgW="1728000" imgH="576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032" y="4888672"/>
                        <a:ext cx="3870769" cy="1723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20" y="3457273"/>
          <a:ext cx="3524249" cy="1307593"/>
        </p:xfrm>
        <a:graphic>
          <a:graphicData uri="http://schemas.openxmlformats.org/presentationml/2006/ole">
            <mc:AlternateContent xmlns:mc="http://schemas.openxmlformats.org/markup-compatibility/2006">
              <mc:Choice xmlns:v="urn:schemas-microsoft-com:vml" Requires="v">
                <p:oleObj spid="_x0000_s150533" name="Equation" r:id="rId5" imgW="1572480" imgH="429480" progId="Equation.3">
                  <p:embed/>
                </p:oleObj>
              </mc:Choice>
              <mc:Fallback>
                <p:oleObj name="Equation" r:id="rId5" imgW="1572480" imgH="429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9520" y="3457273"/>
                        <a:ext cx="3524249" cy="1307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4038600"/>
            <a:ext cx="8305800" cy="21336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2311401"/>
            <a:ext cx="5257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2311400"/>
          <a:ext cx="3192462" cy="1421720"/>
        </p:xfrm>
        <a:graphic>
          <a:graphicData uri="http://schemas.openxmlformats.org/presentationml/2006/ole">
            <mc:AlternateContent xmlns:mc="http://schemas.openxmlformats.org/markup-compatibility/2006">
              <mc:Choice xmlns:v="urn:schemas-microsoft-com:vml" Requires="v">
                <p:oleObj spid="_x0000_s151555" name="Equation" r:id="rId3" imgW="1728000" imgH="576000" progId="Equation.3">
                  <p:embed/>
                </p:oleObj>
              </mc:Choice>
              <mc:Fallback>
                <p:oleObj name="Equation" r:id="rId3" imgW="1728000" imgH="576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11400"/>
                        <a:ext cx="3192462" cy="1421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905000"/>
            <a:ext cx="8077200" cy="2362200"/>
          </a:xfrm>
        </p:spPr>
        <p:txBody>
          <a:bodyPr>
            <a:normAutofit fontScale="70000" lnSpcReduction="20000"/>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1" y="4195233"/>
          <a:ext cx="5508625" cy="1138767"/>
        </p:xfrm>
        <a:graphic>
          <a:graphicData uri="http://schemas.openxmlformats.org/presentationml/2006/ole">
            <mc:AlternateContent xmlns:mc="http://schemas.openxmlformats.org/markup-compatibility/2006">
              <mc:Choice xmlns:v="urn:schemas-microsoft-com:vml" Requires="v">
                <p:oleObj spid="_x0000_s152580" name="Equation" r:id="rId3" imgW="3675240" imgH="557640" progId="Equation.3">
                  <p:embed/>
                </p:oleObj>
              </mc:Choice>
              <mc:Fallback>
                <p:oleObj name="Equation" r:id="rId3" imgW="3675240" imgH="55764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4195233"/>
                        <a:ext cx="5508625" cy="1138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4" y="5664200"/>
          <a:ext cx="4194175" cy="829733"/>
        </p:xfrm>
        <a:graphic>
          <a:graphicData uri="http://schemas.openxmlformats.org/presentationml/2006/ole">
            <mc:AlternateContent xmlns:mc="http://schemas.openxmlformats.org/markup-compatibility/2006">
              <mc:Choice xmlns:v="urn:schemas-microsoft-com:vml" Requires="v">
                <p:oleObj spid="_x0000_s152581" name="Equation" r:id="rId5" imgW="1956240" imgH="283320" progId="Equation.3">
                  <p:embed/>
                </p:oleObj>
              </mc:Choice>
              <mc:Fallback>
                <p:oleObj name="Equation" r:id="rId5" imgW="1956240" imgH="2833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4" y="5664200"/>
                        <a:ext cx="4194175" cy="829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TextBox 24"/>
          <p:cNvSpPr txBox="1">
            <a:spLocks noChangeArrowheads="1"/>
          </p:cNvSpPr>
          <p:nvPr/>
        </p:nvSpPr>
        <p:spPr bwMode="auto">
          <a:xfrm>
            <a:off x="7620001" y="-89972"/>
            <a:ext cx="103586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803400"/>
            <a:ext cx="7924800" cy="444500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dirty="0"/>
          </a:p>
        </p:txBody>
      </p:sp>
      <p:pic>
        <p:nvPicPr>
          <p:cNvPr id="5" name="Picture 4"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4241800"/>
            <a:ext cx="558800" cy="671509"/>
          </a:xfrm>
          <a:prstGeom prst="rect">
            <a:avLst/>
          </a:prstGeom>
        </p:spPr>
      </p:pic>
      <p:pic>
        <p:nvPicPr>
          <p:cNvPr id="6" name="Picture 5"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1" y="2514602"/>
            <a:ext cx="591828" cy="711199"/>
          </a:xfrm>
          <a:prstGeom prst="rect">
            <a:avLst/>
          </a:prstGeom>
        </p:spPr>
      </p:pic>
      <p:pic>
        <p:nvPicPr>
          <p:cNvPr id="7" name="Picture 6"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803400"/>
            <a:ext cx="558800" cy="671509"/>
          </a:xfrm>
          <a:prstGeom prst="rect">
            <a:avLst/>
          </a:prstGeom>
        </p:spPr>
      </p:pic>
      <p:pic>
        <p:nvPicPr>
          <p:cNvPr id="8" name="Picture 7"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3327401"/>
            <a:ext cx="591828" cy="7111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482600"/>
            <a:ext cx="7467600" cy="990600"/>
          </a:xfrm>
        </p:spPr>
        <p:txBody>
          <a:bodyPr>
            <a:normAutofit fontScale="90000"/>
          </a:bodyPr>
          <a:lstStyle/>
          <a:p>
            <a:r>
              <a:rPr lang="en-US" dirty="0"/>
              <a:t>Laplace (add-1) smoothing for Na</a:t>
            </a:r>
            <a:r>
              <a:rPr lang="fr-FR" dirty="0" err="1"/>
              <a:t>ï</a:t>
            </a:r>
            <a:r>
              <a:rPr lang="en-US" dirty="0" err="1"/>
              <a:t>ve</a:t>
            </a:r>
            <a:r>
              <a:rPr lang="en-US" dirty="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4" y="2108201"/>
          <a:ext cx="4505325" cy="1801284"/>
        </p:xfrm>
        <a:graphic>
          <a:graphicData uri="http://schemas.openxmlformats.org/presentationml/2006/ole">
            <mc:AlternateContent xmlns:mc="http://schemas.openxmlformats.org/markup-compatibility/2006">
              <mc:Choice xmlns:v="urn:schemas-microsoft-com:vml" Requires="v">
                <p:oleObj spid="_x0000_s153605" name="Equation" r:id="rId3" imgW="1892520" imgH="557640" progId="Equation.3">
                  <p:embed/>
                </p:oleObj>
              </mc:Choice>
              <mc:Fallback>
                <p:oleObj name="Equation" r:id="rId3" imgW="1892520" imgH="557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514" y="2108201"/>
                        <a:ext cx="4505325" cy="1801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4235451"/>
          <a:ext cx="3816350" cy="2241549"/>
        </p:xfrm>
        <a:graphic>
          <a:graphicData uri="http://schemas.openxmlformats.org/presentationml/2006/ole">
            <mc:AlternateContent xmlns:mc="http://schemas.openxmlformats.org/markup-compatibility/2006">
              <mc:Choice xmlns:v="urn:schemas-microsoft-com:vml" Requires="v">
                <p:oleObj spid="_x0000_s153606" name="Equation" r:id="rId5" imgW="1599840" imgH="694800" progId="Equation.3">
                  <p:embed/>
                </p:oleObj>
              </mc:Choice>
              <mc:Fallback>
                <p:oleObj name="Equation" r:id="rId5" imgW="1599840" imgH="694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0" y="4235451"/>
                        <a:ext cx="3816350" cy="2241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2105479"/>
          <a:ext cx="4084638" cy="1801284"/>
        </p:xfrm>
        <a:graphic>
          <a:graphicData uri="http://schemas.openxmlformats.org/presentationml/2006/ole">
            <mc:AlternateContent xmlns:mc="http://schemas.openxmlformats.org/markup-compatibility/2006">
              <mc:Choice xmlns:v="urn:schemas-microsoft-com:vml" Requires="v">
                <p:oleObj spid="_x0000_s153607" name="Equation" r:id="rId7" imgW="1718640" imgH="557640" progId="Equation.3">
                  <p:embed/>
                </p:oleObj>
              </mc:Choice>
              <mc:Fallback>
                <p:oleObj name="Equation" r:id="rId7" imgW="1718640" imgH="557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1720" y="2105479"/>
                        <a:ext cx="4084638" cy="1801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52400"/>
            <a:ext cx="7772400" cy="1143000"/>
          </a:xfrm>
        </p:spPr>
        <p:txBody>
          <a:bodyPr>
            <a:normAutofit fontScale="90000"/>
          </a:bodyPr>
          <a:lstStyle/>
          <a:p>
            <a:r>
              <a:rPr lang="en-US" dirty="0"/>
              <a:t>Multinomial Naïve Bayes: Learning</a:t>
            </a:r>
          </a:p>
        </p:txBody>
      </p:sp>
      <p:sp>
        <p:nvSpPr>
          <p:cNvPr id="52230" name="Rectangle 4"/>
          <p:cNvSpPr>
            <a:spLocks noGrp="1" noChangeArrowheads="1"/>
          </p:cNvSpPr>
          <p:nvPr>
            <p:ph sz="quarter" idx="1"/>
          </p:nvPr>
        </p:nvSpPr>
        <p:spPr>
          <a:xfrm>
            <a:off x="152400" y="2843392"/>
            <a:ext cx="4572000" cy="3532009"/>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8" y="4648201"/>
          <a:ext cx="3606053" cy="1047913"/>
        </p:xfrm>
        <a:graphic>
          <a:graphicData uri="http://schemas.openxmlformats.org/presentationml/2006/ole">
            <mc:AlternateContent xmlns:mc="http://schemas.openxmlformats.org/markup-compatibility/2006">
              <mc:Choice xmlns:v="urn:schemas-microsoft-com:vml" Requires="v">
                <p:oleObj spid="_x0000_s154628" name="Equation" r:id="rId3" imgW="1965600" imgH="420480" progId="Equation.3">
                  <p:embed/>
                </p:oleObj>
              </mc:Choice>
              <mc:Fallback>
                <p:oleObj name="Equation" r:id="rId3" imgW="1965600" imgH="420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148" y="4648201"/>
                        <a:ext cx="3606053" cy="10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4343400"/>
          <a:ext cx="3200400" cy="989496"/>
        </p:xfrm>
        <a:graphic>
          <a:graphicData uri="http://schemas.openxmlformats.org/presentationml/2006/ole">
            <mc:AlternateContent xmlns:mc="http://schemas.openxmlformats.org/markup-compatibility/2006">
              <mc:Choice xmlns:v="urn:schemas-microsoft-com:vml" Requires="v">
                <p:oleObj spid="_x0000_s154629" name="Equation" r:id="rId5" imgW="1737000" imgH="393120" progId="Equation.3">
                  <p:embed/>
                </p:oleObj>
              </mc:Choice>
              <mc:Fallback>
                <p:oleObj name="Equation" r:id="rId5" imgW="1737000" imgH="3931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343400"/>
                        <a:ext cx="3200400" cy="989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txBox="1">
            <a:spLocks noChangeArrowheads="1"/>
          </p:cNvSpPr>
          <p:nvPr/>
        </p:nvSpPr>
        <p:spPr bwMode="auto">
          <a:xfrm>
            <a:off x="4038600" y="2819400"/>
            <a:ext cx="5791200"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2108200"/>
            <a:ext cx="5410200"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482600"/>
            <a:ext cx="7620000" cy="990600"/>
          </a:xfrm>
        </p:spPr>
        <p:txBody>
          <a:bodyPr>
            <a:normAutofit fontScale="90000"/>
          </a:bodyPr>
          <a:lstStyle/>
          <a:p>
            <a:r>
              <a:rPr lang="en-US" dirty="0"/>
              <a:t>Laplace (add-1) smoothing: unknown words</a:t>
            </a:r>
          </a:p>
        </p:txBody>
      </p:sp>
      <p:graphicFrame>
        <p:nvGraphicFramePr>
          <p:cNvPr id="10" name="Object 2"/>
          <p:cNvGraphicFramePr>
            <a:graphicFrameLocks noChangeAspect="1"/>
          </p:cNvGraphicFramePr>
          <p:nvPr>
            <p:extLst>
              <p:ext uri="{D42A27DB-BD31-4B8C-83A1-F6EECF244321}">
                <p14:modId xmlns:p14="http://schemas.microsoft.com/office/powerpoint/2010/main" val="771561804"/>
              </p:ext>
            </p:extLst>
          </p:nvPr>
        </p:nvGraphicFramePr>
        <p:xfrm>
          <a:off x="1876426" y="2819401"/>
          <a:ext cx="4479925" cy="1807633"/>
        </p:xfrm>
        <a:graphic>
          <a:graphicData uri="http://schemas.openxmlformats.org/presentationml/2006/ole">
            <mc:AlternateContent xmlns:mc="http://schemas.openxmlformats.org/markup-compatibility/2006">
              <mc:Choice xmlns:v="urn:schemas-microsoft-com:vml" Requires="v">
                <p:oleObj spid="_x0000_s155652" name="Equation" r:id="rId3" imgW="2340360" imgH="694800" progId="Equation.3">
                  <p:embed/>
                </p:oleObj>
              </mc:Choice>
              <mc:Fallback>
                <p:oleObj name="Equation" r:id="rId3" imgW="2340360" imgH="694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426" y="2819401"/>
                        <a:ext cx="4479925" cy="1807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762000" y="1889778"/>
            <a:ext cx="6096092" cy="369332"/>
          </a:xfrm>
          <a:prstGeom prst="rect">
            <a:avLst/>
          </a:prstGeom>
          <a:noFill/>
        </p:spPr>
        <p:txBody>
          <a:bodyPr wrap="none" rtlCol="0">
            <a:spAutoFit/>
          </a:bodyPr>
          <a:lstStyle/>
          <a:p>
            <a:r>
              <a:rPr lang="en-US" dirty="0">
                <a:latin typeface="+mn-lt"/>
              </a:rPr>
              <a:t>Add one extra word to the vocabulary, the “unknown word” </a:t>
            </a:r>
            <a:r>
              <a:rPr lang="en-US" dirty="0" err="1">
                <a:latin typeface="+mn-lt"/>
              </a:rPr>
              <a:t>w</a:t>
            </a:r>
            <a:r>
              <a:rPr lang="en-US" baseline="-25000" dirty="0" err="1">
                <a:latin typeface="+mn-lt"/>
              </a:rPr>
              <a:t>u</a:t>
            </a:r>
            <a:endParaRPr lang="en-US" baseline="-25000" dirty="0">
              <a:latin typeface="+mn-lt"/>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490012230"/>
              </p:ext>
            </p:extLst>
          </p:nvPr>
        </p:nvGraphicFramePr>
        <p:xfrm>
          <a:off x="2909888" y="4770968"/>
          <a:ext cx="3414713" cy="1807633"/>
        </p:xfrm>
        <a:graphic>
          <a:graphicData uri="http://schemas.openxmlformats.org/presentationml/2006/ole">
            <mc:AlternateContent xmlns:mc="http://schemas.openxmlformats.org/markup-compatibility/2006">
              <mc:Choice xmlns:v="urn:schemas-microsoft-com:vml" Requires="v">
                <p:oleObj spid="_x0000_s155653" name="Equation" r:id="rId5" imgW="1782720" imgH="694800" progId="Equation.3">
                  <p:embed/>
                </p:oleObj>
              </mc:Choice>
              <mc:Fallback>
                <p:oleObj name="Equation" r:id="rId5" imgW="1782720" imgH="694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888" y="4770968"/>
                        <a:ext cx="3414713" cy="1807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800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nvPr>
        </p:nvGraphicFramePr>
        <p:xfrm>
          <a:off x="914400" y="2209800"/>
          <a:ext cx="7438909" cy="3903780"/>
        </p:xfrm>
        <a:graphic>
          <a:graphicData uri="http://schemas.openxmlformats.org/drawingml/2006/table">
            <a:tbl>
              <a:tblPr bandRow="1">
                <a:tableStyleId>{3C2FFA5D-87B4-456A-9821-1D502468CF0F}</a:tableStyleId>
              </a:tblPr>
              <a:tblGrid>
                <a:gridCol w="1266709">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67390">
                <a:tc>
                  <a:txBody>
                    <a:bodyPr/>
                    <a:lstStyle/>
                    <a:p>
                      <a:pPr algn="r" fontAlgn="b"/>
                      <a:r>
                        <a:rPr lang="en-US" sz="1800" b="0" i="0" u="none" strike="noStrike" dirty="0">
                          <a:solidFill>
                            <a:srgbClr val="000000"/>
                          </a:solidFill>
                          <a:latin typeface="Calibri"/>
                        </a:rPr>
                        <a:t>Document</a:t>
                      </a:r>
                      <a:r>
                        <a:rPr lang="en-US" sz="1800" b="0" i="0" u="none" strike="noStrike" baseline="0" dirty="0">
                          <a:solidFill>
                            <a:srgbClr val="000000"/>
                          </a:solidFill>
                          <a:latin typeface="Calibri"/>
                        </a:rPr>
                        <a:t> Id</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Text</a:t>
                      </a:r>
                    </a:p>
                  </a:txBody>
                  <a:tcPr marL="6546" marR="6546" marT="6546" marB="0" anchor="b"/>
                </a:tc>
                <a:tc>
                  <a:txBody>
                    <a:bodyPr/>
                    <a:lstStyle/>
                    <a:p>
                      <a:pPr algn="l" fontAlgn="b"/>
                      <a:r>
                        <a:rPr lang="en-US" sz="1800" b="0" i="0" u="none" strike="noStrike" dirty="0">
                          <a:solidFill>
                            <a:srgbClr val="000000"/>
                          </a:solidFill>
                          <a:latin typeface="Calibri"/>
                        </a:rPr>
                        <a:t>Class</a:t>
                      </a:r>
                    </a:p>
                  </a:txBody>
                  <a:tcPr marL="6546" marR="6546" marT="6546" marB="0" anchor="b"/>
                </a:tc>
                <a:extLst>
                  <a:ext uri="{0D108BD9-81ED-4DB2-BD59-A6C34878D82A}">
                    <a16:rowId xmlns:a16="http://schemas.microsoft.com/office/drawing/2014/main" val="10000"/>
                  </a:ext>
                </a:extLst>
              </a:tr>
              <a:tr h="467390">
                <a:tc>
                  <a:txBody>
                    <a:bodyPr/>
                    <a:lstStyle/>
                    <a:p>
                      <a:pPr algn="r" fontAlgn="b"/>
                      <a:r>
                        <a:rPr lang="en-US" sz="1800" u="none" strike="noStrike"/>
                        <a:t>1</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Nvidia GPU is the best in the world.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1"/>
                  </a:ext>
                </a:extLst>
              </a:tr>
              <a:tr h="242553">
                <a:tc>
                  <a:txBody>
                    <a:bodyPr/>
                    <a:lstStyle/>
                    <a:p>
                      <a:pPr algn="r" fontAlgn="b"/>
                      <a:r>
                        <a:rPr lang="en-US" sz="1800" u="none" strike="noStrike"/>
                        <a:t>2</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Nvidia is giving tough competition to AMD.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computer graphics</a:t>
                      </a:r>
                      <a:endParaRPr lang="en-US" sz="1800" b="0" i="0" u="none" strike="noStrike">
                        <a:solidFill>
                          <a:srgbClr val="000000"/>
                        </a:solidFill>
                        <a:latin typeface="Calibri"/>
                      </a:endParaRPr>
                    </a:p>
                  </a:txBody>
                  <a:tcPr marL="6546" marR="6546" marT="6546" marB="0" anchor="b"/>
                </a:tc>
                <a:extLst>
                  <a:ext uri="{0D108BD9-81ED-4DB2-BD59-A6C34878D82A}">
                    <a16:rowId xmlns:a16="http://schemas.microsoft.com/office/drawing/2014/main" val="10002"/>
                  </a:ext>
                </a:extLst>
              </a:tr>
              <a:tr h="304800">
                <a:tc>
                  <a:txBody>
                    <a:bodyPr/>
                    <a:lstStyle/>
                    <a:p>
                      <a:pPr algn="r" fontAlgn="b"/>
                      <a:r>
                        <a:rPr lang="en-US" sz="1800" u="none" strike="noStrike"/>
                        <a:t>3</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We were running our application with GTX 1050(High end GPU) still it didn't work then we realized the problem was with the OS.</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computer graphics</a:t>
                      </a:r>
                      <a:endParaRPr lang="en-US" sz="1800" b="0" i="0" u="none" strike="noStrike">
                        <a:solidFill>
                          <a:srgbClr val="000000"/>
                        </a:solidFill>
                        <a:latin typeface="Calibri"/>
                      </a:endParaRPr>
                    </a:p>
                  </a:txBody>
                  <a:tcPr marL="6546" marR="6546" marT="6546" marB="0" anchor="b"/>
                </a:tc>
                <a:extLst>
                  <a:ext uri="{0D108BD9-81ED-4DB2-BD59-A6C34878D82A}">
                    <a16:rowId xmlns:a16="http://schemas.microsoft.com/office/drawing/2014/main" val="10003"/>
                  </a:ext>
                </a:extLst>
              </a:tr>
              <a:tr h="237294">
                <a:tc>
                  <a:txBody>
                    <a:bodyPr/>
                    <a:lstStyle/>
                    <a:p>
                      <a:pPr algn="r" fontAlgn="b"/>
                      <a:r>
                        <a:rPr lang="en-US" sz="1800" u="none" strike="noStrike"/>
                        <a:t>4</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Punjab University, is located in Lahore.</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dirty="0"/>
                        <a:t>not 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4"/>
                  </a:ext>
                </a:extLst>
              </a:tr>
              <a:tr h="237294">
                <a:tc>
                  <a:txBody>
                    <a:bodyPr/>
                    <a:lstStyle/>
                    <a:p>
                      <a:pPr algn="r" fontAlgn="b"/>
                      <a:r>
                        <a:rPr lang="en-US" sz="1800" b="0" i="0" u="none" strike="noStrike" dirty="0">
                          <a:solidFill>
                            <a:srgbClr val="000000"/>
                          </a:solidFill>
                          <a:latin typeface="Calibri"/>
                        </a:rPr>
                        <a:t>5</a:t>
                      </a:r>
                    </a:p>
                  </a:txBody>
                  <a:tcPr marL="6546" marR="6546" marT="6546" marB="0" anchor="b"/>
                </a:tc>
                <a:tc>
                  <a:txBody>
                    <a:bodyPr/>
                    <a:lstStyle/>
                    <a:p>
                      <a:pPr algn="l" fontAlgn="b"/>
                      <a:r>
                        <a:rPr lang="en-US" sz="1800" b="0" i="0" u="none" strike="noStrike" dirty="0">
                          <a:solidFill>
                            <a:srgbClr val="000000"/>
                          </a:solidFill>
                          <a:latin typeface="Calibri"/>
                        </a:rPr>
                        <a:t>Lahore</a:t>
                      </a:r>
                      <a:r>
                        <a:rPr lang="en-US" sz="1800" b="0" i="0" u="none" strike="noStrike" baseline="0" dirty="0">
                          <a:solidFill>
                            <a:srgbClr val="000000"/>
                          </a:solidFill>
                          <a:latin typeface="Calibri"/>
                        </a:rPr>
                        <a:t> is capital of Punjab</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5"/>
                  </a:ext>
                </a:extLst>
              </a:tr>
              <a:tr h="237294">
                <a:tc>
                  <a:txBody>
                    <a:bodyPr/>
                    <a:lstStyle/>
                    <a:p>
                      <a:pPr algn="r" fontAlgn="b"/>
                      <a:r>
                        <a:rPr lang="en-US" sz="1800" b="0" i="0" u="none" strike="noStrike" dirty="0">
                          <a:solidFill>
                            <a:srgbClr val="000000"/>
                          </a:solidFill>
                          <a:latin typeface="Calibri"/>
                        </a:rPr>
                        <a:t>6</a:t>
                      </a:r>
                    </a:p>
                  </a:txBody>
                  <a:tcPr marL="6546" marR="6546" marT="6546" marB="0" anchor="b"/>
                </a:tc>
                <a:tc>
                  <a:txBody>
                    <a:bodyPr/>
                    <a:lstStyle/>
                    <a:p>
                      <a:pPr algn="l" fontAlgn="b"/>
                      <a:r>
                        <a:rPr lang="en-US" sz="1800" b="0" i="0" u="none" strike="noStrike" dirty="0">
                          <a:solidFill>
                            <a:srgbClr val="000000"/>
                          </a:solidFill>
                          <a:latin typeface="Calibri"/>
                        </a:rPr>
                        <a:t>UET is located in Lahore</a:t>
                      </a: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6"/>
                  </a:ext>
                </a:extLst>
              </a:tr>
              <a:tr h="467390">
                <a:tc>
                  <a:txBody>
                    <a:bodyPr/>
                    <a:lstStyle/>
                    <a:p>
                      <a:pPr algn="r" fontAlgn="b"/>
                      <a:r>
                        <a:rPr lang="en-US" sz="1800" u="none" strike="noStrike" dirty="0"/>
                        <a:t>7</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Please buy GPU from our store.</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NVIDIA</a:t>
            </a:r>
          </a:p>
          <a:p>
            <a:r>
              <a:rPr lang="en-US" dirty="0"/>
              <a:t>GPU</a:t>
            </a:r>
          </a:p>
          <a:p>
            <a:r>
              <a:rPr lang="en-US" dirty="0"/>
              <a:t>AMD</a:t>
            </a:r>
          </a:p>
          <a:p>
            <a:r>
              <a:rPr lang="en-US" dirty="0"/>
              <a:t>GTX1050</a:t>
            </a:r>
          </a:p>
          <a:p>
            <a:r>
              <a:rPr lang="en-US" dirty="0"/>
              <a:t>Punjab</a:t>
            </a:r>
          </a:p>
          <a:p>
            <a:r>
              <a:rPr lang="en-US" dirty="0"/>
              <a:t>Lahore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6" name="Text Placeholder 5"/>
          <p:cNvSpPr>
            <a:spLocks noGrp="1"/>
          </p:cNvSpPr>
          <p:nvPr>
            <p:ph type="body" idx="1"/>
          </p:nvPr>
        </p:nvSpPr>
        <p:spPr/>
        <p:txBody>
          <a:bodyPr/>
          <a:lstStyle/>
          <a:p>
            <a:endParaRPr lang="en-US"/>
          </a:p>
        </p:txBody>
      </p:sp>
      <p:graphicFrame>
        <p:nvGraphicFramePr>
          <p:cNvPr id="4" name="Content Placeholder 3"/>
          <p:cNvGraphicFramePr>
            <a:graphicFrameLocks noGrp="1"/>
          </p:cNvGraphicFramePr>
          <p:nvPr>
            <p:ph sz="half" idx="2"/>
          </p:nvPr>
        </p:nvGraphicFramePr>
        <p:xfrm>
          <a:off x="-152400" y="2514601"/>
          <a:ext cx="4495801" cy="3575225"/>
        </p:xfrm>
        <a:graphic>
          <a:graphicData uri="http://schemas.openxmlformats.org/drawingml/2006/table">
            <a:tbl>
              <a:tblPr firstRow="1" bandRow="1">
                <a:tableStyleId>{3C2FFA5D-87B4-456A-9821-1D502468CF0F}</a:tableStyleId>
              </a:tblPr>
              <a:tblGrid>
                <a:gridCol w="440838">
                  <a:extLst>
                    <a:ext uri="{9D8B030D-6E8A-4147-A177-3AD203B41FA5}">
                      <a16:colId xmlns:a16="http://schemas.microsoft.com/office/drawing/2014/main" val="20000"/>
                    </a:ext>
                  </a:extLst>
                </a:gridCol>
                <a:gridCol w="754811">
                  <a:extLst>
                    <a:ext uri="{9D8B030D-6E8A-4147-A177-3AD203B41FA5}">
                      <a16:colId xmlns:a16="http://schemas.microsoft.com/office/drawing/2014/main" val="20001"/>
                    </a:ext>
                  </a:extLst>
                </a:gridCol>
                <a:gridCol w="431513">
                  <a:extLst>
                    <a:ext uri="{9D8B030D-6E8A-4147-A177-3AD203B41FA5}">
                      <a16:colId xmlns:a16="http://schemas.microsoft.com/office/drawing/2014/main" val="20002"/>
                    </a:ext>
                  </a:extLst>
                </a:gridCol>
                <a:gridCol w="431513">
                  <a:extLst>
                    <a:ext uri="{9D8B030D-6E8A-4147-A177-3AD203B41FA5}">
                      <a16:colId xmlns:a16="http://schemas.microsoft.com/office/drawing/2014/main" val="20003"/>
                    </a:ext>
                  </a:extLst>
                </a:gridCol>
                <a:gridCol w="649863">
                  <a:extLst>
                    <a:ext uri="{9D8B030D-6E8A-4147-A177-3AD203B41FA5}">
                      <a16:colId xmlns:a16="http://schemas.microsoft.com/office/drawing/2014/main" val="20004"/>
                    </a:ext>
                  </a:extLst>
                </a:gridCol>
                <a:gridCol w="649863">
                  <a:extLst>
                    <a:ext uri="{9D8B030D-6E8A-4147-A177-3AD203B41FA5}">
                      <a16:colId xmlns:a16="http://schemas.microsoft.com/office/drawing/2014/main" val="20005"/>
                    </a:ext>
                  </a:extLst>
                </a:gridCol>
                <a:gridCol w="649863">
                  <a:extLst>
                    <a:ext uri="{9D8B030D-6E8A-4147-A177-3AD203B41FA5}">
                      <a16:colId xmlns:a16="http://schemas.microsoft.com/office/drawing/2014/main" val="20006"/>
                    </a:ext>
                  </a:extLst>
                </a:gridCol>
                <a:gridCol w="487537">
                  <a:extLst>
                    <a:ext uri="{9D8B030D-6E8A-4147-A177-3AD203B41FA5}">
                      <a16:colId xmlns:a16="http://schemas.microsoft.com/office/drawing/2014/main" val="20007"/>
                    </a:ext>
                  </a:extLst>
                </a:gridCol>
              </a:tblGrid>
              <a:tr h="555500">
                <a:tc>
                  <a:txBody>
                    <a:bodyPr/>
                    <a:lstStyle/>
                    <a:p>
                      <a:pPr algn="l" fontAlgn="b"/>
                      <a:r>
                        <a:rPr lang="en-US" sz="1800" u="none" strike="noStrike" dirty="0"/>
                        <a:t>Document</a:t>
                      </a:r>
                      <a:endParaRPr lang="en-US" sz="1800" b="0" i="0" u="none" strike="noStrike" dirty="0">
                        <a:solidFill>
                          <a:srgbClr val="000000"/>
                        </a:solidFill>
                        <a:latin typeface="Calibri"/>
                      </a:endParaRPr>
                    </a:p>
                  </a:txBody>
                  <a:tcPr marL="7319" marR="7319" marT="9525" marB="0" anchor="b"/>
                </a:tc>
                <a:tc>
                  <a:txBody>
                    <a:bodyPr/>
                    <a:lstStyle/>
                    <a:p>
                      <a:pPr algn="l" fontAlgn="b"/>
                      <a:r>
                        <a:rPr lang="en-US" sz="1800" u="none" strike="noStrike"/>
                        <a:t>NVIDIA</a:t>
                      </a:r>
                      <a:endParaRPr lang="en-US" sz="1800" b="0" i="0" u="none" strike="noStrike">
                        <a:solidFill>
                          <a:srgbClr val="000000"/>
                        </a:solidFill>
                        <a:latin typeface="Calibri"/>
                      </a:endParaRPr>
                    </a:p>
                  </a:txBody>
                  <a:tcPr marL="7319" marR="7319" marT="9525" marB="0" anchor="b"/>
                </a:tc>
                <a:tc>
                  <a:txBody>
                    <a:bodyPr/>
                    <a:lstStyle/>
                    <a:p>
                      <a:pPr algn="l" fontAlgn="b"/>
                      <a:r>
                        <a:rPr lang="en-US" sz="1800" u="none" strike="noStrike"/>
                        <a:t>GPU</a:t>
                      </a:r>
                      <a:endParaRPr lang="en-US" sz="1800" b="0" i="0" u="none" strike="noStrike">
                        <a:solidFill>
                          <a:srgbClr val="000000"/>
                        </a:solidFill>
                        <a:latin typeface="Calibri"/>
                      </a:endParaRPr>
                    </a:p>
                  </a:txBody>
                  <a:tcPr marL="7319" marR="7319" marT="9525" marB="0" anchor="b"/>
                </a:tc>
                <a:tc>
                  <a:txBody>
                    <a:bodyPr/>
                    <a:lstStyle/>
                    <a:p>
                      <a:pPr algn="l" fontAlgn="b"/>
                      <a:r>
                        <a:rPr lang="en-US" sz="1800" u="none" strike="noStrike"/>
                        <a:t>AMD</a:t>
                      </a:r>
                      <a:endParaRPr lang="en-US" sz="1800" b="0" i="0" u="none" strike="noStrike">
                        <a:solidFill>
                          <a:srgbClr val="000000"/>
                        </a:solidFill>
                        <a:latin typeface="Calibri"/>
                      </a:endParaRPr>
                    </a:p>
                  </a:txBody>
                  <a:tcPr marL="7319" marR="7319" marT="9525" marB="0" anchor="b"/>
                </a:tc>
                <a:tc>
                  <a:txBody>
                    <a:bodyPr/>
                    <a:lstStyle/>
                    <a:p>
                      <a:pPr algn="l" fontAlgn="b"/>
                      <a:r>
                        <a:rPr lang="en-US" sz="1800" u="none" strike="noStrike" dirty="0"/>
                        <a:t>GTX1050</a:t>
                      </a:r>
                      <a:endParaRPr lang="en-US" sz="1800" b="0" i="0" u="none" strike="noStrike" dirty="0">
                        <a:solidFill>
                          <a:srgbClr val="000000"/>
                        </a:solidFill>
                        <a:latin typeface="Calibri"/>
                      </a:endParaRPr>
                    </a:p>
                  </a:txBody>
                  <a:tcPr marL="7319" marR="7319" marT="9525" marB="0" anchor="b"/>
                </a:tc>
                <a:tc>
                  <a:txBody>
                    <a:bodyPr/>
                    <a:lstStyle/>
                    <a:p>
                      <a:pPr algn="l" fontAlgn="b"/>
                      <a:r>
                        <a:rPr lang="en-US" sz="1800" b="1" i="0" u="none" strike="noStrike" dirty="0">
                          <a:solidFill>
                            <a:schemeClr val="bg1"/>
                          </a:solidFill>
                          <a:latin typeface="Calibri"/>
                        </a:rPr>
                        <a:t>Punjab</a:t>
                      </a:r>
                    </a:p>
                  </a:txBody>
                  <a:tcPr marL="7319" marR="7319" marT="9525" marB="0" anchor="b"/>
                </a:tc>
                <a:tc>
                  <a:txBody>
                    <a:bodyPr/>
                    <a:lstStyle/>
                    <a:p>
                      <a:pPr algn="l" fontAlgn="b"/>
                      <a:r>
                        <a:rPr lang="en-US" sz="1800" b="1" i="0" u="none" strike="noStrike" dirty="0">
                          <a:solidFill>
                            <a:schemeClr val="bg1"/>
                          </a:solidFill>
                          <a:latin typeface="Calibri"/>
                        </a:rPr>
                        <a:t>Lahore</a:t>
                      </a:r>
                    </a:p>
                  </a:txBody>
                  <a:tcPr marL="7319" marR="7319" marT="9525" marB="0" anchor="b"/>
                </a:tc>
                <a:tc>
                  <a:txBody>
                    <a:bodyPr/>
                    <a:lstStyle/>
                    <a:p>
                      <a:pPr algn="l" fontAlgn="b"/>
                      <a:r>
                        <a:rPr lang="en-US" sz="1800" u="none" strike="noStrike" dirty="0"/>
                        <a:t>Label</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0"/>
                  </a:ext>
                </a:extLst>
              </a:tr>
              <a:tr h="391820">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1</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dirty="0"/>
                        <a:t>CG</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1"/>
                  </a:ext>
                </a:extLst>
              </a:tr>
              <a:tr h="391820">
                <a:tc>
                  <a:txBody>
                    <a:bodyPr/>
                    <a:lstStyle/>
                    <a:p>
                      <a:pPr algn="r" fontAlgn="b"/>
                      <a:r>
                        <a:rPr lang="en-US" sz="1800" u="none" strike="noStrike"/>
                        <a:t>2</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dirty="0"/>
                        <a:t>CG</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2"/>
                  </a:ext>
                </a:extLst>
              </a:tr>
              <a:tr h="391820">
                <a:tc>
                  <a:txBody>
                    <a:bodyPr/>
                    <a:lstStyle/>
                    <a:p>
                      <a:pPr algn="r" fontAlgn="b"/>
                      <a:r>
                        <a:rPr lang="en-US" sz="1800" u="none" strike="noStrike"/>
                        <a:t>3</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a:t>CG</a:t>
                      </a:r>
                      <a:endParaRPr lang="en-US" sz="1800" b="0" i="0" u="none" strike="noStrike">
                        <a:solidFill>
                          <a:srgbClr val="000000"/>
                        </a:solidFill>
                        <a:latin typeface="Calibri"/>
                      </a:endParaRPr>
                    </a:p>
                  </a:txBody>
                  <a:tcPr marL="7319" marR="7319" marT="9525" marB="0" anchor="b"/>
                </a:tc>
                <a:extLst>
                  <a:ext uri="{0D108BD9-81ED-4DB2-BD59-A6C34878D82A}">
                    <a16:rowId xmlns:a16="http://schemas.microsoft.com/office/drawing/2014/main" val="10003"/>
                  </a:ext>
                </a:extLst>
              </a:tr>
              <a:tr h="391820">
                <a:tc>
                  <a:txBody>
                    <a:bodyPr/>
                    <a:lstStyle/>
                    <a:p>
                      <a:pPr algn="r" fontAlgn="b"/>
                      <a:r>
                        <a:rPr lang="en-US" sz="1800" u="none" strike="noStrike"/>
                        <a:t>4</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l" fontAlgn="b"/>
                      <a:r>
                        <a:rPr lang="en-US" sz="1800" u="none" strike="noStrike" dirty="0"/>
                        <a:t>NCG</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4"/>
                  </a:ext>
                </a:extLst>
              </a:tr>
              <a:tr h="391820">
                <a:tc>
                  <a:txBody>
                    <a:bodyPr/>
                    <a:lstStyle/>
                    <a:p>
                      <a:pPr algn="r" fontAlgn="b"/>
                      <a:r>
                        <a:rPr lang="en-US" sz="1800" b="0" i="0" u="none" strike="noStrike" dirty="0">
                          <a:solidFill>
                            <a:srgbClr val="000000"/>
                          </a:solidFill>
                          <a:latin typeface="Calibri"/>
                        </a:rPr>
                        <a:t>5</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l" fontAlgn="b"/>
                      <a:r>
                        <a:rPr lang="en-US" sz="1800" b="0" i="0" u="none" strike="noStrike" dirty="0">
                          <a:solidFill>
                            <a:srgbClr val="000000"/>
                          </a:solidFill>
                          <a:latin typeface="Calibri"/>
                        </a:rPr>
                        <a:t>NCG</a:t>
                      </a:r>
                    </a:p>
                  </a:txBody>
                  <a:tcPr marL="7319" marR="7319" marT="9525" marB="0" anchor="b"/>
                </a:tc>
                <a:extLst>
                  <a:ext uri="{0D108BD9-81ED-4DB2-BD59-A6C34878D82A}">
                    <a16:rowId xmlns:a16="http://schemas.microsoft.com/office/drawing/2014/main" val="10005"/>
                  </a:ext>
                </a:extLst>
              </a:tr>
              <a:tr h="391820">
                <a:tc>
                  <a:txBody>
                    <a:bodyPr/>
                    <a:lstStyle/>
                    <a:p>
                      <a:pPr algn="r" fontAlgn="b"/>
                      <a:r>
                        <a:rPr lang="en-US" sz="1800" b="0" i="0" u="none" strike="noStrike" dirty="0">
                          <a:solidFill>
                            <a:srgbClr val="000000"/>
                          </a:solidFill>
                          <a:latin typeface="Calibri"/>
                        </a:rPr>
                        <a:t>6</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l" fontAlgn="b"/>
                      <a:r>
                        <a:rPr lang="en-US" sz="1800" b="0" i="0" u="none" strike="noStrike" dirty="0">
                          <a:solidFill>
                            <a:srgbClr val="000000"/>
                          </a:solidFill>
                          <a:latin typeface="Calibri"/>
                        </a:rPr>
                        <a:t>NCG</a:t>
                      </a:r>
                    </a:p>
                  </a:txBody>
                  <a:tcPr marL="7319" marR="7319" marT="9525" marB="0" anchor="b"/>
                </a:tc>
                <a:extLst>
                  <a:ext uri="{0D108BD9-81ED-4DB2-BD59-A6C34878D82A}">
                    <a16:rowId xmlns:a16="http://schemas.microsoft.com/office/drawing/2014/main" val="10006"/>
                  </a:ext>
                </a:extLst>
              </a:tr>
              <a:tr h="391820">
                <a:tc>
                  <a:txBody>
                    <a:bodyPr/>
                    <a:lstStyle/>
                    <a:p>
                      <a:pPr algn="r" fontAlgn="b"/>
                      <a:r>
                        <a:rPr lang="en-US" sz="1800" u="none" strike="noStrike" dirty="0"/>
                        <a:t>7</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dirty="0"/>
                        <a:t>?</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7"/>
                  </a:ext>
                </a:extLst>
              </a:tr>
            </a:tbl>
          </a:graphicData>
        </a:graphic>
      </p:graphicFrame>
      <p:sp>
        <p:nvSpPr>
          <p:cNvPr id="7" name="Text Placeholder 6"/>
          <p:cNvSpPr>
            <a:spLocks noGrp="1"/>
          </p:cNvSpPr>
          <p:nvPr>
            <p:ph type="body" sz="quarter" idx="3"/>
          </p:nvPr>
        </p:nvSpPr>
        <p:spPr/>
        <p:txBody>
          <a:bodyPr/>
          <a:lstStyle/>
          <a:p>
            <a:endParaRPr lang="en-US" dirty="0"/>
          </a:p>
        </p:txBody>
      </p:sp>
      <p:sp>
        <p:nvSpPr>
          <p:cNvPr id="8" name="Content Placeholder 7"/>
          <p:cNvSpPr>
            <a:spLocks noGrp="1"/>
          </p:cNvSpPr>
          <p:nvPr>
            <p:ph sz="quarter" idx="4"/>
          </p:nvPr>
        </p:nvSpPr>
        <p:spPr/>
        <p:txBody>
          <a:bodyPr/>
          <a:lstStyle/>
          <a:p>
            <a:endParaRPr lang="en-US"/>
          </a:p>
        </p:txBody>
      </p:sp>
      <p:graphicFrame>
        <p:nvGraphicFramePr>
          <p:cNvPr id="9" name="Content Placeholder 6"/>
          <p:cNvGraphicFramePr>
            <a:graphicFrameLocks/>
          </p:cNvGraphicFramePr>
          <p:nvPr/>
        </p:nvGraphicFramePr>
        <p:xfrm>
          <a:off x="4698609" y="-1219200"/>
          <a:ext cx="4064390" cy="7732656"/>
        </p:xfrm>
        <a:graphic>
          <a:graphicData uri="http://schemas.openxmlformats.org/drawingml/2006/table">
            <a:tbl>
              <a:tblPr bandRow="1">
                <a:tableStyleId>{3C2FFA5D-87B4-456A-9821-1D502468CF0F}</a:tableStyleId>
              </a:tblPr>
              <a:tblGrid>
                <a:gridCol w="692091">
                  <a:extLst>
                    <a:ext uri="{9D8B030D-6E8A-4147-A177-3AD203B41FA5}">
                      <a16:colId xmlns:a16="http://schemas.microsoft.com/office/drawing/2014/main" val="20000"/>
                    </a:ext>
                  </a:extLst>
                </a:gridCol>
                <a:gridCol w="2040032">
                  <a:extLst>
                    <a:ext uri="{9D8B030D-6E8A-4147-A177-3AD203B41FA5}">
                      <a16:colId xmlns:a16="http://schemas.microsoft.com/office/drawing/2014/main" val="20001"/>
                    </a:ext>
                  </a:extLst>
                </a:gridCol>
                <a:gridCol w="1332267">
                  <a:extLst>
                    <a:ext uri="{9D8B030D-6E8A-4147-A177-3AD203B41FA5}">
                      <a16:colId xmlns:a16="http://schemas.microsoft.com/office/drawing/2014/main" val="20002"/>
                    </a:ext>
                  </a:extLst>
                </a:gridCol>
              </a:tblGrid>
              <a:tr h="829422">
                <a:tc>
                  <a:txBody>
                    <a:bodyPr/>
                    <a:lstStyle/>
                    <a:p>
                      <a:pPr algn="r" fontAlgn="b"/>
                      <a:r>
                        <a:rPr lang="en-US" sz="1800" b="0" i="0" u="none" strike="noStrike" dirty="0">
                          <a:solidFill>
                            <a:srgbClr val="000000"/>
                          </a:solidFill>
                          <a:latin typeface="Calibri"/>
                        </a:rPr>
                        <a:t>Document</a:t>
                      </a:r>
                      <a:r>
                        <a:rPr lang="en-US" sz="1800" b="0" i="0" u="none" strike="noStrike" baseline="0" dirty="0">
                          <a:solidFill>
                            <a:srgbClr val="000000"/>
                          </a:solidFill>
                          <a:latin typeface="Calibri"/>
                        </a:rPr>
                        <a:t> Id</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Text</a:t>
                      </a:r>
                    </a:p>
                  </a:txBody>
                  <a:tcPr marL="6546" marR="6546" marT="6546" marB="0" anchor="b"/>
                </a:tc>
                <a:tc>
                  <a:txBody>
                    <a:bodyPr/>
                    <a:lstStyle/>
                    <a:p>
                      <a:pPr algn="l" fontAlgn="b"/>
                      <a:r>
                        <a:rPr lang="en-US" sz="1800" b="0" i="0" u="none" strike="noStrike" dirty="0">
                          <a:solidFill>
                            <a:srgbClr val="000000"/>
                          </a:solidFill>
                          <a:latin typeface="Calibri"/>
                        </a:rPr>
                        <a:t>Class</a:t>
                      </a:r>
                    </a:p>
                  </a:txBody>
                  <a:tcPr marL="6546" marR="6546" marT="6546" marB="0" anchor="b"/>
                </a:tc>
                <a:extLst>
                  <a:ext uri="{0D108BD9-81ED-4DB2-BD59-A6C34878D82A}">
                    <a16:rowId xmlns:a16="http://schemas.microsoft.com/office/drawing/2014/main" val="10000"/>
                  </a:ext>
                </a:extLst>
              </a:tr>
              <a:tr h="555130">
                <a:tc>
                  <a:txBody>
                    <a:bodyPr/>
                    <a:lstStyle/>
                    <a:p>
                      <a:pPr algn="r" fontAlgn="b"/>
                      <a:r>
                        <a:rPr lang="en-US" sz="1800" u="none" strike="noStrike"/>
                        <a:t>1</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Nvidia GPU is the best in the world.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1"/>
                  </a:ext>
                </a:extLst>
              </a:tr>
              <a:tr h="829422">
                <a:tc>
                  <a:txBody>
                    <a:bodyPr/>
                    <a:lstStyle/>
                    <a:p>
                      <a:pPr algn="r" fontAlgn="b"/>
                      <a:r>
                        <a:rPr lang="en-US" sz="1800" u="none" strike="noStrike"/>
                        <a:t>2</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Nvidia is giving tough competition to AMD.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computer graphics</a:t>
                      </a:r>
                      <a:endParaRPr lang="en-US" sz="1800" b="0" i="0" u="none" strike="noStrike">
                        <a:solidFill>
                          <a:srgbClr val="000000"/>
                        </a:solidFill>
                        <a:latin typeface="Calibri"/>
                      </a:endParaRPr>
                    </a:p>
                  </a:txBody>
                  <a:tcPr marL="6546" marR="6546" marT="6546" marB="0" anchor="b"/>
                </a:tc>
                <a:extLst>
                  <a:ext uri="{0D108BD9-81ED-4DB2-BD59-A6C34878D82A}">
                    <a16:rowId xmlns:a16="http://schemas.microsoft.com/office/drawing/2014/main" val="10002"/>
                  </a:ext>
                </a:extLst>
              </a:tr>
              <a:tr h="2475174">
                <a:tc>
                  <a:txBody>
                    <a:bodyPr/>
                    <a:lstStyle/>
                    <a:p>
                      <a:pPr algn="r" fontAlgn="b"/>
                      <a:r>
                        <a:rPr lang="en-US" sz="1800" u="none" strike="noStrike"/>
                        <a:t>3</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We were running our application with GTX 1050(High end GPU) still it didn't work then we realized the problem was with the OS.</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3"/>
                  </a:ext>
                </a:extLst>
              </a:tr>
              <a:tr h="829422">
                <a:tc>
                  <a:txBody>
                    <a:bodyPr/>
                    <a:lstStyle/>
                    <a:p>
                      <a:pPr algn="r" fontAlgn="b"/>
                      <a:r>
                        <a:rPr lang="en-US" sz="1800" u="none" strike="noStrike"/>
                        <a:t>4</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Punjab University, is located in Lahore.</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dirty="0"/>
                        <a:t>not 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4"/>
                  </a:ext>
                </a:extLst>
              </a:tr>
              <a:tr h="829422">
                <a:tc>
                  <a:txBody>
                    <a:bodyPr/>
                    <a:lstStyle/>
                    <a:p>
                      <a:pPr algn="r" fontAlgn="b"/>
                      <a:r>
                        <a:rPr lang="en-US" sz="1800" b="0" i="0" u="none" strike="noStrike" dirty="0">
                          <a:solidFill>
                            <a:srgbClr val="000000"/>
                          </a:solidFill>
                          <a:latin typeface="Calibri"/>
                        </a:rPr>
                        <a:t>5</a:t>
                      </a:r>
                    </a:p>
                  </a:txBody>
                  <a:tcPr marL="6546" marR="6546" marT="6546" marB="0" anchor="b"/>
                </a:tc>
                <a:tc>
                  <a:txBody>
                    <a:bodyPr/>
                    <a:lstStyle/>
                    <a:p>
                      <a:pPr algn="l" fontAlgn="b"/>
                      <a:r>
                        <a:rPr lang="en-US" sz="1800" b="0" i="0" u="none" strike="noStrike" dirty="0">
                          <a:solidFill>
                            <a:srgbClr val="000000"/>
                          </a:solidFill>
                          <a:latin typeface="Calibri"/>
                        </a:rPr>
                        <a:t>Lahore</a:t>
                      </a:r>
                      <a:r>
                        <a:rPr lang="en-US" sz="1800" b="0" i="0" u="none" strike="noStrike" baseline="0" dirty="0">
                          <a:solidFill>
                            <a:srgbClr val="000000"/>
                          </a:solidFill>
                          <a:latin typeface="Calibri"/>
                        </a:rPr>
                        <a:t> is capital of Punjab</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5"/>
                  </a:ext>
                </a:extLst>
              </a:tr>
              <a:tr h="829422">
                <a:tc>
                  <a:txBody>
                    <a:bodyPr/>
                    <a:lstStyle/>
                    <a:p>
                      <a:pPr algn="r" fontAlgn="b"/>
                      <a:r>
                        <a:rPr lang="en-US" sz="1800" b="0" i="0" u="none" strike="noStrike" dirty="0">
                          <a:solidFill>
                            <a:srgbClr val="000000"/>
                          </a:solidFill>
                          <a:latin typeface="Calibri"/>
                        </a:rPr>
                        <a:t>6</a:t>
                      </a:r>
                    </a:p>
                  </a:txBody>
                  <a:tcPr marL="6546" marR="6546" marT="6546" marB="0" anchor="b"/>
                </a:tc>
                <a:tc>
                  <a:txBody>
                    <a:bodyPr/>
                    <a:lstStyle/>
                    <a:p>
                      <a:pPr algn="l" fontAlgn="b"/>
                      <a:r>
                        <a:rPr lang="en-US" sz="1800" b="0" i="0" u="none" strike="noStrike" dirty="0">
                          <a:solidFill>
                            <a:srgbClr val="000000"/>
                          </a:solidFill>
                          <a:latin typeface="Calibri"/>
                        </a:rPr>
                        <a:t>UET is located in Lahore</a:t>
                      </a: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6"/>
                  </a:ext>
                </a:extLst>
              </a:tr>
              <a:tr h="555130">
                <a:tc>
                  <a:txBody>
                    <a:bodyPr/>
                    <a:lstStyle/>
                    <a:p>
                      <a:pPr algn="r" fontAlgn="b"/>
                      <a:r>
                        <a:rPr lang="en-US" sz="1800" u="none" strike="noStrike" dirty="0"/>
                        <a:t>7</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Please buy GPU from our store.</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dirty="0"/>
              <a:t>P(NVIDIA|CG)</a:t>
            </a:r>
          </a:p>
          <a:p>
            <a:r>
              <a:rPr lang="en-US" dirty="0"/>
              <a:t>P(NVIDIA|NCG)</a:t>
            </a:r>
          </a:p>
          <a:p>
            <a:r>
              <a:rPr lang="en-US" dirty="0"/>
              <a:t>P(GPU|CG)</a:t>
            </a:r>
          </a:p>
          <a:p>
            <a:r>
              <a:rPr lang="en-US" dirty="0"/>
              <a:t>P(GPU|NCG)</a:t>
            </a:r>
          </a:p>
          <a:p>
            <a:r>
              <a:rPr lang="en-US" dirty="0"/>
              <a:t>P(</a:t>
            </a:r>
            <a:r>
              <a:rPr lang="en-US" dirty="0" err="1"/>
              <a:t>Punjab|CG</a:t>
            </a:r>
            <a:r>
              <a:rPr lang="en-US" dirty="0"/>
              <a:t>)</a:t>
            </a:r>
          </a:p>
          <a:p>
            <a:r>
              <a:rPr lang="en-US" dirty="0"/>
              <a:t>P(</a:t>
            </a:r>
            <a:r>
              <a:rPr lang="en-US" dirty="0" err="1"/>
              <a:t>Punjab|NCG</a:t>
            </a:r>
            <a:r>
              <a:rPr lang="en-US"/>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ABE6-FB61-486A-9C0D-4AF3B7A32B4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2931023-4943-42B3-8C3C-95A5AE48D0F5}"/>
              </a:ext>
            </a:extLst>
          </p:cNvPr>
          <p:cNvSpPr>
            <a:spLocks noGrp="1"/>
          </p:cNvSpPr>
          <p:nvPr>
            <p:ph idx="1"/>
          </p:nvPr>
        </p:nvSpPr>
        <p:spPr/>
        <p:txBody>
          <a:bodyPr/>
          <a:lstStyle/>
          <a:p>
            <a:r>
              <a:rPr lang="en-US" dirty="0"/>
              <a:t>P(GC) = 3/6 = 0.5</a:t>
            </a:r>
          </a:p>
          <a:p>
            <a:r>
              <a:rPr lang="en-US" dirty="0"/>
              <a:t>P(NCG) = 3/6 = 0.5</a:t>
            </a:r>
          </a:p>
          <a:p>
            <a:r>
              <a:rPr lang="en-US" dirty="0"/>
              <a:t>P(GPU|CG) = Count of word GPU in class CG / Count of all words </a:t>
            </a:r>
            <a:r>
              <a:rPr lang="en-US"/>
              <a:t>of CG</a:t>
            </a:r>
            <a:endParaRPr lang="en-US" dirty="0"/>
          </a:p>
        </p:txBody>
      </p:sp>
    </p:spTree>
    <p:extLst>
      <p:ext uri="{BB962C8B-B14F-4D97-AF65-F5344CB8AC3E}">
        <p14:creationId xmlns:p14="http://schemas.microsoft.com/office/powerpoint/2010/main" val="381021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3429000"/>
            <a:ext cx="1219200" cy="14224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1193800"/>
          </a:xfrm>
        </p:spPr>
        <p:txBody>
          <a:bodyPr>
            <a:normAutofit fontScale="90000"/>
          </a:bodyPr>
          <a:lstStyle/>
          <a:p>
            <a:r>
              <a:rPr lang="en-US" dirty="0"/>
              <a:t>What is the domain of this news article?</a:t>
            </a:r>
          </a:p>
        </p:txBody>
      </p:sp>
      <p:sp>
        <p:nvSpPr>
          <p:cNvPr id="3" name="Content Placeholder 2"/>
          <p:cNvSpPr>
            <a:spLocks noGrp="1"/>
          </p:cNvSpPr>
          <p:nvPr>
            <p:ph idx="1"/>
          </p:nvPr>
        </p:nvSpPr>
        <p:spPr>
          <a:xfrm>
            <a:off x="4876800" y="2336800"/>
            <a:ext cx="3810000" cy="4445000"/>
          </a:xfrm>
        </p:spPr>
        <p:txBody>
          <a:bodyPr>
            <a:normAutofit/>
          </a:bodyPr>
          <a:lstStyle/>
          <a:p>
            <a:r>
              <a:rPr lang="en-US" dirty="0"/>
              <a:t>Sports</a:t>
            </a:r>
          </a:p>
          <a:p>
            <a:pPr>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a:t>
            </a:fld>
            <a:endParaRPr lang="en-US"/>
          </a:p>
        </p:txBody>
      </p:sp>
      <p:sp>
        <p:nvSpPr>
          <p:cNvPr id="7" name="TextBox 6"/>
          <p:cNvSpPr txBox="1"/>
          <p:nvPr/>
        </p:nvSpPr>
        <p:spPr>
          <a:xfrm>
            <a:off x="3429001" y="3632201"/>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295400"/>
            <a:ext cx="2133600" cy="646331"/>
          </a:xfrm>
          <a:prstGeom prst="rect">
            <a:avLst/>
          </a:prstGeom>
          <a:noFill/>
        </p:spPr>
        <p:txBody>
          <a:bodyPr wrap="square" rtlCol="0">
            <a:spAutoFit/>
          </a:bodyPr>
          <a:lstStyle/>
          <a:p>
            <a:r>
              <a:rPr lang="en-US" sz="1800" dirty="0">
                <a:latin typeface="Lucida Sans" pitchFamily="-65" charset="0"/>
              </a:rPr>
              <a:t>Article</a:t>
            </a:r>
          </a:p>
          <a:p>
            <a:endParaRPr lang="en-US" sz="1800" dirty="0">
              <a:latin typeface="+mn-lt"/>
            </a:endParaRPr>
          </a:p>
        </p:txBody>
      </p:sp>
      <p:pic>
        <p:nvPicPr>
          <p:cNvPr id="101378" name="Picture 2"/>
          <p:cNvPicPr>
            <a:picLocks noChangeAspect="1" noChangeArrowheads="1"/>
          </p:cNvPicPr>
          <p:nvPr/>
        </p:nvPicPr>
        <p:blipFill>
          <a:blip r:embed="rId2"/>
          <a:srcRect l="37482" t="10417" r="12738" b="13542"/>
          <a:stretch>
            <a:fillRect/>
          </a:stretch>
        </p:blipFill>
        <p:spPr bwMode="auto">
          <a:xfrm>
            <a:off x="228600" y="1981200"/>
            <a:ext cx="2819400" cy="4495800"/>
          </a:xfrm>
          <a:prstGeom prst="rect">
            <a:avLst/>
          </a:prstGeom>
          <a:noFill/>
          <a:ln w="9525">
            <a:noFill/>
            <a:miter lim="800000"/>
            <a:headEnd/>
            <a:tailEnd/>
          </a:ln>
          <a:effectLst/>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905000"/>
            <a:ext cx="7467600" cy="495300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normAutofit fontScale="85000" lnSpcReduction="20000"/>
          </a:bodyPr>
          <a:lstStyle/>
          <a:p>
            <a:r>
              <a:rPr lang="en-US" dirty="0"/>
              <a:t>Given a collection of examples (training set ) </a:t>
            </a:r>
          </a:p>
          <a:p>
            <a:pPr lvl="1"/>
            <a:r>
              <a:rPr lang="en-US" dirty="0"/>
              <a:t>Each example is represented by a set of features, sometimes called attributes </a:t>
            </a:r>
          </a:p>
          <a:p>
            <a:pPr lvl="1"/>
            <a:r>
              <a:rPr lang="en-US" dirty="0"/>
              <a:t>Each example is to be given a label or class </a:t>
            </a:r>
          </a:p>
          <a:p>
            <a:r>
              <a:rPr lang="en-US" dirty="0"/>
              <a:t>Find a model for the label as a function of the values of features. </a:t>
            </a:r>
          </a:p>
          <a:p>
            <a:r>
              <a:rPr lang="en-US" dirty="0"/>
              <a:t>Goal: previously unseen examples should be assigned a label as accurately as possible. </a:t>
            </a:r>
          </a:p>
          <a:p>
            <a:pPr lvl="1"/>
            <a:r>
              <a:rPr lang="en-US" dirty="0"/>
              <a:t>A </a:t>
            </a:r>
            <a:r>
              <a:rPr lang="en-US" i="1" dirty="0"/>
              <a:t>test set </a:t>
            </a:r>
            <a:r>
              <a:rPr lang="en-US" dirty="0"/>
              <a:t>is used to determine the accuracy of the model. Usually, the given data set is divided into training and test sets, with training set used to build the model and test set used to validate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Illustration</a:t>
            </a:r>
          </a:p>
        </p:txBody>
      </p:sp>
      <p:sp>
        <p:nvSpPr>
          <p:cNvPr id="3" name="Content Placeholder 2"/>
          <p:cNvSpPr>
            <a:spLocks noGrp="1"/>
          </p:cNvSpPr>
          <p:nvPr>
            <p:ph idx="1"/>
          </p:nvPr>
        </p:nvSpPr>
        <p:spPr/>
        <p:txBody>
          <a:bodyPr/>
          <a:lstStyle/>
          <a:p>
            <a:pPr>
              <a:buNone/>
            </a:pPr>
            <a:r>
              <a:rPr lang="en-US" dirty="0"/>
              <a:t> </a:t>
            </a:r>
          </a:p>
        </p:txBody>
      </p:sp>
      <p:pic>
        <p:nvPicPr>
          <p:cNvPr id="100354" name="Picture 2"/>
          <p:cNvPicPr>
            <a:picLocks noChangeAspect="1" noChangeArrowheads="1"/>
          </p:cNvPicPr>
          <p:nvPr/>
        </p:nvPicPr>
        <p:blipFill>
          <a:blip r:embed="rId2"/>
          <a:srcRect l="23426" t="16667" r="23280" b="18750"/>
          <a:stretch>
            <a:fillRect/>
          </a:stretch>
        </p:blipFill>
        <p:spPr bwMode="auto">
          <a:xfrm>
            <a:off x="990600" y="1524000"/>
            <a:ext cx="6934200" cy="4724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0" y="274638"/>
            <a:ext cx="9144000" cy="1143000"/>
          </a:xfrm>
        </p:spPr>
        <p:txBody>
          <a:bodyPr>
            <a:normAutofit fontScale="90000"/>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AND“ have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9068</TotalTime>
  <Words>1401</Words>
  <Application>Microsoft Office PowerPoint</Application>
  <PresentationFormat>On-screen Show (4:3)</PresentationFormat>
  <Paragraphs>317</Paragraphs>
  <Slides>37</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Calibri (Headings)</vt:lpstr>
      <vt:lpstr>Courier</vt:lpstr>
      <vt:lpstr>Lucida Grande</vt:lpstr>
      <vt:lpstr>Lucida Sans</vt:lpstr>
      <vt:lpstr>Palatino</vt:lpstr>
      <vt:lpstr>Times</vt:lpstr>
      <vt:lpstr>Times New Roman</vt:lpstr>
      <vt:lpstr>Office Theme</vt:lpstr>
      <vt:lpstr>Equation</vt:lpstr>
      <vt:lpstr>Natural Language Processing</vt:lpstr>
      <vt:lpstr>Is this spam?</vt:lpstr>
      <vt:lpstr>Positive or negative movie review?</vt:lpstr>
      <vt:lpstr>What is the domain of this news article?</vt:lpstr>
      <vt:lpstr>Text Classification</vt:lpstr>
      <vt:lpstr>Classification</vt:lpstr>
      <vt:lpstr>Classification: Illustration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Naïve Bayes Intuition</vt:lpstr>
      <vt:lpstr>The bag of words representation</vt:lpstr>
      <vt:lpstr>The bag of words representation</vt:lpstr>
      <vt:lpstr>The bag of words representation:  using a subset of words</vt:lpstr>
      <vt:lpstr>The bag of words representation</vt:lpstr>
      <vt:lpstr>Bag of words for document classification</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Learning the Multinomial Naïve Bayes Model</vt:lpstr>
      <vt:lpstr>Parameter estimation</vt:lpstr>
      <vt:lpstr>Problem with Maximum Likelihood</vt:lpstr>
      <vt:lpstr>Laplace (add-1) smoothing for Naïve Bayes</vt:lpstr>
      <vt:lpstr>Multinomial Naïve Bayes: Learning</vt:lpstr>
      <vt:lpstr>Laplace (add-1) smoothing: unknown words</vt:lpstr>
      <vt:lpstr>PowerPoint Presentation</vt:lpstr>
      <vt:lpstr>Features</vt:lpstr>
      <vt:lpstr>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cle-144-nb</dc:creator>
  <cp:lastModifiedBy>Farah Adeeba</cp:lastModifiedBy>
  <cp:revision>199</cp:revision>
  <dcterms:created xsi:type="dcterms:W3CDTF">2020-07-30T10:13:03Z</dcterms:created>
  <dcterms:modified xsi:type="dcterms:W3CDTF">2022-03-03T05:31:26Z</dcterms:modified>
</cp:coreProperties>
</file>