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tiff" ContentType="image/tif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8" r:id="rId4"/>
    <p:sldId id="259" r:id="rId5"/>
    <p:sldId id="260" r:id="rId6"/>
    <p:sldId id="261" r:id="rId7"/>
    <p:sldId id="264" r:id="rId8"/>
    <p:sldId id="266" r:id="rId9"/>
    <p:sldId id="299" r:id="rId10"/>
    <p:sldId id="268" r:id="rId11"/>
    <p:sldId id="294" r:id="rId13"/>
    <p:sldId id="295" r:id="rId14"/>
    <p:sldId id="296" r:id="rId15"/>
    <p:sldId id="297" r:id="rId16"/>
    <p:sldId id="298" r:id="rId17"/>
    <p:sldId id="273" r:id="rId18"/>
    <p:sldId id="274" r:id="rId19"/>
    <p:sldId id="275" r:id="rId20"/>
    <p:sldId id="276" r:id="rId21"/>
    <p:sldId id="277" r:id="rId22"/>
    <p:sldId id="278" r:id="rId23"/>
    <p:sldId id="279" r:id="rId24"/>
    <p:sldId id="280" r:id="rId25"/>
    <p:sldId id="281" r:id="rId26"/>
    <p:sldId id="282" r:id="rId27"/>
    <p:sldId id="284" r:id="rId28"/>
    <p:sldId id="285" r:id="rId29"/>
    <p:sldId id="286" r:id="rId30"/>
    <p:sldId id="287" r:id="rId31"/>
    <p:sldId id="288" r:id="rId32"/>
    <p:sldId id="289" r:id="rId33"/>
    <p:sldId id="290" r:id="rId34"/>
    <p:sldId id="291" r:id="rId35"/>
    <p:sldId id="292" r:id="rId36"/>
    <p:sldId id="29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8208" autoAdjust="0"/>
  </p:normalViewPr>
  <p:slideViewPr>
    <p:cSldViewPr showGuides="1">
      <p:cViewPr varScale="1">
        <p:scale>
          <a:sx n="72" d="100"/>
          <a:sy n="72" d="100"/>
        </p:scale>
        <p:origin x="132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4.wmf"/><Relationship Id="rId3" Type="http://schemas.openxmlformats.org/officeDocument/2006/relationships/image" Target="../media/image3.wmf"/><Relationship Id="rId2" Type="http://schemas.openxmlformats.org/officeDocument/2006/relationships/image" Target="../media/image2.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A5BD77-AAE4-4E50-9452-5C5966F35BAD}"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82819-70BE-4A8C-A294-BBBE8A7C798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ko-KR" alt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37931725" indent="-37474525" eaLnBrk="0" hangingPunct="0">
              <a:defRPr sz="2400">
                <a:solidFill>
                  <a:schemeClr val="tx1"/>
                </a:solidFill>
                <a:latin typeface="Lucida Sans" charset="0"/>
                <a:ea typeface="MS PGothic" panose="020B0600070205080204" charset="-128"/>
              </a:defRPr>
            </a:lvl2pPr>
            <a:lvl3pPr eaLnBrk="0" hangingPunct="0">
              <a:defRPr sz="2400">
                <a:solidFill>
                  <a:schemeClr val="tx1"/>
                </a:solidFill>
                <a:latin typeface="Lucida Sans" charset="0"/>
                <a:ea typeface="MS PGothic" panose="020B0600070205080204" charset="-128"/>
              </a:defRPr>
            </a:lvl3pPr>
            <a:lvl4pPr eaLnBrk="0" hangingPunct="0">
              <a:defRPr sz="2400">
                <a:solidFill>
                  <a:schemeClr val="tx1"/>
                </a:solidFill>
                <a:latin typeface="Lucida Sans" charset="0"/>
                <a:ea typeface="MS PGothic" panose="020B0600070205080204" charset="-128"/>
              </a:defRPr>
            </a:lvl4pPr>
            <a:lvl5pPr eaLnBrk="0" hangingPunct="0">
              <a:defRPr sz="2400">
                <a:solidFill>
                  <a:schemeClr val="tx1"/>
                </a:solidFill>
                <a:latin typeface="Lucida Sans" charset="0"/>
                <a:ea typeface="MS PGothic" panose="020B0600070205080204" charset="-128"/>
              </a:defRPr>
            </a:lvl5pPr>
            <a:lvl6pPr marL="457200" eaLnBrk="0" fontAlgn="base" hangingPunct="0">
              <a:spcBef>
                <a:spcPct val="0"/>
              </a:spcBef>
              <a:spcAft>
                <a:spcPct val="0"/>
              </a:spcAft>
              <a:defRPr sz="2400">
                <a:solidFill>
                  <a:schemeClr val="tx1"/>
                </a:solidFill>
                <a:latin typeface="Lucida Sans" charset="0"/>
                <a:ea typeface="MS PGothic" panose="020B0600070205080204" charset="-128"/>
              </a:defRPr>
            </a:lvl6pPr>
            <a:lvl7pPr marL="914400" eaLnBrk="0" fontAlgn="base" hangingPunct="0">
              <a:spcBef>
                <a:spcPct val="0"/>
              </a:spcBef>
              <a:spcAft>
                <a:spcPct val="0"/>
              </a:spcAft>
              <a:defRPr sz="2400">
                <a:solidFill>
                  <a:schemeClr val="tx1"/>
                </a:solidFill>
                <a:latin typeface="Lucida Sans" charset="0"/>
                <a:ea typeface="MS PGothic" panose="020B0600070205080204" charset="-128"/>
              </a:defRPr>
            </a:lvl7pPr>
            <a:lvl8pPr marL="1371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18288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fld id="{E69DF897-5E92-F241-9A21-E64EA536231D}" type="slidenum">
              <a:rPr lang="en-US" sz="1200"/>
            </a:fld>
            <a:endParaRPr lang="en-US" sz="1200"/>
          </a:p>
        </p:txBody>
      </p:sp>
      <p:sp>
        <p:nvSpPr>
          <p:cNvPr id="17411" name="Rectangle 2"/>
          <p:cNvSpPr>
            <a:spLocks noGrp="1" noRot="1" noChangeAspect="1" noChangeArrowheads="1" noTextEdit="1"/>
          </p:cNvSpPr>
          <p:nvPr>
            <p:ph type="sldImg"/>
          </p:nvPr>
        </p:nvSpPr>
        <p:spPr>
          <a:xfrm>
            <a:off x="291053" y="685916"/>
            <a:ext cx="6275897" cy="3429579"/>
          </a:xfrm>
        </p:spPr>
      </p:sp>
      <p:sp>
        <p:nvSpPr>
          <p:cNvPr id="17412" name="Rectangle 3"/>
          <p:cNvSpPr>
            <a:spLocks noGrp="1" noChangeArrowheads="1"/>
          </p:cNvSpPr>
          <p:nvPr>
            <p:ph type="body" idx="1"/>
          </p:nvPr>
        </p:nvSpPr>
        <p:spPr>
          <a:noFill/>
        </p:spPr>
        <p:txBody>
          <a:bodyPr/>
          <a:lstStyle/>
          <a:p>
            <a:endParaRPr lang="en-US">
              <a:latin typeface="Arial" panose="020B0604020202020204" pitchFamily="34" charset="0"/>
              <a:ea typeface="MS PGothic" panose="020B0600070205080204" charset="-128"/>
              <a:cs typeface="MS PGothic" panose="020B060007020508020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f1 ignores true </a:t>
            </a:r>
            <a:r>
              <a:rPr lang="en-US" dirty="0" err="1"/>
              <a:t>negs</a:t>
            </a:r>
            <a:r>
              <a:rPr lang="en-US" baseline="0" dirty="0"/>
              <a:t> </a:t>
            </a:r>
            <a:r>
              <a:rPr lang="en-US" dirty="0"/>
              <a:t>and its magnitude is mostly determined by the number of true positives, large classes dominate small classes in </a:t>
            </a:r>
            <a:r>
              <a:rPr lang="en-US" dirty="0" err="1"/>
              <a:t>microaverage</a:t>
            </a:r>
            <a:r>
              <a:rPr lang="en-US" dirty="0"/>
              <a:t>.</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37931725" indent="-37474525" eaLnBrk="0" hangingPunct="0">
              <a:defRPr sz="2400">
                <a:solidFill>
                  <a:schemeClr val="tx1"/>
                </a:solidFill>
                <a:latin typeface="Lucida Sans" charset="0"/>
                <a:ea typeface="MS PGothic" panose="020B0600070205080204" charset="-128"/>
              </a:defRPr>
            </a:lvl2pPr>
            <a:lvl3pPr eaLnBrk="0" hangingPunct="0">
              <a:defRPr sz="2400">
                <a:solidFill>
                  <a:schemeClr val="tx1"/>
                </a:solidFill>
                <a:latin typeface="Lucida Sans" charset="0"/>
                <a:ea typeface="MS PGothic" panose="020B0600070205080204" charset="-128"/>
              </a:defRPr>
            </a:lvl3pPr>
            <a:lvl4pPr eaLnBrk="0" hangingPunct="0">
              <a:defRPr sz="2400">
                <a:solidFill>
                  <a:schemeClr val="tx1"/>
                </a:solidFill>
                <a:latin typeface="Lucida Sans" charset="0"/>
                <a:ea typeface="MS PGothic" panose="020B0600070205080204" charset="-128"/>
              </a:defRPr>
            </a:lvl4pPr>
            <a:lvl5pPr eaLnBrk="0" hangingPunct="0">
              <a:defRPr sz="2400">
                <a:solidFill>
                  <a:schemeClr val="tx1"/>
                </a:solidFill>
                <a:latin typeface="Lucida Sans" charset="0"/>
                <a:ea typeface="MS PGothic" panose="020B0600070205080204" charset="-128"/>
              </a:defRPr>
            </a:lvl5pPr>
            <a:lvl6pPr marL="457200" eaLnBrk="0" fontAlgn="base" hangingPunct="0">
              <a:spcBef>
                <a:spcPct val="0"/>
              </a:spcBef>
              <a:spcAft>
                <a:spcPct val="0"/>
              </a:spcAft>
              <a:defRPr sz="2400">
                <a:solidFill>
                  <a:schemeClr val="tx1"/>
                </a:solidFill>
                <a:latin typeface="Lucida Sans" charset="0"/>
                <a:ea typeface="MS PGothic" panose="020B0600070205080204" charset="-128"/>
              </a:defRPr>
            </a:lvl6pPr>
            <a:lvl7pPr marL="914400" eaLnBrk="0" fontAlgn="base" hangingPunct="0">
              <a:spcBef>
                <a:spcPct val="0"/>
              </a:spcBef>
              <a:spcAft>
                <a:spcPct val="0"/>
              </a:spcAft>
              <a:defRPr sz="2400">
                <a:solidFill>
                  <a:schemeClr val="tx1"/>
                </a:solidFill>
                <a:latin typeface="Lucida Sans" charset="0"/>
                <a:ea typeface="MS PGothic" panose="020B0600070205080204" charset="-128"/>
              </a:defRPr>
            </a:lvl7pPr>
            <a:lvl8pPr marL="1371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18288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fld id="{E69DF897-5E92-F241-9A21-E64EA536231D}" type="slidenum">
              <a:rPr lang="en-US" sz="1200"/>
            </a:fld>
            <a:endParaRPr lang="en-US" sz="1200"/>
          </a:p>
        </p:txBody>
      </p:sp>
      <p:sp>
        <p:nvSpPr>
          <p:cNvPr id="17411" name="Rectangle 2"/>
          <p:cNvSpPr>
            <a:spLocks noGrp="1" noRot="1" noChangeAspect="1" noChangeArrowheads="1" noTextEdit="1"/>
          </p:cNvSpPr>
          <p:nvPr>
            <p:ph type="sldImg"/>
          </p:nvPr>
        </p:nvSpPr>
        <p:spPr>
          <a:xfrm>
            <a:off x="1143000" y="685800"/>
            <a:ext cx="4572000" cy="3429000"/>
          </a:xfrm>
        </p:spPr>
      </p:sp>
      <p:sp>
        <p:nvSpPr>
          <p:cNvPr id="17412" name="Rectangle 3"/>
          <p:cNvSpPr>
            <a:spLocks noGrp="1" noChangeArrowheads="1"/>
          </p:cNvSpPr>
          <p:nvPr>
            <p:ph type="body" idx="1"/>
          </p:nvPr>
        </p:nvSpPr>
        <p:spPr>
          <a:noFill/>
        </p:spPr>
        <p:txBody>
          <a:bodyPr/>
          <a:lstStyle/>
          <a:p>
            <a:endParaRPr lang="en-US">
              <a:latin typeface="Arial" panose="020B0604020202020204" pitchFamily="34" charset="0"/>
              <a:ea typeface="MS PGothic" panose="020B0600070205080204" charset="-128"/>
              <a:cs typeface="MS PGothic" panose="020B060007020508020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B4C764D4-8B4C-4DC0-A188-F6B9FC4E4FF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4C764D4-8B4C-4DC0-A188-F6B9FC4E4FF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4C764D4-8B4C-4DC0-A188-F6B9FC4E4FF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a:t>Click to edit Master title style</a:t>
            </a:r>
            <a:endParaRPr lang="en-US"/>
          </a:p>
        </p:txBody>
      </p:sp>
      <p:sp>
        <p:nvSpPr>
          <p:cNvPr id="3" name="Content Placeholder 2"/>
          <p:cNvSpPr>
            <a:spLocks noGrp="1"/>
          </p:cNvSpPr>
          <p:nvPr>
            <p:ph sz="half" idx="1"/>
          </p:nvPr>
        </p:nvSpPr>
        <p:spPr>
          <a:xfrm>
            <a:off x="685800" y="1752600"/>
            <a:ext cx="3810000" cy="4876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4648200" y="1752600"/>
            <a:ext cx="3810000" cy="2362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1"/>
          </p:cNvSpPr>
          <p:nvPr>
            <p:ph sz="quarter" idx="3"/>
          </p:nvPr>
        </p:nvSpPr>
        <p:spPr>
          <a:xfrm>
            <a:off x="4648200" y="4267200"/>
            <a:ext cx="3810000" cy="2362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7575C677-3EFC-664E-9CFB-474B877C6D06}" type="slidenum">
              <a:rPr lang="en-US"/>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685800" y="1752600"/>
            <a:ext cx="3810000" cy="4876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752600"/>
            <a:ext cx="3810000" cy="4876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73E132B-8114-9C40-BEEF-D3730B172957}" type="slidenum">
              <a:rPr lang="en-US"/>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4C764D4-8B4C-4DC0-A188-F6B9FC4E4FF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4C764D4-8B4C-4DC0-A188-F6B9FC4E4FF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B4C764D4-8B4C-4DC0-A188-F6B9FC4E4FF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DB293-14C2-4CD1-9260-F56B400D6BB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B4C764D4-8B4C-4DC0-A188-F6B9FC4E4FF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5DB293-14C2-4CD1-9260-F56B400D6BB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B4C764D4-8B4C-4DC0-A188-F6B9FC4E4FF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5DB293-14C2-4CD1-9260-F56B400D6BB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64D4-8B4C-4DC0-A188-F6B9FC4E4FF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5DB293-14C2-4CD1-9260-F56B400D6BB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4C764D4-8B4C-4DC0-A188-F6B9FC4E4FF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DB293-14C2-4CD1-9260-F56B400D6BB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4C764D4-8B4C-4DC0-A188-F6B9FC4E4FF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DB293-14C2-4CD1-9260-F56B400D6BB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64D4-8B4C-4DC0-A188-F6B9FC4E4FFE}"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DB293-14C2-4CD1-9260-F56B400D6BB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6.wmf"/><Relationship Id="rId3" Type="http://schemas.openxmlformats.org/officeDocument/2006/relationships/oleObject" Target="../embeddings/oleObject6.bin"/><Relationship Id="rId2" Type="http://schemas.openxmlformats.org/officeDocument/2006/relationships/image" Target="../media/image5.wmf"/><Relationship Id="rId1"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oleObject" Target="../embeddings/oleObject9.bin"/><Relationship Id="rId4" Type="http://schemas.openxmlformats.org/officeDocument/2006/relationships/image" Target="../media/image11.emf"/><Relationship Id="rId3" Type="http://schemas.openxmlformats.org/officeDocument/2006/relationships/oleObject" Target="../embeddings/oleObject8.bin"/><Relationship Id="rId2" Type="http://schemas.openxmlformats.org/officeDocument/2006/relationships/image" Target="../media/image10.emf"/><Relationship Id="rId1"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tif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4.emf"/><Relationship Id="rId1" Type="http://schemas.openxmlformats.org/officeDocument/2006/relationships/oleObject" Target="../embeddings/oleObject10.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wmf"/><Relationship Id="rId7" Type="http://schemas.openxmlformats.org/officeDocument/2006/relationships/oleObject" Target="../embeddings/oleObject4.bin"/><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emf"/><Relationship Id="rId3" Type="http://schemas.openxmlformats.org/officeDocument/2006/relationships/oleObject" Target="../embeddings/oleObject2.bin"/><Relationship Id="rId2" Type="http://schemas.openxmlformats.org/officeDocument/2006/relationships/image" Target="../media/image1.emf"/><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Natural Language Processing</a:t>
            </a:r>
            <a:endParaRPr lang="en-US" dirty="0"/>
          </a:p>
        </p:txBody>
      </p:sp>
      <p:sp>
        <p:nvSpPr>
          <p:cNvPr id="3" name="Subtitle 2"/>
          <p:cNvSpPr>
            <a:spLocks noGrp="1"/>
          </p:cNvSpPr>
          <p:nvPr>
            <p:ph type="subTitle" idx="1"/>
          </p:nvPr>
        </p:nvSpPr>
        <p:spPr/>
        <p:txBody>
          <a:bodyPr/>
          <a:lstStyle/>
          <a:p>
            <a:r>
              <a:rPr lang="en-US" dirty="0"/>
              <a:t>Lecture 14: Text Classification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Accuracy</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Precision and Recall</a:t>
            </a:r>
            <a:endParaRPr lang="en-US" dirty="0"/>
          </a:p>
        </p:txBody>
      </p:sp>
      <p:sp>
        <p:nvSpPr>
          <p:cNvPr id="3" name="Content Placeholder 2"/>
          <p:cNvSpPr>
            <a:spLocks noGrp="1"/>
          </p:cNvSpPr>
          <p:nvPr>
            <p:ph idx="1"/>
          </p:nvPr>
        </p:nvSpPr>
        <p:spPr/>
        <p:txBody>
          <a:bodyPr/>
          <a:lstStyle/>
          <a:p>
            <a:r>
              <a:rPr lang="en-US" dirty="0"/>
              <a:t>We also have a system for detecting the items of interest (docs about sport) </a:t>
            </a:r>
            <a:endParaRPr lang="en-US" dirty="0"/>
          </a:p>
          <a:p>
            <a:pPr lvl="1"/>
            <a:endParaRPr lang="en-US" dirty="0"/>
          </a:p>
          <a:p>
            <a:pPr lvl="1"/>
            <a:r>
              <a:rPr lang="en-US" dirty="0"/>
              <a:t>Precision = </a:t>
            </a:r>
            <a:endParaRPr lang="en-US" dirty="0"/>
          </a:p>
          <a:p>
            <a:pPr lvl="1"/>
            <a:endParaRPr lang="en-US" dirty="0"/>
          </a:p>
          <a:p>
            <a:pPr lvl="1"/>
            <a:endParaRPr lang="en-US" dirty="0"/>
          </a:p>
          <a:p>
            <a:pPr lvl="1"/>
            <a:r>
              <a:rPr lang="en-US" dirty="0"/>
              <a:t>Recall = </a:t>
            </a:r>
            <a:endParaRPr lang="en-US" dirty="0"/>
          </a:p>
        </p:txBody>
      </p:sp>
      <p:graphicFrame>
        <p:nvGraphicFramePr>
          <p:cNvPr id="4" name="Object 3"/>
          <p:cNvGraphicFramePr>
            <a:graphicFrameLocks noChangeAspect="1"/>
          </p:cNvGraphicFramePr>
          <p:nvPr/>
        </p:nvGraphicFramePr>
        <p:xfrm>
          <a:off x="2860963" y="3037188"/>
          <a:ext cx="4149437" cy="925212"/>
        </p:xfrm>
        <a:graphic>
          <a:graphicData uri="http://schemas.openxmlformats.org/presentationml/2006/ole">
            <mc:AlternateContent xmlns:mc="http://schemas.openxmlformats.org/markup-compatibility/2006">
              <mc:Choice xmlns:v="urn:schemas-microsoft-com:vml" Requires="v">
                <p:oleObj spid="_x0000_s104455" name="Equation" r:id="rId1" imgW="45110400" imgH="10058400" progId="Equation.3">
                  <p:embed/>
                </p:oleObj>
              </mc:Choice>
              <mc:Fallback>
                <p:oleObj name="Equation" r:id="rId1" imgW="45110400" imgH="10058400" progId="Equation.3">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0963" y="3037188"/>
                        <a:ext cx="4149437" cy="925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52" name="Object 4"/>
          <p:cNvGraphicFramePr>
            <a:graphicFrameLocks noChangeAspect="1"/>
          </p:cNvGraphicFramePr>
          <p:nvPr/>
        </p:nvGraphicFramePr>
        <p:xfrm>
          <a:off x="2532063" y="4560887"/>
          <a:ext cx="4935537" cy="925513"/>
        </p:xfrm>
        <a:graphic>
          <a:graphicData uri="http://schemas.openxmlformats.org/presentationml/2006/ole">
            <mc:AlternateContent xmlns:mc="http://schemas.openxmlformats.org/markup-compatibility/2006">
              <mc:Choice xmlns:v="urn:schemas-microsoft-com:vml" Requires="v">
                <p:oleObj spid="_x0000_s104456" name="Equation" r:id="rId3" imgW="53644800" imgH="10058400" progId="Equation.3">
                  <p:embed/>
                </p:oleObj>
              </mc:Choice>
              <mc:Fallback>
                <p:oleObj name="Equation" r:id="rId3" imgW="53644800" imgH="100584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2063" y="4560887"/>
                        <a:ext cx="4935537" cy="92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Precision and Recall</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a:p>
          <a:p>
            <a:endParaRPr lang="en-US" dirty="0"/>
          </a:p>
          <a:p>
            <a:endParaRPr lang="en-US" dirty="0"/>
          </a:p>
          <a:p>
            <a:endParaRPr lang="en-US" dirty="0"/>
          </a:p>
          <a:p>
            <a:r>
              <a:rPr lang="en-US" dirty="0"/>
              <a:t># ‘Y’ we got right = 2	</a:t>
            </a:r>
            <a:endParaRPr lang="en-US" dirty="0"/>
          </a:p>
          <a:p>
            <a:r>
              <a:rPr lang="en-US" dirty="0"/>
              <a:t># ‘Y’ we guessed = 3</a:t>
            </a:r>
            <a:endParaRPr lang="en-US" dirty="0"/>
          </a:p>
          <a:p>
            <a:r>
              <a:rPr lang="en-US" dirty="0"/>
              <a:t># ‘Y’ in GS = 4 </a:t>
            </a:r>
            <a:endParaRPr lang="en-US" dirty="0"/>
          </a:p>
          <a:p>
            <a:r>
              <a:rPr lang="en-US" dirty="0"/>
              <a:t>Precision = 2/3</a:t>
            </a:r>
            <a:endParaRPr lang="en-US" dirty="0"/>
          </a:p>
          <a:p>
            <a:r>
              <a:rPr lang="en-US" dirty="0"/>
              <a:t>Recall = 2/4</a:t>
            </a:r>
            <a:endParaRPr lang="en-US" dirty="0"/>
          </a:p>
          <a:p>
            <a:endParaRPr lang="en-US" dirty="0"/>
          </a:p>
          <a:p>
            <a:endParaRPr lang="en-US" dirty="0"/>
          </a:p>
          <a:p>
            <a:endParaRPr lang="en-US" dirty="0"/>
          </a:p>
        </p:txBody>
      </p:sp>
      <p:pic>
        <p:nvPicPr>
          <p:cNvPr id="5" name="Picture 2"/>
          <p:cNvPicPr>
            <a:picLocks noChangeAspect="1" noChangeArrowheads="1"/>
          </p:cNvPicPr>
          <p:nvPr/>
        </p:nvPicPr>
        <p:blipFill>
          <a:blip r:embed="rId1"/>
          <a:srcRect l="52709" t="53125" r="13909" b="37500"/>
          <a:stretch>
            <a:fillRect/>
          </a:stretch>
        </p:blipFill>
        <p:spPr bwMode="auto">
          <a:xfrm>
            <a:off x="381000" y="1752600"/>
            <a:ext cx="8077200" cy="1275347"/>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Both Measures</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a:t>Systems often have (implicit or explicit) tuning thresholds on how many answers to return.</a:t>
            </a:r>
            <a:endParaRPr lang="en-US" dirty="0"/>
          </a:p>
          <a:p>
            <a:r>
              <a:rPr lang="en-US" dirty="0"/>
              <a:t> e.g., Return as Y all docs where system thinks P(C=sport) is greater than t.</a:t>
            </a:r>
            <a:endParaRPr lang="en-US" dirty="0"/>
          </a:p>
          <a:p>
            <a:r>
              <a:rPr lang="en-US" dirty="0"/>
              <a:t>Raise t: higher precision, lower recall. </a:t>
            </a:r>
            <a:endParaRPr lang="en-US" dirty="0"/>
          </a:p>
          <a:p>
            <a:r>
              <a:rPr lang="en-US" dirty="0"/>
              <a:t>Lower t: lower precision, higher recall.</a:t>
            </a:r>
            <a:endParaRPr lang="en-US" dirty="0"/>
          </a:p>
        </p:txBody>
      </p:sp>
      <p:sp>
        <p:nvSpPr>
          <p:cNvPr id="5" name="Content Placeholder 4"/>
          <p:cNvSpPr>
            <a:spLocks noGrp="1"/>
          </p:cNvSpPr>
          <p:nvPr>
            <p:ph sz="half" idx="2"/>
          </p:nvPr>
        </p:nvSpPr>
        <p:spPr/>
        <p:txBody>
          <a:bodyPr>
            <a:normAutofit fontScale="92500" lnSpcReduction="20000"/>
          </a:bodyPr>
          <a:lstStyle/>
          <a:p>
            <a:pPr>
              <a:buNone/>
            </a:pPr>
            <a:r>
              <a:rPr lang="en-US" dirty="0"/>
              <a:t> </a:t>
            </a:r>
            <a:endParaRPr lang="en-US" dirty="0"/>
          </a:p>
        </p:txBody>
      </p:sp>
      <p:pic>
        <p:nvPicPr>
          <p:cNvPr id="106498" name="Picture 2"/>
          <p:cNvPicPr>
            <a:picLocks noChangeAspect="1" noChangeArrowheads="1"/>
          </p:cNvPicPr>
          <p:nvPr/>
        </p:nvPicPr>
        <p:blipFill>
          <a:blip r:embed="rId1"/>
          <a:srcRect l="35139" t="21875" r="52562" b="40625"/>
          <a:stretch>
            <a:fillRect/>
          </a:stretch>
        </p:blipFill>
        <p:spPr bwMode="auto">
          <a:xfrm>
            <a:off x="5257800" y="1447800"/>
            <a:ext cx="2667000" cy="45720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8600"/>
            <a:ext cx="8229600" cy="1143000"/>
          </a:xfrm>
        </p:spPr>
        <p:txBody>
          <a:bodyPr/>
          <a:lstStyle/>
          <a:p>
            <a:r>
              <a:rPr lang="en-US" dirty="0"/>
              <a:t>F-measure</a:t>
            </a:r>
            <a:endParaRPr lang="en-US" dirty="0"/>
          </a:p>
        </p:txBody>
      </p:sp>
      <p:sp>
        <p:nvSpPr>
          <p:cNvPr id="6" name="Content Placeholder 5"/>
          <p:cNvSpPr>
            <a:spLocks noGrp="1"/>
          </p:cNvSpPr>
          <p:nvPr>
            <p:ph idx="1"/>
          </p:nvPr>
        </p:nvSpPr>
        <p:spPr>
          <a:xfrm>
            <a:off x="457200" y="914400"/>
            <a:ext cx="8229600" cy="5211763"/>
          </a:xfrm>
        </p:spPr>
        <p:txBody>
          <a:bodyPr/>
          <a:lstStyle/>
          <a:p>
            <a:r>
              <a:rPr lang="en-US" dirty="0"/>
              <a:t>Can also combine precision and recall into single F-measure: </a:t>
            </a:r>
            <a:endParaRPr lang="en-US" dirty="0"/>
          </a:p>
          <a:p>
            <a:endParaRPr lang="en-US" dirty="0"/>
          </a:p>
          <a:p>
            <a:endParaRPr lang="en-US" dirty="0"/>
          </a:p>
          <a:p>
            <a:r>
              <a:rPr lang="en-US" dirty="0"/>
              <a:t>Normally we just set β = 1 to get F1</a:t>
            </a:r>
            <a:endParaRPr lang="en-US" dirty="0"/>
          </a:p>
          <a:p>
            <a:pPr lvl="1" algn="ctr"/>
            <a:r>
              <a:rPr lang="en-US" dirty="0"/>
              <a:t>F1 = 2P R/P + R </a:t>
            </a:r>
            <a:endParaRPr lang="en-US" dirty="0"/>
          </a:p>
          <a:p>
            <a:r>
              <a:rPr lang="en-US" dirty="0"/>
              <a:t>F1 is the harmonic mean of P and R: similar to arithmetic mean when P and R are close, but penalizes large differences between P and R.</a:t>
            </a:r>
            <a:endParaRPr lang="en-US" dirty="0"/>
          </a:p>
        </p:txBody>
      </p:sp>
      <p:pic>
        <p:nvPicPr>
          <p:cNvPr id="107522" name="Picture 2"/>
          <p:cNvPicPr>
            <a:picLocks noChangeAspect="1" noChangeArrowheads="1"/>
          </p:cNvPicPr>
          <p:nvPr/>
        </p:nvPicPr>
        <p:blipFill>
          <a:blip r:embed="rId1"/>
          <a:srcRect l="18155" t="39583" r="61347" b="52084"/>
          <a:stretch>
            <a:fillRect/>
          </a:stretch>
        </p:blipFill>
        <p:spPr bwMode="auto">
          <a:xfrm>
            <a:off x="2285999" y="2057400"/>
            <a:ext cx="5000625" cy="11430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77800"/>
            <a:ext cx="4800600" cy="2540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MS PGothic" panose="020B0600070205080204" charset="-128"/>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panose="020F0502020204030204"/>
                <a:ea typeface="MS PGothic" panose="020B0600070205080204" charset="-128"/>
                <a:cs typeface="Calibri" panose="020F0502020204030204"/>
              </a:rPr>
              <a:t>Text Classification: Evaluation</a:t>
            </a:r>
            <a:endParaRPr lang="en-US" sz="3600" dirty="0">
              <a:solidFill>
                <a:srgbClr val="A4001D"/>
              </a:solidFill>
              <a:latin typeface="Calibri" panose="020F0502020204030204"/>
              <a:ea typeface="MS PGothic" panose="020B0600070205080204" charset="-128"/>
              <a:cs typeface="Calibri" panose="020F0502020204030204"/>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bwMode="auto">
          <a:noFill/>
        </p:spPr>
        <p:txBody>
          <a:bodyPr/>
          <a:lstStyle>
            <a:lvl1pPr eaLnBrk="0" hangingPunct="0">
              <a:defRPr sz="2400">
                <a:solidFill>
                  <a:schemeClr val="tx1"/>
                </a:solidFill>
                <a:latin typeface="Lucida Sans" charset="0"/>
                <a:ea typeface="MS PGothic" panose="020B0600070205080204" charset="-128"/>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2AF2582C-5254-7A4F-91A6-4BD07F8621D0}" type="slidenum">
              <a:rPr lang="en-US" sz="1200">
                <a:solidFill>
                  <a:srgbClr val="898989"/>
                </a:solidFill>
                <a:latin typeface="Calibri" panose="020F0502020204030204" charset="0"/>
              </a:rPr>
            </a:fld>
            <a:endParaRPr lang="en-US" sz="1200">
              <a:solidFill>
                <a:srgbClr val="898989"/>
              </a:solidFill>
              <a:latin typeface="Calibri" panose="020F0502020204030204" charset="0"/>
            </a:endParaRPr>
          </a:p>
        </p:txBody>
      </p:sp>
      <p:sp>
        <p:nvSpPr>
          <p:cNvPr id="60419" name="Rectangle 2"/>
          <p:cNvSpPr>
            <a:spLocks noGrp="1" noChangeArrowheads="1"/>
          </p:cNvSpPr>
          <p:nvPr>
            <p:ph type="title"/>
          </p:nvPr>
        </p:nvSpPr>
        <p:spPr/>
        <p:txBody>
          <a:bodyPr>
            <a:normAutofit fontScale="90000"/>
          </a:bodyPr>
          <a:lstStyle/>
          <a:p>
            <a:pPr eaLnBrk="1" hangingPunct="1"/>
            <a:r>
              <a:rPr lang="en-US" dirty="0">
                <a:latin typeface="Calibri" panose="020F0502020204030204" charset="0"/>
                <a:ea typeface="MS PGothic" panose="020B0600070205080204" charset="-128"/>
                <a:cs typeface="MS PGothic" panose="020B0600070205080204" charset="-128"/>
              </a:rPr>
              <a:t>More Than Two Classes: </a:t>
            </a:r>
            <a:br>
              <a:rPr lang="en-US" dirty="0">
                <a:latin typeface="Calibri" panose="020F0502020204030204" charset="0"/>
                <a:ea typeface="MS PGothic" panose="020B0600070205080204" charset="-128"/>
                <a:cs typeface="MS PGothic" panose="020B0600070205080204" charset="-128"/>
              </a:rPr>
            </a:br>
            <a:r>
              <a:rPr lang="en-US" dirty="0">
                <a:latin typeface="Calibri" panose="020F0502020204030204" charset="0"/>
                <a:ea typeface="MS PGothic" panose="020B0600070205080204" charset="-128"/>
                <a:cs typeface="MS PGothic" panose="020B0600070205080204" charset="-128"/>
              </a:rPr>
              <a:t>Sets of binary classifiers</a:t>
            </a:r>
            <a:endParaRPr lang="en-US" dirty="0">
              <a:latin typeface="Calibri" panose="020F0502020204030204" charset="0"/>
              <a:ea typeface="MS PGothic" panose="020B0600070205080204" charset="-128"/>
              <a:cs typeface="MS PGothic" panose="020B0600070205080204" charset="-128"/>
            </a:endParaRPr>
          </a:p>
        </p:txBody>
      </p:sp>
      <p:sp>
        <p:nvSpPr>
          <p:cNvPr id="60420" name="Rectangle 3"/>
          <p:cNvSpPr>
            <a:spLocks noGrp="1" noChangeArrowheads="1"/>
          </p:cNvSpPr>
          <p:nvPr>
            <p:ph type="body" idx="1"/>
          </p:nvPr>
        </p:nvSpPr>
        <p:spPr/>
        <p:txBody>
          <a:bodyPr>
            <a:normAutofit fontScale="92500"/>
          </a:bodyPr>
          <a:lstStyle/>
          <a:p>
            <a:pPr eaLnBrk="1" hangingPunct="1"/>
            <a:r>
              <a:rPr lang="en-US" dirty="0">
                <a:latin typeface="Calibri" panose="020F0502020204030204" charset="0"/>
                <a:ea typeface="MS PGothic" panose="020B0600070205080204" charset="-128"/>
                <a:cs typeface="MS PGothic" panose="020B0600070205080204" charset="-128"/>
              </a:rPr>
              <a:t>Dealing with </a:t>
            </a:r>
            <a:r>
              <a:rPr lang="en-US" dirty="0">
                <a:solidFill>
                  <a:srgbClr val="008000"/>
                </a:solidFill>
                <a:latin typeface="Calibri" panose="020F0502020204030204" charset="0"/>
                <a:ea typeface="MS PGothic" panose="020B0600070205080204" charset="-128"/>
                <a:cs typeface="MS PGothic" panose="020B0600070205080204" charset="-128"/>
              </a:rPr>
              <a:t>any-of </a:t>
            </a:r>
            <a:r>
              <a:rPr lang="en-US" dirty="0">
                <a:latin typeface="Calibri" panose="020F0502020204030204" charset="0"/>
                <a:ea typeface="MS PGothic" panose="020B0600070205080204" charset="-128"/>
                <a:cs typeface="MS PGothic" panose="020B0600070205080204" charset="-128"/>
              </a:rPr>
              <a:t>or </a:t>
            </a:r>
            <a:r>
              <a:rPr lang="en-US" dirty="0" err="1">
                <a:solidFill>
                  <a:srgbClr val="008000"/>
                </a:solidFill>
                <a:latin typeface="Calibri" panose="020F0502020204030204" charset="0"/>
                <a:ea typeface="MS PGothic" panose="020B0600070205080204" charset="-128"/>
                <a:cs typeface="MS PGothic" panose="020B0600070205080204" charset="-128"/>
              </a:rPr>
              <a:t>multivalue</a:t>
            </a:r>
            <a:r>
              <a:rPr lang="en-US" dirty="0">
                <a:solidFill>
                  <a:srgbClr val="008000"/>
                </a:solidFill>
                <a:latin typeface="Calibri" panose="020F0502020204030204" charset="0"/>
                <a:ea typeface="MS PGothic" panose="020B0600070205080204" charset="-128"/>
                <a:cs typeface="MS PGothic" panose="020B0600070205080204" charset="-128"/>
              </a:rPr>
              <a:t> </a:t>
            </a:r>
            <a:r>
              <a:rPr lang="en-US" dirty="0">
                <a:latin typeface="Calibri" panose="020F0502020204030204" charset="0"/>
                <a:ea typeface="MS PGothic" panose="020B0600070205080204" charset="-128"/>
                <a:cs typeface="MS PGothic" panose="020B0600070205080204" charset="-128"/>
              </a:rPr>
              <a:t>classification</a:t>
            </a:r>
            <a:endParaRPr lang="en-US" dirty="0">
              <a:latin typeface="Calibri" panose="020F0502020204030204" charset="0"/>
              <a:ea typeface="MS PGothic" panose="020B0600070205080204" charset="-128"/>
              <a:cs typeface="MS PGothic" panose="020B0600070205080204" charset="-128"/>
            </a:endParaRPr>
          </a:p>
          <a:p>
            <a:pPr lvl="1"/>
            <a:r>
              <a:rPr lang="en-US" dirty="0">
                <a:latin typeface="Calibri" panose="020F0502020204030204" charset="0"/>
                <a:ea typeface="MS PGothic" panose="020B0600070205080204" charset="-128"/>
              </a:rPr>
              <a:t>A document can belong to 0, 1, or &gt;1 classes.</a:t>
            </a:r>
            <a:endParaRPr lang="en-US" dirty="0">
              <a:latin typeface="Calibri" panose="020F0502020204030204" charset="0"/>
              <a:ea typeface="MS PGothic" panose="020B0600070205080204" charset="-128"/>
            </a:endParaRPr>
          </a:p>
          <a:p>
            <a:pPr lvl="1"/>
            <a:endParaRPr lang="en-US" dirty="0">
              <a:latin typeface="Calibri" panose="020F0502020204030204" charset="0"/>
              <a:ea typeface="MS PGothic" panose="020B0600070205080204" charset="-128"/>
            </a:endParaRPr>
          </a:p>
          <a:p>
            <a:r>
              <a:rPr lang="en-US" dirty="0">
                <a:latin typeface="Calibri" panose="020F0502020204030204" charset="0"/>
                <a:ea typeface="MS PGothic" panose="020B0600070205080204" charset="-128"/>
                <a:cs typeface="MS PGothic" panose="020B0600070205080204" charset="-128"/>
              </a:rPr>
              <a:t>For each class </a:t>
            </a:r>
            <a:r>
              <a:rPr lang="en-US" dirty="0" err="1">
                <a:solidFill>
                  <a:srgbClr val="FF0000"/>
                </a:solidFill>
                <a:latin typeface="Calibri" panose="020F0502020204030204" charset="0"/>
                <a:ea typeface="MS PGothic" panose="020B0600070205080204" charset="-128"/>
                <a:cs typeface="MS PGothic" panose="020B0600070205080204" charset="-128"/>
              </a:rPr>
              <a:t>c∈C</a:t>
            </a:r>
            <a:endParaRPr lang="en-US" dirty="0">
              <a:solidFill>
                <a:srgbClr val="FF0000"/>
              </a:solidFill>
              <a:latin typeface="Symbol" panose="05050102010706020507" charset="2"/>
              <a:ea typeface="MS PGothic" panose="020B0600070205080204" charset="-128"/>
              <a:cs typeface="Symbol" panose="05050102010706020507" charset="2"/>
            </a:endParaRPr>
          </a:p>
          <a:p>
            <a:pPr lvl="1"/>
            <a:r>
              <a:rPr lang="en-US" dirty="0">
                <a:latin typeface="Calibri" panose="020F0502020204030204" charset="0"/>
                <a:ea typeface="MS PGothic" panose="020B0600070205080204" charset="-128"/>
                <a:cs typeface="MS PGothic" panose="020B0600070205080204" charset="-128"/>
              </a:rPr>
              <a:t>Build a classifier </a:t>
            </a:r>
            <a:r>
              <a:rPr lang="en-US" dirty="0" err="1">
                <a:solidFill>
                  <a:srgbClr val="FF0000"/>
                </a:solidFill>
                <a:latin typeface="Calibri" panose="020F0502020204030204" charset="0"/>
                <a:ea typeface="MS PGothic" panose="020B0600070205080204" charset="-128"/>
                <a:cs typeface="MS PGothic" panose="020B0600070205080204" charset="-128"/>
              </a:rPr>
              <a:t>γ</a:t>
            </a:r>
            <a:r>
              <a:rPr lang="en-US" baseline="-25000" dirty="0" err="1">
                <a:solidFill>
                  <a:srgbClr val="FF0000"/>
                </a:solidFill>
                <a:latin typeface="Calibri" panose="020F0502020204030204" charset="0"/>
                <a:ea typeface="MS PGothic" panose="020B0600070205080204" charset="-128"/>
                <a:cs typeface="MS PGothic" panose="020B0600070205080204" charset="-128"/>
              </a:rPr>
              <a:t>c</a:t>
            </a:r>
            <a:r>
              <a:rPr lang="en-US" dirty="0">
                <a:latin typeface="Calibri" panose="020F0502020204030204" charset="0"/>
                <a:ea typeface="MS PGothic" panose="020B0600070205080204" charset="-128"/>
                <a:cs typeface="MS PGothic" panose="020B0600070205080204" charset="-128"/>
              </a:rPr>
              <a:t> to distinguish </a:t>
            </a:r>
            <a:r>
              <a:rPr lang="en-US" dirty="0">
                <a:solidFill>
                  <a:srgbClr val="FF0000"/>
                </a:solidFill>
                <a:latin typeface="Calibri" panose="020F0502020204030204" charset="0"/>
                <a:ea typeface="MS PGothic" panose="020B0600070205080204" charset="-128"/>
                <a:cs typeface="MS PGothic" panose="020B0600070205080204" charset="-128"/>
              </a:rPr>
              <a:t>c</a:t>
            </a:r>
            <a:r>
              <a:rPr lang="en-US" dirty="0">
                <a:latin typeface="Calibri" panose="020F0502020204030204" charset="0"/>
                <a:ea typeface="MS PGothic" panose="020B0600070205080204" charset="-128"/>
                <a:cs typeface="MS PGothic" panose="020B0600070205080204" charset="-128"/>
              </a:rPr>
              <a:t> from all other classes </a:t>
            </a:r>
            <a:r>
              <a:rPr lang="en-US" dirty="0">
                <a:solidFill>
                  <a:srgbClr val="FF0000"/>
                </a:solidFill>
                <a:latin typeface="Calibri" panose="020F0502020204030204" charset="0"/>
                <a:ea typeface="MS PGothic" panose="020B0600070205080204" charset="-128"/>
                <a:cs typeface="MS PGothic" panose="020B0600070205080204" charset="-128"/>
              </a:rPr>
              <a:t>c’ ∈C</a:t>
            </a:r>
            <a:endParaRPr lang="en-US" dirty="0">
              <a:latin typeface="Calibri" panose="020F0502020204030204" charset="0"/>
              <a:ea typeface="MS PGothic" panose="020B0600070205080204" charset="-128"/>
              <a:cs typeface="MS PGothic" panose="020B0600070205080204" charset="-128"/>
            </a:endParaRPr>
          </a:p>
          <a:p>
            <a:r>
              <a:rPr lang="en-US" dirty="0">
                <a:latin typeface="Calibri" panose="020F0502020204030204" charset="0"/>
                <a:ea typeface="MS PGothic" panose="020B0600070205080204" charset="-128"/>
                <a:cs typeface="MS PGothic" panose="020B0600070205080204" charset="-128"/>
              </a:rPr>
              <a:t>Given test doc </a:t>
            </a:r>
            <a:r>
              <a:rPr lang="en-US" dirty="0">
                <a:solidFill>
                  <a:srgbClr val="FF0000"/>
                </a:solidFill>
                <a:latin typeface="Calibri" panose="020F0502020204030204" charset="0"/>
                <a:ea typeface="MS PGothic" panose="020B0600070205080204" charset="-128"/>
                <a:cs typeface="MS PGothic" panose="020B0600070205080204" charset="-128"/>
              </a:rPr>
              <a:t>d</a:t>
            </a:r>
            <a:r>
              <a:rPr lang="en-US" dirty="0">
                <a:latin typeface="Calibri" panose="020F0502020204030204" charset="0"/>
                <a:ea typeface="MS PGothic" panose="020B0600070205080204" charset="-128"/>
                <a:cs typeface="MS PGothic" panose="020B0600070205080204" charset="-128"/>
              </a:rPr>
              <a:t>, </a:t>
            </a:r>
            <a:endParaRPr lang="en-US" dirty="0">
              <a:latin typeface="Calibri" panose="020F0502020204030204" charset="0"/>
              <a:ea typeface="MS PGothic" panose="020B0600070205080204" charset="-128"/>
              <a:cs typeface="MS PGothic" panose="020B0600070205080204" charset="-128"/>
            </a:endParaRPr>
          </a:p>
          <a:p>
            <a:pPr lvl="1"/>
            <a:r>
              <a:rPr lang="en-US" dirty="0">
                <a:latin typeface="Calibri" panose="020F0502020204030204" charset="0"/>
                <a:ea typeface="MS PGothic" panose="020B0600070205080204" charset="-128"/>
                <a:cs typeface="MS PGothic" panose="020B0600070205080204" charset="-128"/>
              </a:rPr>
              <a:t>Evaluate it for membership in each class using each </a:t>
            </a:r>
            <a:r>
              <a:rPr lang="en-US" dirty="0" err="1">
                <a:solidFill>
                  <a:srgbClr val="FF0000"/>
                </a:solidFill>
                <a:latin typeface="Calibri" panose="020F0502020204030204" charset="0"/>
                <a:ea typeface="MS PGothic" panose="020B0600070205080204" charset="-128"/>
                <a:cs typeface="MS PGothic" panose="020B0600070205080204" charset="-128"/>
              </a:rPr>
              <a:t>γ</a:t>
            </a:r>
            <a:r>
              <a:rPr lang="en-US" baseline="-25000" dirty="0" err="1">
                <a:solidFill>
                  <a:srgbClr val="FF0000"/>
                </a:solidFill>
                <a:latin typeface="Calibri" panose="020F0502020204030204" charset="0"/>
                <a:ea typeface="MS PGothic" panose="020B0600070205080204" charset="-128"/>
                <a:cs typeface="MS PGothic" panose="020B0600070205080204" charset="-128"/>
              </a:rPr>
              <a:t>c</a:t>
            </a:r>
            <a:endParaRPr lang="en-US" dirty="0">
              <a:solidFill>
                <a:srgbClr val="FF0000"/>
              </a:solidFill>
              <a:latin typeface="Calibri" panose="020F0502020204030204" charset="0"/>
              <a:ea typeface="MS PGothic" panose="020B0600070205080204" charset="-128"/>
              <a:cs typeface="MS PGothic" panose="020B0600070205080204" charset="-128"/>
            </a:endParaRPr>
          </a:p>
          <a:p>
            <a:pPr lvl="1"/>
            <a:r>
              <a:rPr lang="en-US" dirty="0">
                <a:solidFill>
                  <a:srgbClr val="FF0000"/>
                </a:solidFill>
                <a:latin typeface="Calibri" panose="020F0502020204030204" charset="0"/>
                <a:ea typeface="MS PGothic" panose="020B0600070205080204" charset="-128"/>
                <a:cs typeface="MS PGothic" panose="020B0600070205080204" charset="-128"/>
              </a:rPr>
              <a:t>d</a:t>
            </a:r>
            <a:r>
              <a:rPr lang="en-US" dirty="0">
                <a:latin typeface="Calibri" panose="020F0502020204030204" charset="0"/>
                <a:ea typeface="MS PGothic" panose="020B0600070205080204" charset="-128"/>
                <a:cs typeface="MS PGothic" panose="020B0600070205080204" charset="-128"/>
              </a:rPr>
              <a:t> belongs to </a:t>
            </a:r>
            <a:r>
              <a:rPr lang="en-US" dirty="0">
                <a:solidFill>
                  <a:srgbClr val="008000"/>
                </a:solidFill>
                <a:latin typeface="Calibri" panose="020F0502020204030204" charset="0"/>
                <a:ea typeface="MS PGothic" panose="020B0600070205080204" charset="-128"/>
                <a:cs typeface="MS PGothic" panose="020B0600070205080204" charset="-128"/>
              </a:rPr>
              <a:t>any</a:t>
            </a:r>
            <a:r>
              <a:rPr lang="en-US" dirty="0">
                <a:latin typeface="Calibri" panose="020F0502020204030204" charset="0"/>
                <a:ea typeface="MS PGothic" panose="020B0600070205080204" charset="-128"/>
                <a:cs typeface="MS PGothic" panose="020B0600070205080204" charset="-128"/>
              </a:rPr>
              <a:t> class for which</a:t>
            </a:r>
            <a:r>
              <a:rPr lang="en-US" dirty="0">
                <a:solidFill>
                  <a:srgbClr val="FF0000"/>
                </a:solidFill>
                <a:latin typeface="Calibri" panose="020F0502020204030204" charset="0"/>
                <a:ea typeface="MS PGothic" panose="020B0600070205080204" charset="-128"/>
                <a:cs typeface="MS PGothic" panose="020B0600070205080204" charset="-128"/>
              </a:rPr>
              <a:t> </a:t>
            </a:r>
            <a:r>
              <a:rPr lang="en-US" dirty="0" err="1">
                <a:solidFill>
                  <a:srgbClr val="FF0000"/>
                </a:solidFill>
                <a:latin typeface="Calibri" panose="020F0502020204030204" charset="0"/>
                <a:ea typeface="MS PGothic" panose="020B0600070205080204" charset="-128"/>
                <a:cs typeface="MS PGothic" panose="020B0600070205080204" charset="-128"/>
              </a:rPr>
              <a:t>γ</a:t>
            </a:r>
            <a:r>
              <a:rPr lang="en-US" baseline="-25000" dirty="0" err="1">
                <a:solidFill>
                  <a:srgbClr val="FF0000"/>
                </a:solidFill>
                <a:latin typeface="Calibri" panose="020F0502020204030204" charset="0"/>
                <a:ea typeface="MS PGothic" panose="020B0600070205080204" charset="-128"/>
                <a:cs typeface="MS PGothic" panose="020B0600070205080204" charset="-128"/>
              </a:rPr>
              <a:t>c</a:t>
            </a:r>
            <a:r>
              <a:rPr lang="en-US" baseline="-25000" dirty="0">
                <a:solidFill>
                  <a:srgbClr val="FF0000"/>
                </a:solidFill>
                <a:latin typeface="Calibri" panose="020F0502020204030204" charset="0"/>
                <a:ea typeface="MS PGothic" panose="020B0600070205080204" charset="-128"/>
                <a:cs typeface="MS PGothic" panose="020B0600070205080204" charset="-128"/>
              </a:rPr>
              <a:t> </a:t>
            </a:r>
            <a:r>
              <a:rPr lang="en-US" dirty="0">
                <a:solidFill>
                  <a:srgbClr val="FF0000"/>
                </a:solidFill>
                <a:latin typeface="Calibri" panose="020F0502020204030204" charset="0"/>
                <a:ea typeface="MS PGothic" panose="020B0600070205080204" charset="-128"/>
                <a:cs typeface="MS PGothic" panose="020B0600070205080204" charset="-128"/>
              </a:rPr>
              <a:t> </a:t>
            </a:r>
            <a:r>
              <a:rPr lang="en-US" dirty="0">
                <a:latin typeface="Calibri" panose="020F0502020204030204" charset="0"/>
                <a:ea typeface="MS PGothic" panose="020B0600070205080204" charset="-128"/>
                <a:cs typeface="MS PGothic" panose="020B0600070205080204" charset="-128"/>
              </a:rPr>
              <a:t>returns true</a:t>
            </a:r>
            <a:endParaRPr lang="en-US" dirty="0">
              <a:latin typeface="Calibri" panose="020F0502020204030204" charset="0"/>
              <a:ea typeface="MS PGothic" panose="020B0600070205080204" charset="-128"/>
              <a:cs typeface="MS PGothic" panose="020B0600070205080204" charset="-128"/>
            </a:endParaRPr>
          </a:p>
          <a:p>
            <a:endParaRPr lang="en-US" dirty="0">
              <a:latin typeface="Calibri" panose="020F0502020204030204" charset="0"/>
              <a:ea typeface="MS PGothic" panose="020B0600070205080204" charset="-128"/>
            </a:endParaRPr>
          </a:p>
        </p:txBody>
      </p:sp>
      <p:sp>
        <p:nvSpPr>
          <p:cNvPr id="60421" name="TextBox 5"/>
          <p:cNvSpPr txBox="1">
            <a:spLocks noChangeArrowheads="1"/>
          </p:cNvSpPr>
          <p:nvPr/>
        </p:nvSpPr>
        <p:spPr bwMode="auto">
          <a:xfrm>
            <a:off x="7620001" y="-89972"/>
            <a:ext cx="1035861" cy="338554"/>
          </a:xfrm>
          <a:prstGeom prst="rect">
            <a:avLst/>
          </a:prstGeom>
          <a:noFill/>
          <a:ln>
            <a:noFill/>
          </a:ln>
        </p:spPr>
        <p:txBody>
          <a:bodyPr wrap="none" anchor="ctr">
            <a:spAutoFit/>
          </a:bodyPr>
          <a:lstStyle>
            <a:lvl1pPr eaLnBrk="0" hangingPunct="0">
              <a:defRPr sz="2400">
                <a:solidFill>
                  <a:schemeClr val="tx1"/>
                </a:solidFill>
                <a:latin typeface="Lucida Sans" charset="0"/>
                <a:ea typeface="MS PGothic" panose="020B0600070205080204" charset="-128"/>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Sec.14.5</a:t>
            </a:r>
            <a:endParaRPr lang="en-US" sz="1600">
              <a:solidFill>
                <a:srgbClr val="FBFC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2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2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2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42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42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bwMode="auto">
          <a:noFill/>
        </p:spPr>
        <p:txBody>
          <a:bodyPr/>
          <a:lstStyle>
            <a:lvl1pPr eaLnBrk="0" hangingPunct="0">
              <a:defRPr sz="2400">
                <a:solidFill>
                  <a:schemeClr val="tx1"/>
                </a:solidFill>
                <a:latin typeface="Lucida Sans" charset="0"/>
                <a:ea typeface="MS PGothic" panose="020B0600070205080204" charset="-128"/>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2AF2582C-5254-7A4F-91A6-4BD07F8621D0}" type="slidenum">
              <a:rPr lang="en-US" sz="1200">
                <a:solidFill>
                  <a:srgbClr val="898989"/>
                </a:solidFill>
                <a:latin typeface="Calibri" panose="020F0502020204030204" charset="0"/>
              </a:rPr>
            </a:fld>
            <a:endParaRPr lang="en-US" sz="1200">
              <a:solidFill>
                <a:srgbClr val="898989"/>
              </a:solidFill>
              <a:latin typeface="Calibri" panose="020F0502020204030204" charset="0"/>
            </a:endParaRPr>
          </a:p>
        </p:txBody>
      </p:sp>
      <p:sp>
        <p:nvSpPr>
          <p:cNvPr id="60419" name="Rectangle 2"/>
          <p:cNvSpPr>
            <a:spLocks noGrp="1" noChangeArrowheads="1"/>
          </p:cNvSpPr>
          <p:nvPr>
            <p:ph type="title"/>
          </p:nvPr>
        </p:nvSpPr>
        <p:spPr/>
        <p:txBody>
          <a:bodyPr>
            <a:normAutofit fontScale="90000"/>
          </a:bodyPr>
          <a:lstStyle/>
          <a:p>
            <a:r>
              <a:rPr lang="en-US" dirty="0">
                <a:latin typeface="Calibri" panose="020F0502020204030204" charset="0"/>
                <a:ea typeface="MS PGothic" panose="020B0600070205080204" charset="-128"/>
                <a:cs typeface="MS PGothic" panose="020B0600070205080204" charset="-128"/>
              </a:rPr>
              <a:t>More Than Two Classes: </a:t>
            </a:r>
            <a:br>
              <a:rPr lang="en-US" dirty="0">
                <a:latin typeface="Calibri" panose="020F0502020204030204" charset="0"/>
                <a:ea typeface="MS PGothic" panose="020B0600070205080204" charset="-128"/>
                <a:cs typeface="MS PGothic" panose="020B0600070205080204" charset="-128"/>
              </a:rPr>
            </a:br>
            <a:r>
              <a:rPr lang="en-US" dirty="0">
                <a:latin typeface="Calibri" panose="020F0502020204030204" charset="0"/>
                <a:ea typeface="MS PGothic" panose="020B0600070205080204" charset="-128"/>
                <a:cs typeface="MS PGothic" panose="020B0600070205080204" charset="-128"/>
              </a:rPr>
              <a:t>Sets of binary classifiers</a:t>
            </a:r>
            <a:endParaRPr lang="en-US" dirty="0">
              <a:latin typeface="Calibri" panose="020F0502020204030204" charset="0"/>
              <a:ea typeface="MS PGothic" panose="020B0600070205080204" charset="-128"/>
              <a:cs typeface="MS PGothic" panose="020B0600070205080204" charset="-128"/>
            </a:endParaRPr>
          </a:p>
        </p:txBody>
      </p:sp>
      <p:sp>
        <p:nvSpPr>
          <p:cNvPr id="60420" name="Rectangle 3"/>
          <p:cNvSpPr>
            <a:spLocks noGrp="1" noChangeArrowheads="1"/>
          </p:cNvSpPr>
          <p:nvPr>
            <p:ph type="body" idx="1"/>
          </p:nvPr>
        </p:nvSpPr>
        <p:spPr>
          <a:xfrm>
            <a:off x="304800" y="1803400"/>
            <a:ext cx="8534400" cy="4775200"/>
          </a:xfrm>
        </p:spPr>
        <p:txBody>
          <a:bodyPr>
            <a:normAutofit fontScale="92500" lnSpcReduction="10000"/>
          </a:bodyPr>
          <a:lstStyle/>
          <a:p>
            <a:pPr eaLnBrk="1" hangingPunct="1"/>
            <a:r>
              <a:rPr lang="en-US" dirty="0">
                <a:solidFill>
                  <a:srgbClr val="008000"/>
                </a:solidFill>
                <a:latin typeface="Calibri" panose="020F0502020204030204" charset="0"/>
                <a:ea typeface="MS PGothic" panose="020B0600070205080204" charset="-128"/>
                <a:cs typeface="MS PGothic" panose="020B0600070205080204" charset="-128"/>
              </a:rPr>
              <a:t>One-of </a:t>
            </a:r>
            <a:r>
              <a:rPr lang="en-US" dirty="0">
                <a:latin typeface="Calibri" panose="020F0502020204030204" charset="0"/>
                <a:ea typeface="MS PGothic" panose="020B0600070205080204" charset="-128"/>
                <a:cs typeface="MS PGothic" panose="020B0600070205080204" charset="-128"/>
              </a:rPr>
              <a:t>or </a:t>
            </a:r>
            <a:r>
              <a:rPr lang="en-US" dirty="0">
                <a:solidFill>
                  <a:srgbClr val="008000"/>
                </a:solidFill>
                <a:latin typeface="Calibri" panose="020F0502020204030204" charset="0"/>
                <a:ea typeface="MS PGothic" panose="020B0600070205080204" charset="-128"/>
                <a:cs typeface="MS PGothic" panose="020B0600070205080204" charset="-128"/>
              </a:rPr>
              <a:t>multinomial </a:t>
            </a:r>
            <a:r>
              <a:rPr lang="en-US" dirty="0">
                <a:latin typeface="Calibri" panose="020F0502020204030204" charset="0"/>
                <a:ea typeface="MS PGothic" panose="020B0600070205080204" charset="-128"/>
                <a:cs typeface="MS PGothic" panose="020B0600070205080204" charset="-128"/>
              </a:rPr>
              <a:t>classification</a:t>
            </a:r>
            <a:endParaRPr lang="en-US" dirty="0">
              <a:latin typeface="Calibri" panose="020F0502020204030204" charset="0"/>
              <a:ea typeface="MS PGothic" panose="020B0600070205080204" charset="-128"/>
              <a:cs typeface="MS PGothic" panose="020B0600070205080204" charset="-128"/>
            </a:endParaRPr>
          </a:p>
          <a:p>
            <a:pPr lvl="1" eaLnBrk="1" hangingPunct="1"/>
            <a:r>
              <a:rPr lang="en-US" dirty="0">
                <a:latin typeface="Calibri" panose="020F0502020204030204" charset="0"/>
                <a:ea typeface="MS PGothic" panose="020B0600070205080204" charset="-128"/>
              </a:rPr>
              <a:t>Classes are mutually exclusive:  each document in exactly one class</a:t>
            </a:r>
            <a:endParaRPr lang="en-US" dirty="0">
              <a:latin typeface="Calibri" panose="020F0502020204030204" charset="0"/>
              <a:ea typeface="MS PGothic" panose="020B0600070205080204" charset="-128"/>
            </a:endParaRPr>
          </a:p>
          <a:p>
            <a:pPr lvl="1" eaLnBrk="1" hangingPunct="1"/>
            <a:endParaRPr lang="en-US" dirty="0">
              <a:latin typeface="Calibri" panose="020F0502020204030204" charset="0"/>
              <a:ea typeface="MS PGothic" panose="020B0600070205080204" charset="-128"/>
            </a:endParaRPr>
          </a:p>
          <a:p>
            <a:r>
              <a:rPr lang="en-US" dirty="0">
                <a:latin typeface="Calibri" panose="020F0502020204030204" charset="0"/>
                <a:ea typeface="MS PGothic" panose="020B0600070205080204" charset="-128"/>
                <a:cs typeface="MS PGothic" panose="020B0600070205080204" charset="-128"/>
              </a:rPr>
              <a:t>For each class </a:t>
            </a:r>
            <a:r>
              <a:rPr lang="en-US" dirty="0" err="1">
                <a:solidFill>
                  <a:srgbClr val="FF0000"/>
                </a:solidFill>
                <a:latin typeface="Calibri" panose="020F0502020204030204" charset="0"/>
                <a:ea typeface="MS PGothic" panose="020B0600070205080204" charset="-128"/>
                <a:cs typeface="MS PGothic" panose="020B0600070205080204" charset="-128"/>
              </a:rPr>
              <a:t>c∈C</a:t>
            </a:r>
            <a:endParaRPr lang="en-US" dirty="0">
              <a:solidFill>
                <a:srgbClr val="FF0000"/>
              </a:solidFill>
              <a:latin typeface="Symbol" panose="05050102010706020507" charset="2"/>
              <a:ea typeface="MS PGothic" panose="020B0600070205080204" charset="-128"/>
              <a:cs typeface="Symbol" panose="05050102010706020507" charset="2"/>
            </a:endParaRPr>
          </a:p>
          <a:p>
            <a:pPr lvl="1"/>
            <a:r>
              <a:rPr lang="en-US" dirty="0">
                <a:latin typeface="Calibri" panose="020F0502020204030204" charset="0"/>
                <a:ea typeface="MS PGothic" panose="020B0600070205080204" charset="-128"/>
                <a:cs typeface="MS PGothic" panose="020B0600070205080204" charset="-128"/>
              </a:rPr>
              <a:t>Build a classifier </a:t>
            </a:r>
            <a:r>
              <a:rPr lang="en-US" dirty="0" err="1">
                <a:solidFill>
                  <a:srgbClr val="FF0000"/>
                </a:solidFill>
                <a:latin typeface="Calibri" panose="020F0502020204030204" charset="0"/>
                <a:ea typeface="MS PGothic" panose="020B0600070205080204" charset="-128"/>
                <a:cs typeface="MS PGothic" panose="020B0600070205080204" charset="-128"/>
              </a:rPr>
              <a:t>γ</a:t>
            </a:r>
            <a:r>
              <a:rPr lang="en-US" baseline="-25000" dirty="0" err="1">
                <a:solidFill>
                  <a:srgbClr val="FF0000"/>
                </a:solidFill>
                <a:latin typeface="Calibri" panose="020F0502020204030204" charset="0"/>
                <a:ea typeface="MS PGothic" panose="020B0600070205080204" charset="-128"/>
                <a:cs typeface="MS PGothic" panose="020B0600070205080204" charset="-128"/>
              </a:rPr>
              <a:t>c</a:t>
            </a:r>
            <a:r>
              <a:rPr lang="en-US" dirty="0">
                <a:latin typeface="Calibri" panose="020F0502020204030204" charset="0"/>
                <a:ea typeface="MS PGothic" panose="020B0600070205080204" charset="-128"/>
                <a:cs typeface="MS PGothic" panose="020B0600070205080204" charset="-128"/>
              </a:rPr>
              <a:t> to distinguish </a:t>
            </a:r>
            <a:r>
              <a:rPr lang="en-US" dirty="0">
                <a:solidFill>
                  <a:srgbClr val="FF0000"/>
                </a:solidFill>
                <a:latin typeface="Calibri" panose="020F0502020204030204" charset="0"/>
                <a:ea typeface="MS PGothic" panose="020B0600070205080204" charset="-128"/>
                <a:cs typeface="MS PGothic" panose="020B0600070205080204" charset="-128"/>
              </a:rPr>
              <a:t>c</a:t>
            </a:r>
            <a:r>
              <a:rPr lang="en-US" dirty="0">
                <a:latin typeface="Calibri" panose="020F0502020204030204" charset="0"/>
                <a:ea typeface="MS PGothic" panose="020B0600070205080204" charset="-128"/>
                <a:cs typeface="MS PGothic" panose="020B0600070205080204" charset="-128"/>
              </a:rPr>
              <a:t> from all other classes </a:t>
            </a:r>
            <a:r>
              <a:rPr lang="en-US" dirty="0">
                <a:solidFill>
                  <a:srgbClr val="FF0000"/>
                </a:solidFill>
                <a:latin typeface="Calibri" panose="020F0502020204030204" charset="0"/>
                <a:ea typeface="MS PGothic" panose="020B0600070205080204" charset="-128"/>
                <a:cs typeface="MS PGothic" panose="020B0600070205080204" charset="-128"/>
              </a:rPr>
              <a:t>c’ ∈C</a:t>
            </a:r>
            <a:endParaRPr lang="en-US" dirty="0">
              <a:latin typeface="Calibri" panose="020F0502020204030204" charset="0"/>
              <a:ea typeface="MS PGothic" panose="020B0600070205080204" charset="-128"/>
              <a:cs typeface="MS PGothic" panose="020B0600070205080204" charset="-128"/>
            </a:endParaRPr>
          </a:p>
          <a:p>
            <a:r>
              <a:rPr lang="en-US" dirty="0">
                <a:latin typeface="Calibri" panose="020F0502020204030204" charset="0"/>
                <a:ea typeface="MS PGothic" panose="020B0600070205080204" charset="-128"/>
                <a:cs typeface="MS PGothic" panose="020B0600070205080204" charset="-128"/>
              </a:rPr>
              <a:t>Given test doc </a:t>
            </a:r>
            <a:r>
              <a:rPr lang="en-US" dirty="0">
                <a:solidFill>
                  <a:srgbClr val="FF0000"/>
                </a:solidFill>
                <a:latin typeface="Calibri" panose="020F0502020204030204" charset="0"/>
                <a:ea typeface="MS PGothic" panose="020B0600070205080204" charset="-128"/>
                <a:cs typeface="MS PGothic" panose="020B0600070205080204" charset="-128"/>
              </a:rPr>
              <a:t>d</a:t>
            </a:r>
            <a:r>
              <a:rPr lang="en-US" dirty="0">
                <a:latin typeface="Calibri" panose="020F0502020204030204" charset="0"/>
                <a:ea typeface="MS PGothic" panose="020B0600070205080204" charset="-128"/>
                <a:cs typeface="MS PGothic" panose="020B0600070205080204" charset="-128"/>
              </a:rPr>
              <a:t>, </a:t>
            </a:r>
            <a:endParaRPr lang="en-US" dirty="0">
              <a:latin typeface="Calibri" panose="020F0502020204030204" charset="0"/>
              <a:ea typeface="MS PGothic" panose="020B0600070205080204" charset="-128"/>
              <a:cs typeface="MS PGothic" panose="020B0600070205080204" charset="-128"/>
            </a:endParaRPr>
          </a:p>
          <a:p>
            <a:pPr lvl="1"/>
            <a:r>
              <a:rPr lang="en-US" dirty="0">
                <a:latin typeface="Calibri" panose="020F0502020204030204" charset="0"/>
                <a:ea typeface="MS PGothic" panose="020B0600070205080204" charset="-128"/>
                <a:cs typeface="MS PGothic" panose="020B0600070205080204" charset="-128"/>
              </a:rPr>
              <a:t>Evaluate it for membership in each class using each </a:t>
            </a:r>
            <a:r>
              <a:rPr lang="en-US" dirty="0" err="1">
                <a:solidFill>
                  <a:srgbClr val="FF0000"/>
                </a:solidFill>
                <a:latin typeface="Calibri" panose="020F0502020204030204" charset="0"/>
                <a:ea typeface="MS PGothic" panose="020B0600070205080204" charset="-128"/>
                <a:cs typeface="MS PGothic" panose="020B0600070205080204" charset="-128"/>
              </a:rPr>
              <a:t>γ</a:t>
            </a:r>
            <a:r>
              <a:rPr lang="en-US" baseline="-25000" dirty="0" err="1">
                <a:solidFill>
                  <a:srgbClr val="FF0000"/>
                </a:solidFill>
                <a:latin typeface="Calibri" panose="020F0502020204030204" charset="0"/>
                <a:ea typeface="MS PGothic" panose="020B0600070205080204" charset="-128"/>
                <a:cs typeface="MS PGothic" panose="020B0600070205080204" charset="-128"/>
              </a:rPr>
              <a:t>c</a:t>
            </a:r>
            <a:endParaRPr lang="en-US" dirty="0">
              <a:solidFill>
                <a:srgbClr val="FF0000"/>
              </a:solidFill>
              <a:latin typeface="Calibri" panose="020F0502020204030204" charset="0"/>
              <a:ea typeface="MS PGothic" panose="020B0600070205080204" charset="-128"/>
              <a:cs typeface="MS PGothic" panose="020B0600070205080204" charset="-128"/>
            </a:endParaRPr>
          </a:p>
          <a:p>
            <a:pPr lvl="1"/>
            <a:r>
              <a:rPr lang="en-US" dirty="0">
                <a:solidFill>
                  <a:srgbClr val="FF0000"/>
                </a:solidFill>
                <a:latin typeface="Calibri" panose="020F0502020204030204" charset="0"/>
                <a:ea typeface="MS PGothic" panose="020B0600070205080204" charset="-128"/>
                <a:cs typeface="MS PGothic" panose="020B0600070205080204" charset="-128"/>
              </a:rPr>
              <a:t>d</a:t>
            </a:r>
            <a:r>
              <a:rPr lang="en-US" dirty="0">
                <a:latin typeface="Calibri" panose="020F0502020204030204" charset="0"/>
                <a:ea typeface="MS PGothic" panose="020B0600070205080204" charset="-128"/>
                <a:cs typeface="MS PGothic" panose="020B0600070205080204" charset="-128"/>
              </a:rPr>
              <a:t> belongs to the </a:t>
            </a:r>
            <a:r>
              <a:rPr lang="en-US" dirty="0">
                <a:solidFill>
                  <a:srgbClr val="008000"/>
                </a:solidFill>
                <a:latin typeface="Calibri" panose="020F0502020204030204" charset="0"/>
                <a:ea typeface="MS PGothic" panose="020B0600070205080204" charset="-128"/>
                <a:cs typeface="MS PGothic" panose="020B0600070205080204" charset="-128"/>
              </a:rPr>
              <a:t>one</a:t>
            </a:r>
            <a:r>
              <a:rPr lang="en-US" dirty="0">
                <a:latin typeface="Calibri" panose="020F0502020204030204" charset="0"/>
                <a:ea typeface="MS PGothic" panose="020B0600070205080204" charset="-128"/>
                <a:cs typeface="MS PGothic" panose="020B0600070205080204" charset="-128"/>
              </a:rPr>
              <a:t> class with maximum score</a:t>
            </a:r>
            <a:endParaRPr lang="en-US" dirty="0">
              <a:latin typeface="Calibri" panose="020F0502020204030204" charset="0"/>
              <a:ea typeface="MS PGothic" panose="020B0600070205080204" charset="-128"/>
              <a:cs typeface="MS PGothic" panose="020B0600070205080204" charset="-128"/>
            </a:endParaRPr>
          </a:p>
          <a:p>
            <a:pPr lvl="1"/>
            <a:endParaRPr lang="en-US" dirty="0">
              <a:latin typeface="Calibri" panose="020F0502020204030204" charset="0"/>
              <a:ea typeface="MS PGothic" panose="020B0600070205080204" charset="-128"/>
              <a:cs typeface="MS PGothic" panose="020B0600070205080204" charset="-128"/>
            </a:endParaRPr>
          </a:p>
          <a:p>
            <a:pPr lvl="1" eaLnBrk="1" hangingPunct="1"/>
            <a:endParaRPr lang="en-US" dirty="0">
              <a:latin typeface="Calibri" panose="020F0502020204030204" charset="0"/>
              <a:ea typeface="MS PGothic" panose="020B0600070205080204" charset="-128"/>
            </a:endParaRPr>
          </a:p>
        </p:txBody>
      </p:sp>
      <p:sp>
        <p:nvSpPr>
          <p:cNvPr id="60421" name="TextBox 5"/>
          <p:cNvSpPr txBox="1">
            <a:spLocks noChangeArrowheads="1"/>
          </p:cNvSpPr>
          <p:nvPr/>
        </p:nvSpPr>
        <p:spPr bwMode="auto">
          <a:xfrm>
            <a:off x="7620001" y="-89972"/>
            <a:ext cx="1035861" cy="338554"/>
          </a:xfrm>
          <a:prstGeom prst="rect">
            <a:avLst/>
          </a:prstGeom>
          <a:noFill/>
          <a:ln>
            <a:noFill/>
          </a:ln>
        </p:spPr>
        <p:txBody>
          <a:bodyPr wrap="none" anchor="ctr">
            <a:spAutoFit/>
          </a:bodyPr>
          <a:lstStyle>
            <a:lvl1pPr eaLnBrk="0" hangingPunct="0">
              <a:defRPr sz="2400">
                <a:solidFill>
                  <a:schemeClr val="tx1"/>
                </a:solidFill>
                <a:latin typeface="Lucida Sans" charset="0"/>
                <a:ea typeface="MS PGothic" panose="020B0600070205080204" charset="-128"/>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Sec.14.5</a:t>
            </a:r>
            <a:endParaRPr lang="en-US" sz="1600">
              <a:solidFill>
                <a:srgbClr val="FBFCFF"/>
              </a:solidFill>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bwMode="auto">
          <a:noFill/>
        </p:spPr>
        <p:txBody>
          <a:bodyPr/>
          <a:lstStyle>
            <a:lvl1pPr eaLnBrk="0" hangingPunct="0">
              <a:defRPr sz="2400">
                <a:solidFill>
                  <a:schemeClr val="tx1"/>
                </a:solidFill>
                <a:latin typeface="Lucida Sans" charset="0"/>
                <a:ea typeface="MS PGothic" panose="020B0600070205080204" charset="-128"/>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620381B-3AA2-4540-B229-7447A8D9845A}" type="slidenum">
              <a:rPr lang="en-US" sz="1200">
                <a:solidFill>
                  <a:srgbClr val="898989"/>
                </a:solidFill>
                <a:latin typeface="Calibri" panose="020F0502020204030204" charset="0"/>
              </a:rPr>
            </a:fld>
            <a:endParaRPr lang="en-US" sz="1200">
              <a:solidFill>
                <a:srgbClr val="898989"/>
              </a:solidFill>
              <a:latin typeface="Calibri" panose="020F0502020204030204" charset="0"/>
            </a:endParaRPr>
          </a:p>
        </p:txBody>
      </p:sp>
      <p:sp>
        <p:nvSpPr>
          <p:cNvPr id="46083" name="Rectangle 2"/>
          <p:cNvSpPr>
            <a:spLocks noGrp="1" noChangeArrowheads="1"/>
          </p:cNvSpPr>
          <p:nvPr>
            <p:ph type="body" idx="1"/>
          </p:nvPr>
        </p:nvSpPr>
        <p:spPr>
          <a:xfrm>
            <a:off x="685800" y="1600200"/>
            <a:ext cx="8153400" cy="4876800"/>
          </a:xfrm>
        </p:spPr>
        <p:txBody>
          <a:bodyPr/>
          <a:lstStyle/>
          <a:p>
            <a:pPr eaLnBrk="1" hangingPunct="1"/>
            <a:r>
              <a:rPr lang="en-US" sz="2100" dirty="0">
                <a:latin typeface="Calibri" panose="020F0502020204030204" charset="0"/>
                <a:ea typeface="MS PGothic" panose="020B0600070205080204" charset="-128"/>
                <a:cs typeface="MS PGothic" panose="020B0600070205080204" charset="-128"/>
              </a:rPr>
              <a:t>Most (over)used data set, 21,578 docs (each 90 types, 200 tokens)</a:t>
            </a:r>
            <a:endParaRPr lang="en-US" sz="2100" dirty="0">
              <a:latin typeface="Calibri" panose="020F0502020204030204" charset="0"/>
              <a:ea typeface="MS PGothic" panose="020B0600070205080204" charset="-128"/>
              <a:cs typeface="MS PGothic" panose="020B0600070205080204" charset="-128"/>
            </a:endParaRPr>
          </a:p>
          <a:p>
            <a:pPr eaLnBrk="1" hangingPunct="1"/>
            <a:r>
              <a:rPr lang="en-US" sz="2100" dirty="0">
                <a:latin typeface="Calibri" panose="020F0502020204030204" charset="0"/>
                <a:ea typeface="MS PGothic" panose="020B0600070205080204" charset="-128"/>
                <a:cs typeface="MS PGothic" panose="020B0600070205080204" charset="-128"/>
              </a:rPr>
              <a:t>9603 training, 3299 test articles (</a:t>
            </a:r>
            <a:r>
              <a:rPr lang="en-US" sz="2100" dirty="0" err="1">
                <a:latin typeface="Calibri" panose="020F0502020204030204" charset="0"/>
                <a:ea typeface="MS PGothic" panose="020B0600070205080204" charset="-128"/>
                <a:cs typeface="MS PGothic" panose="020B0600070205080204" charset="-128"/>
              </a:rPr>
              <a:t>ModApte</a:t>
            </a:r>
            <a:r>
              <a:rPr lang="en-US" sz="2100" dirty="0">
                <a:latin typeface="Calibri" panose="020F0502020204030204" charset="0"/>
                <a:ea typeface="MS PGothic" panose="020B0600070205080204" charset="-128"/>
                <a:cs typeface="MS PGothic" panose="020B0600070205080204" charset="-128"/>
              </a:rPr>
              <a:t>/Lewis split)</a:t>
            </a:r>
            <a:endParaRPr lang="en-US" sz="2100" dirty="0">
              <a:latin typeface="Calibri" panose="020F0502020204030204" charset="0"/>
              <a:ea typeface="MS PGothic" panose="020B0600070205080204" charset="-128"/>
              <a:cs typeface="MS PGothic" panose="020B0600070205080204" charset="-128"/>
            </a:endParaRPr>
          </a:p>
          <a:p>
            <a:pPr eaLnBrk="1" hangingPunct="1"/>
            <a:r>
              <a:rPr lang="en-US" sz="2100" dirty="0">
                <a:latin typeface="Calibri" panose="020F0502020204030204" charset="0"/>
                <a:ea typeface="MS PGothic" panose="020B0600070205080204" charset="-128"/>
                <a:cs typeface="MS PGothic" panose="020B0600070205080204" charset="-128"/>
              </a:rPr>
              <a:t>118 categories</a:t>
            </a:r>
            <a:endParaRPr lang="en-US" sz="2100" dirty="0">
              <a:latin typeface="Calibri" panose="020F0502020204030204" charset="0"/>
              <a:ea typeface="MS PGothic" panose="020B0600070205080204" charset="-128"/>
              <a:cs typeface="MS PGothic" panose="020B0600070205080204" charset="-128"/>
            </a:endParaRPr>
          </a:p>
          <a:p>
            <a:pPr lvl="1" eaLnBrk="1" hangingPunct="1"/>
            <a:r>
              <a:rPr lang="en-US" sz="2000" dirty="0">
                <a:latin typeface="Calibri" panose="020F0502020204030204" charset="0"/>
                <a:ea typeface="MS PGothic" panose="020B0600070205080204" charset="-128"/>
              </a:rPr>
              <a:t>An article can be in more than one category</a:t>
            </a:r>
            <a:endParaRPr lang="en-US" sz="2000" dirty="0">
              <a:latin typeface="Calibri" panose="020F0502020204030204" charset="0"/>
              <a:ea typeface="MS PGothic" panose="020B0600070205080204" charset="-128"/>
            </a:endParaRPr>
          </a:p>
          <a:p>
            <a:pPr lvl="1" eaLnBrk="1" hangingPunct="1"/>
            <a:r>
              <a:rPr lang="en-US" sz="2000" dirty="0">
                <a:latin typeface="Calibri" panose="020F0502020204030204" charset="0"/>
                <a:ea typeface="MS PGothic" panose="020B0600070205080204" charset="-128"/>
              </a:rPr>
              <a:t>Learn 118 binary category distinctions</a:t>
            </a:r>
            <a:endParaRPr lang="en-US" sz="2000" dirty="0">
              <a:latin typeface="Calibri" panose="020F0502020204030204" charset="0"/>
              <a:ea typeface="MS PGothic" panose="020B0600070205080204" charset="-128"/>
            </a:endParaRPr>
          </a:p>
          <a:p>
            <a:pPr eaLnBrk="1" hangingPunct="1"/>
            <a:r>
              <a:rPr lang="en-US" sz="2200" dirty="0">
                <a:latin typeface="Calibri" panose="020F0502020204030204" charset="0"/>
                <a:ea typeface="MS PGothic" panose="020B0600070205080204" charset="-128"/>
                <a:cs typeface="MS PGothic" panose="020B0600070205080204" charset="-128"/>
              </a:rPr>
              <a:t>Average document (with at least one category) has 1.24 classes</a:t>
            </a:r>
            <a:endParaRPr lang="en-US" sz="2200" dirty="0">
              <a:latin typeface="Calibri" panose="020F0502020204030204" charset="0"/>
              <a:ea typeface="MS PGothic" panose="020B0600070205080204" charset="-128"/>
              <a:cs typeface="MS PGothic" panose="020B0600070205080204" charset="-128"/>
            </a:endParaRPr>
          </a:p>
          <a:p>
            <a:pPr eaLnBrk="1" hangingPunct="1"/>
            <a:r>
              <a:rPr lang="en-US" sz="2200" dirty="0">
                <a:latin typeface="Calibri" panose="020F0502020204030204" charset="0"/>
                <a:ea typeface="MS PGothic" panose="020B0600070205080204" charset="-128"/>
                <a:cs typeface="MS PGothic" panose="020B0600070205080204" charset="-128"/>
              </a:rPr>
              <a:t>Only about 10 out of 118 categories are large</a:t>
            </a:r>
            <a:endParaRPr lang="en-US" sz="2200" dirty="0">
              <a:latin typeface="Calibri" panose="020F0502020204030204" charset="0"/>
              <a:ea typeface="MS PGothic" panose="020B0600070205080204" charset="-128"/>
              <a:cs typeface="MS PGothic" panose="020B0600070205080204" charset="-128"/>
            </a:endParaRPr>
          </a:p>
          <a:p>
            <a:pPr lvl="1" eaLnBrk="1" hangingPunct="1"/>
            <a:endParaRPr lang="en-US" sz="3400" dirty="0">
              <a:latin typeface="Calibri" panose="020F0502020204030204" charset="0"/>
              <a:ea typeface="MS PGothic" panose="020B0600070205080204" charset="-128"/>
            </a:endParaRPr>
          </a:p>
          <a:p>
            <a:pPr lvl="1" eaLnBrk="1" hangingPunct="1">
              <a:spcBef>
                <a:spcPct val="0"/>
              </a:spcBef>
              <a:buFont typeface="Wingdings" panose="05000000000000000000" charset="0"/>
              <a:buNone/>
            </a:pPr>
            <a:endParaRPr lang="en-US" sz="2000" dirty="0">
              <a:latin typeface="Calibri" panose="020F0502020204030204" charset="0"/>
              <a:ea typeface="MS PGothic" panose="020B0600070205080204" charset="-128"/>
            </a:endParaRPr>
          </a:p>
          <a:p>
            <a:pPr eaLnBrk="1" hangingPunct="1"/>
            <a:endParaRPr lang="en-US" sz="3700" dirty="0">
              <a:latin typeface="Calibri" panose="020F0502020204030204" charset="0"/>
              <a:ea typeface="MS PGothic" panose="020B0600070205080204" charset="-128"/>
              <a:cs typeface="MS PGothic" panose="020B0600070205080204" charset="-128"/>
            </a:endParaRPr>
          </a:p>
          <a:p>
            <a:pPr eaLnBrk="1" hangingPunct="1"/>
            <a:endParaRPr lang="en-US" sz="3700" dirty="0">
              <a:latin typeface="Calibri" panose="020F0502020204030204" charset="0"/>
              <a:ea typeface="MS PGothic" panose="020B0600070205080204" charset="-128"/>
              <a:cs typeface="MS PGothic" panose="020B0600070205080204" charset="-128"/>
            </a:endParaRPr>
          </a:p>
        </p:txBody>
      </p:sp>
      <p:sp>
        <p:nvSpPr>
          <p:cNvPr id="46084" name="Text Box 3"/>
          <p:cNvSpPr txBox="1">
            <a:spLocks noChangeArrowheads="1"/>
          </p:cNvSpPr>
          <p:nvPr/>
        </p:nvSpPr>
        <p:spPr bwMode="auto">
          <a:xfrm>
            <a:off x="212726" y="5562601"/>
            <a:ext cx="2675732" cy="707886"/>
          </a:xfrm>
          <a:prstGeom prst="rect">
            <a:avLst/>
          </a:prstGeom>
          <a:noFill/>
          <a:ln>
            <a:noFill/>
          </a:ln>
        </p:spPr>
        <p:txBody>
          <a:bodyPr wrap="none">
            <a:spAutoFit/>
          </a:bodyPr>
          <a:lstStyle>
            <a:lvl1pPr eaLnBrk="0" hangingPunct="0">
              <a:defRPr sz="2400">
                <a:solidFill>
                  <a:schemeClr val="tx1"/>
                </a:solidFill>
                <a:latin typeface="Lucida Sans" charset="0"/>
                <a:ea typeface="MS PGothic" panose="020B0600070205080204" charset="-128"/>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2000" dirty="0"/>
              <a:t>Common categories</a:t>
            </a:r>
            <a:endParaRPr lang="en-US" sz="2000" dirty="0"/>
          </a:p>
          <a:p>
            <a:pPr eaLnBrk="1" hangingPunct="1"/>
            <a:r>
              <a:rPr lang="en-US" sz="2000" dirty="0"/>
              <a:t>(#train, #test)</a:t>
            </a:r>
            <a:endParaRPr lang="en-US" sz="2000" dirty="0"/>
          </a:p>
        </p:txBody>
      </p:sp>
      <p:sp>
        <p:nvSpPr>
          <p:cNvPr id="46085" name="Rectangle 4"/>
          <p:cNvSpPr>
            <a:spLocks noGrp="1" noChangeArrowheads="1"/>
          </p:cNvSpPr>
          <p:nvPr>
            <p:ph type="title"/>
          </p:nvPr>
        </p:nvSpPr>
        <p:spPr/>
        <p:txBody>
          <a:bodyPr>
            <a:normAutofit fontScale="90000"/>
          </a:bodyPr>
          <a:lstStyle/>
          <a:p>
            <a:pPr eaLnBrk="1" hangingPunct="1"/>
            <a:r>
              <a:rPr lang="en-US" sz="3600" dirty="0">
                <a:latin typeface="Calibri" panose="020F0502020204030204" charset="0"/>
                <a:ea typeface="MS PGothic" panose="020B0600070205080204" charset="-128"/>
                <a:cs typeface="MS PGothic" panose="020B0600070205080204" charset="-128"/>
              </a:rPr>
              <a:t>Evaluation: </a:t>
            </a:r>
            <a:br>
              <a:rPr lang="en-US" sz="3600" dirty="0">
                <a:latin typeface="Calibri" panose="020F0502020204030204" charset="0"/>
                <a:ea typeface="MS PGothic" panose="020B0600070205080204" charset="-128"/>
                <a:cs typeface="MS PGothic" panose="020B0600070205080204" charset="-128"/>
              </a:rPr>
            </a:br>
            <a:r>
              <a:rPr lang="en-US" sz="3600" dirty="0">
                <a:latin typeface="Calibri" panose="020F0502020204030204" charset="0"/>
                <a:ea typeface="MS PGothic" panose="020B0600070205080204" charset="-128"/>
                <a:cs typeface="MS PGothic" panose="020B0600070205080204" charset="-128"/>
              </a:rPr>
              <a:t>Classic Reuters-21578 Data Set </a:t>
            </a:r>
            <a:endParaRPr lang="en-US" sz="3500" dirty="0">
              <a:latin typeface="Calibri" panose="020F0502020204030204" charset="0"/>
              <a:ea typeface="MS PGothic" panose="020B0600070205080204" charset="-128"/>
              <a:cs typeface="MS PGothic" panose="020B0600070205080204" charset="-128"/>
            </a:endParaRPr>
          </a:p>
        </p:txBody>
      </p:sp>
      <p:sp>
        <p:nvSpPr>
          <p:cNvPr id="46086" name="Text Box 5"/>
          <p:cNvSpPr txBox="1">
            <a:spLocks noChangeArrowheads="1"/>
          </p:cNvSpPr>
          <p:nvPr/>
        </p:nvSpPr>
        <p:spPr bwMode="auto">
          <a:xfrm>
            <a:off x="3048000" y="5156201"/>
            <a:ext cx="3048000" cy="1323439"/>
          </a:xfrm>
          <a:prstGeom prst="rect">
            <a:avLst/>
          </a:prstGeom>
          <a:noFill/>
          <a:ln>
            <a:noFill/>
          </a:ln>
        </p:spPr>
        <p:txBody>
          <a:bodyPr>
            <a:spAutoFit/>
          </a:bodyPr>
          <a:lstStyle>
            <a:lvl1pPr eaLnBrk="0" hangingPunct="0">
              <a:defRPr sz="2400">
                <a:solidFill>
                  <a:schemeClr val="tx1"/>
                </a:solidFill>
                <a:latin typeface="Lucida Sans" charset="0"/>
                <a:ea typeface="MS PGothic" panose="020B0600070205080204" charset="-128"/>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a:buFontTx/>
              <a:buChar char="•"/>
            </a:pPr>
            <a:r>
              <a:rPr lang="en-US" sz="1600" dirty="0">
                <a:latin typeface="Tahoma" panose="020B0604030504040204" charset="0"/>
              </a:rPr>
              <a:t> Earn (2877, 1087) </a:t>
            </a:r>
            <a:endParaRPr lang="en-US" sz="1600" dirty="0">
              <a:latin typeface="Tahoma" panose="020B0604030504040204" charset="0"/>
            </a:endParaRPr>
          </a:p>
          <a:p>
            <a:pPr>
              <a:buFontTx/>
              <a:buChar char="•"/>
            </a:pPr>
            <a:r>
              <a:rPr lang="en-US" sz="1600" dirty="0">
                <a:latin typeface="Tahoma" panose="020B0604030504040204" charset="0"/>
              </a:rPr>
              <a:t> Acquisitions (1650, 179)</a:t>
            </a:r>
            <a:endParaRPr lang="en-US" sz="1600" dirty="0">
              <a:latin typeface="Tahoma" panose="020B0604030504040204" charset="0"/>
            </a:endParaRPr>
          </a:p>
          <a:p>
            <a:pPr>
              <a:buFontTx/>
              <a:buChar char="•"/>
            </a:pPr>
            <a:r>
              <a:rPr lang="en-US" sz="1600" dirty="0">
                <a:latin typeface="Tahoma" panose="020B0604030504040204" charset="0"/>
              </a:rPr>
              <a:t> Money-</a:t>
            </a:r>
            <a:r>
              <a:rPr lang="en-US" sz="1600" dirty="0" err="1">
                <a:latin typeface="Tahoma" panose="020B0604030504040204" charset="0"/>
              </a:rPr>
              <a:t>fx</a:t>
            </a:r>
            <a:r>
              <a:rPr lang="en-US" sz="1600" dirty="0">
                <a:latin typeface="Tahoma" panose="020B0604030504040204" charset="0"/>
              </a:rPr>
              <a:t> (538, 179)</a:t>
            </a:r>
            <a:endParaRPr lang="en-US" sz="1600" dirty="0">
              <a:latin typeface="Tahoma" panose="020B0604030504040204" charset="0"/>
            </a:endParaRPr>
          </a:p>
          <a:p>
            <a:pPr>
              <a:buFontTx/>
              <a:buChar char="•"/>
            </a:pPr>
            <a:r>
              <a:rPr lang="en-US" sz="1600" dirty="0">
                <a:latin typeface="Tahoma" panose="020B0604030504040204" charset="0"/>
              </a:rPr>
              <a:t> Grain (433, 149)</a:t>
            </a:r>
            <a:endParaRPr lang="en-US" sz="1600" dirty="0">
              <a:latin typeface="Tahoma" panose="020B0604030504040204" charset="0"/>
            </a:endParaRPr>
          </a:p>
          <a:p>
            <a:pPr>
              <a:buFontTx/>
              <a:buChar char="•"/>
            </a:pPr>
            <a:r>
              <a:rPr lang="en-US" sz="1600" dirty="0">
                <a:latin typeface="Tahoma" panose="020B0604030504040204" charset="0"/>
              </a:rPr>
              <a:t> Crude (389, 189)</a:t>
            </a:r>
            <a:endParaRPr lang="en-US" sz="1600" dirty="0">
              <a:latin typeface="Times New Roman" panose="02020603050405020304" charset="0"/>
            </a:endParaRPr>
          </a:p>
        </p:txBody>
      </p:sp>
      <p:sp>
        <p:nvSpPr>
          <p:cNvPr id="46087" name="Text Box 6"/>
          <p:cNvSpPr txBox="1">
            <a:spLocks noChangeArrowheads="1"/>
          </p:cNvSpPr>
          <p:nvPr/>
        </p:nvSpPr>
        <p:spPr bwMode="auto">
          <a:xfrm>
            <a:off x="5781682" y="5093416"/>
            <a:ext cx="3352800" cy="1323439"/>
          </a:xfrm>
          <a:prstGeom prst="rect">
            <a:avLst/>
          </a:prstGeom>
          <a:noFill/>
          <a:ln>
            <a:noFill/>
          </a:ln>
        </p:spPr>
        <p:txBody>
          <a:bodyPr>
            <a:spAutoFit/>
          </a:bodyPr>
          <a:lstStyle>
            <a:lvl1pPr eaLnBrk="0" hangingPunct="0">
              <a:defRPr sz="2400">
                <a:solidFill>
                  <a:schemeClr val="tx1"/>
                </a:solidFill>
                <a:latin typeface="Lucida Sans" charset="0"/>
                <a:ea typeface="MS PGothic" panose="020B0600070205080204" charset="-128"/>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a:buFontTx/>
              <a:buChar char="•"/>
            </a:pPr>
            <a:r>
              <a:rPr lang="en-US" sz="1600" dirty="0">
                <a:latin typeface="Tahoma" panose="020B0604030504040204" charset="0"/>
              </a:rPr>
              <a:t> Trade (369,119)</a:t>
            </a:r>
            <a:endParaRPr lang="en-US" sz="1600" dirty="0">
              <a:latin typeface="Tahoma" panose="020B0604030504040204" charset="0"/>
            </a:endParaRPr>
          </a:p>
          <a:p>
            <a:pPr>
              <a:buFontTx/>
              <a:buChar char="•"/>
            </a:pPr>
            <a:r>
              <a:rPr lang="en-US" sz="1600" dirty="0">
                <a:latin typeface="Tahoma" panose="020B0604030504040204" charset="0"/>
              </a:rPr>
              <a:t> Interest (347, 131)</a:t>
            </a:r>
            <a:endParaRPr lang="en-US" sz="1600" dirty="0">
              <a:latin typeface="Tahoma" panose="020B0604030504040204" charset="0"/>
            </a:endParaRPr>
          </a:p>
          <a:p>
            <a:pPr>
              <a:buFontTx/>
              <a:buChar char="•"/>
            </a:pPr>
            <a:r>
              <a:rPr lang="en-US" sz="1600" dirty="0">
                <a:latin typeface="Tahoma" panose="020B0604030504040204" charset="0"/>
              </a:rPr>
              <a:t> Ship (197, 89)</a:t>
            </a:r>
            <a:endParaRPr lang="en-US" sz="1600" dirty="0">
              <a:latin typeface="Tahoma" panose="020B0604030504040204" charset="0"/>
            </a:endParaRPr>
          </a:p>
          <a:p>
            <a:pPr>
              <a:buFontTx/>
              <a:buChar char="•"/>
            </a:pPr>
            <a:r>
              <a:rPr lang="en-US" sz="1600" dirty="0">
                <a:latin typeface="Tahoma" panose="020B0604030504040204" charset="0"/>
              </a:rPr>
              <a:t> Wheat (212, 71)</a:t>
            </a:r>
            <a:endParaRPr lang="en-US" sz="1600" dirty="0">
              <a:latin typeface="Tahoma" panose="020B0604030504040204" charset="0"/>
            </a:endParaRPr>
          </a:p>
          <a:p>
            <a:pPr>
              <a:buFontTx/>
              <a:buChar char="•"/>
            </a:pPr>
            <a:r>
              <a:rPr lang="en-US" sz="1600" dirty="0">
                <a:latin typeface="Tahoma" panose="020B0604030504040204" charset="0"/>
              </a:rPr>
              <a:t> Corn (182, 56)</a:t>
            </a:r>
            <a:endParaRPr lang="en-US" sz="1600" dirty="0">
              <a:latin typeface="Tahoma" panose="020B0604030504040204" charset="0"/>
            </a:endParaRPr>
          </a:p>
        </p:txBody>
      </p:sp>
      <p:sp>
        <p:nvSpPr>
          <p:cNvPr id="46088" name="TextBox 4"/>
          <p:cNvSpPr txBox="1">
            <a:spLocks noChangeArrowheads="1"/>
          </p:cNvSpPr>
          <p:nvPr/>
        </p:nvSpPr>
        <p:spPr bwMode="auto">
          <a:xfrm>
            <a:off x="7620002" y="-89972"/>
            <a:ext cx="1297150" cy="338554"/>
          </a:xfrm>
          <a:prstGeom prst="rect">
            <a:avLst/>
          </a:prstGeom>
          <a:noFill/>
          <a:ln>
            <a:noFill/>
          </a:ln>
        </p:spPr>
        <p:txBody>
          <a:bodyPr wrap="none" anchor="ctr">
            <a:spAutoFit/>
          </a:bodyPr>
          <a:lstStyle>
            <a:lvl1pPr eaLnBrk="0" hangingPunct="0">
              <a:defRPr sz="2400">
                <a:solidFill>
                  <a:schemeClr val="tx1"/>
                </a:solidFill>
                <a:latin typeface="Lucida Sans" charset="0"/>
                <a:ea typeface="MS PGothic" panose="020B0600070205080204" charset="-128"/>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endParaRPr lang="en-US" sz="1600">
              <a:solidFill>
                <a:srgbClr val="FBFC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2"/>
          </p:nvPr>
        </p:nvSpPr>
        <p:spPr bwMode="auto">
          <a:noFill/>
        </p:spPr>
        <p:txBody>
          <a:bodyPr/>
          <a:lstStyle>
            <a:lvl1pPr eaLnBrk="0" hangingPunct="0">
              <a:defRPr sz="2400">
                <a:solidFill>
                  <a:schemeClr val="tx1"/>
                </a:solidFill>
                <a:latin typeface="Lucida Sans" charset="0"/>
                <a:ea typeface="MS PGothic" panose="020B0600070205080204" charset="-128"/>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AEF13E72-E374-4845-A759-C94A06C3B9C8}" type="slidenum">
              <a:rPr lang="en-US" sz="1200">
                <a:solidFill>
                  <a:srgbClr val="898989"/>
                </a:solidFill>
                <a:latin typeface="Calibri" panose="020F0502020204030204" charset="0"/>
              </a:rPr>
            </a:fld>
            <a:endParaRPr lang="en-US" sz="1200">
              <a:solidFill>
                <a:srgbClr val="898989"/>
              </a:solidFill>
              <a:latin typeface="Calibri" panose="020F0502020204030204" charset="0"/>
            </a:endParaRPr>
          </a:p>
        </p:txBody>
      </p:sp>
      <p:sp>
        <p:nvSpPr>
          <p:cNvPr id="47107" name="Rectangle 2"/>
          <p:cNvSpPr>
            <a:spLocks noGrp="1" noChangeArrowheads="1"/>
          </p:cNvSpPr>
          <p:nvPr>
            <p:ph type="title"/>
          </p:nvPr>
        </p:nvSpPr>
        <p:spPr/>
        <p:txBody>
          <a:bodyPr>
            <a:normAutofit fontScale="90000"/>
          </a:bodyPr>
          <a:lstStyle/>
          <a:p>
            <a:pPr eaLnBrk="1" hangingPunct="1"/>
            <a:r>
              <a:rPr lang="en-US" sz="3600">
                <a:latin typeface="Calibri" panose="020F0502020204030204" charset="0"/>
                <a:ea typeface="MS PGothic" panose="020B0600070205080204" charset="-128"/>
                <a:cs typeface="MS PGothic" panose="020B0600070205080204" charset="-128"/>
              </a:rPr>
              <a:t>Reuters Text Categorization data set (</a:t>
            </a:r>
            <a:r>
              <a:rPr lang="en-US" sz="3600" b="1">
                <a:latin typeface="Calibri" panose="020F0502020204030204" charset="0"/>
                <a:ea typeface="MS PGothic" panose="020B0600070205080204" charset="-128"/>
                <a:cs typeface="MS PGothic" panose="020B0600070205080204" charset="-128"/>
              </a:rPr>
              <a:t>Reuters-21578) </a:t>
            </a:r>
            <a:r>
              <a:rPr lang="en-US" sz="3600">
                <a:latin typeface="Calibri" panose="020F0502020204030204" charset="0"/>
                <a:ea typeface="MS PGothic" panose="020B0600070205080204" charset="-128"/>
                <a:cs typeface="MS PGothic" panose="020B0600070205080204" charset="-128"/>
              </a:rPr>
              <a:t>document</a:t>
            </a:r>
            <a:endParaRPr lang="en-US" sz="3600">
              <a:latin typeface="Calibri" panose="020F0502020204030204" charset="0"/>
              <a:ea typeface="MS PGothic" panose="020B0600070205080204" charset="-128"/>
              <a:cs typeface="MS PGothic" panose="020B0600070205080204" charset="-128"/>
            </a:endParaRPr>
          </a:p>
        </p:txBody>
      </p:sp>
      <p:sp>
        <p:nvSpPr>
          <p:cNvPr id="47108" name="Rectangle 3"/>
          <p:cNvSpPr>
            <a:spLocks noChangeArrowheads="1"/>
          </p:cNvSpPr>
          <p:nvPr/>
        </p:nvSpPr>
        <p:spPr bwMode="auto">
          <a:xfrm>
            <a:off x="242888" y="1671717"/>
            <a:ext cx="8748712" cy="3908762"/>
          </a:xfrm>
          <a:prstGeom prst="rect">
            <a:avLst/>
          </a:prstGeom>
          <a:noFill/>
          <a:ln>
            <a:noFill/>
          </a:ln>
        </p:spPr>
        <p:txBody>
          <a:bodyPr wrap="square">
            <a:spAutoFit/>
          </a:bodyPr>
          <a:lstStyle/>
          <a:p>
            <a:pPr>
              <a:spcBef>
                <a:spcPct val="50000"/>
              </a:spcBef>
            </a:pPr>
            <a:r>
              <a:rPr lang="en-US" sz="1400" dirty="0">
                <a:latin typeface="Times New Roman" panose="02020603050405020304" charset="0"/>
              </a:rPr>
              <a:t>&lt;REUTERS TOPICS="YES" LEWISSPLIT="TRAIN" CGISPLIT="TRAINING-SET" OLDID="12981" NEWID="798"&gt;</a:t>
            </a:r>
            <a:endParaRPr lang="en-US" sz="1400" dirty="0">
              <a:latin typeface="Times New Roman" panose="02020603050405020304" charset="0"/>
            </a:endParaRPr>
          </a:p>
          <a:p>
            <a:pPr>
              <a:spcBef>
                <a:spcPct val="50000"/>
              </a:spcBef>
            </a:pPr>
            <a:r>
              <a:rPr lang="en-US" sz="1400" dirty="0">
                <a:latin typeface="Times New Roman" panose="02020603050405020304" charset="0"/>
              </a:rPr>
              <a:t>&lt;DATE&gt; 2-MAR-1987 16:51:43.42&lt;/DATE&gt;</a:t>
            </a:r>
            <a:endParaRPr lang="en-US" sz="1400" dirty="0">
              <a:latin typeface="Times New Roman" panose="02020603050405020304" charset="0"/>
            </a:endParaRPr>
          </a:p>
          <a:p>
            <a:pPr>
              <a:spcBef>
                <a:spcPct val="50000"/>
              </a:spcBef>
            </a:pPr>
            <a:r>
              <a:rPr lang="en-US" sz="1400" dirty="0">
                <a:solidFill>
                  <a:srgbClr val="FF0000"/>
                </a:solidFill>
                <a:latin typeface="Times New Roman" panose="02020603050405020304" charset="0"/>
              </a:rPr>
              <a:t>&lt;TOPICS&gt;&lt;D&gt;livestock&lt;/D&gt;&lt;D&gt;hog&lt;/D&gt;&lt;/TOPICS&gt;</a:t>
            </a:r>
            <a:endParaRPr lang="en-US" sz="1400" dirty="0">
              <a:solidFill>
                <a:srgbClr val="FF0000"/>
              </a:solidFill>
              <a:latin typeface="Times New Roman" panose="02020603050405020304" charset="0"/>
            </a:endParaRPr>
          </a:p>
          <a:p>
            <a:pPr>
              <a:spcBef>
                <a:spcPct val="50000"/>
              </a:spcBef>
            </a:pPr>
            <a:r>
              <a:rPr lang="en-US" sz="1400" dirty="0">
                <a:latin typeface="Times New Roman" panose="02020603050405020304" charset="0"/>
              </a:rPr>
              <a:t>&lt;TITLE&gt;AMERICAN PORK CONGRESS KICKS OFF TOMORROW&lt;/TITLE&gt;</a:t>
            </a:r>
            <a:endParaRPr lang="en-US" sz="1400" dirty="0">
              <a:latin typeface="Times New Roman" panose="02020603050405020304" charset="0"/>
            </a:endParaRPr>
          </a:p>
          <a:p>
            <a:pPr>
              <a:spcBef>
                <a:spcPct val="50000"/>
              </a:spcBef>
            </a:pPr>
            <a:r>
              <a:rPr lang="en-US" sz="1400" dirty="0">
                <a:latin typeface="Times New Roman" panose="02020603050405020304" charset="0"/>
              </a:rPr>
              <a:t>&lt;DATELINE&gt;    CHICAGO, March 2 - &lt;/DATELINE&gt;&lt;BODY&gt;The American Pork Congress kicks off tomorrow, March 3, in Indianapolis with 160 of the nations pork producers from 44 member states determining industry positions on a number of issues, according to the National Pork Producers Council, NPPC.</a:t>
            </a:r>
            <a:endParaRPr lang="en-US" sz="1400" dirty="0">
              <a:latin typeface="Times New Roman" panose="02020603050405020304" charset="0"/>
            </a:endParaRPr>
          </a:p>
          <a:p>
            <a:pPr>
              <a:spcBef>
                <a:spcPct val="50000"/>
              </a:spcBef>
            </a:pPr>
            <a:r>
              <a:rPr lang="en-US" sz="1400" dirty="0">
                <a:latin typeface="Times New Roman" panose="02020603050405020304" charset="0"/>
              </a:rPr>
              <a:t>    Delegates to the three day Congress will be considering 26 resolutions concerning various issues, including the future direction of farm policy and the tax law as it applies to the agriculture sector. The delegates will also debate whether to endorse concepts of a national PRV (</a:t>
            </a:r>
            <a:r>
              <a:rPr lang="en-US" sz="1400" dirty="0" err="1">
                <a:latin typeface="Times New Roman" panose="02020603050405020304" charset="0"/>
              </a:rPr>
              <a:t>pseudorabies</a:t>
            </a:r>
            <a:r>
              <a:rPr lang="en-US" sz="1400" dirty="0">
                <a:latin typeface="Times New Roman" panose="02020603050405020304" charset="0"/>
              </a:rPr>
              <a:t> virus) control and eradication program, the NPPC said.</a:t>
            </a:r>
            <a:endParaRPr lang="en-US" sz="1400" dirty="0">
              <a:latin typeface="Times New Roman" panose="02020603050405020304" charset="0"/>
            </a:endParaRPr>
          </a:p>
          <a:p>
            <a:pPr>
              <a:spcBef>
                <a:spcPct val="50000"/>
              </a:spcBef>
            </a:pPr>
            <a:r>
              <a:rPr lang="en-US" sz="1400" dirty="0">
                <a:latin typeface="Times New Roman" panose="02020603050405020304" charset="0"/>
              </a:rPr>
              <a:t>    A large trade show, in conjunction with the congress, will feature the latest in technology in all areas of the industry, the NPPC added. Reuter</a:t>
            </a:r>
            <a:endParaRPr lang="en-US" sz="1400" dirty="0">
              <a:latin typeface="Times New Roman" panose="02020603050405020304" charset="0"/>
            </a:endParaRPr>
          </a:p>
          <a:p>
            <a:pPr>
              <a:spcBef>
                <a:spcPct val="50000"/>
              </a:spcBef>
            </a:pPr>
            <a:r>
              <a:rPr lang="en-US" sz="1400" dirty="0">
                <a:latin typeface="Times New Roman" panose="02020603050405020304" charset="0"/>
              </a:rPr>
              <a:t>&amp;#3;&lt;/BODY&gt;&lt;/TEXT&gt;&lt;/REUTERS</a:t>
            </a:r>
            <a:r>
              <a:rPr lang="en-US" sz="1600" dirty="0">
                <a:latin typeface="Times New Roman" panose="02020603050405020304" charset="0"/>
              </a:rPr>
              <a:t>&gt;</a:t>
            </a:r>
            <a:endParaRPr lang="en-US" sz="1600" dirty="0">
              <a:latin typeface="Times New Roman" panose="02020603050405020304" charset="0"/>
            </a:endParaRPr>
          </a:p>
        </p:txBody>
      </p:sp>
      <p:sp>
        <p:nvSpPr>
          <p:cNvPr id="47109" name="TextBox 4"/>
          <p:cNvSpPr txBox="1">
            <a:spLocks noChangeArrowheads="1"/>
          </p:cNvSpPr>
          <p:nvPr/>
        </p:nvSpPr>
        <p:spPr bwMode="auto">
          <a:xfrm>
            <a:off x="7620002" y="-89972"/>
            <a:ext cx="1297150" cy="338554"/>
          </a:xfrm>
          <a:prstGeom prst="rect">
            <a:avLst/>
          </a:prstGeom>
          <a:noFill/>
          <a:ln>
            <a:noFill/>
          </a:ln>
        </p:spPr>
        <p:txBody>
          <a:bodyPr wrap="none" anchor="ctr">
            <a:spAutoFit/>
          </a:bodyPr>
          <a:lstStyle>
            <a:lvl1pPr eaLnBrk="0" hangingPunct="0">
              <a:defRPr sz="2400">
                <a:solidFill>
                  <a:schemeClr val="tx1"/>
                </a:solidFill>
                <a:latin typeface="Lucida Sans" charset="0"/>
                <a:ea typeface="MS PGothic" panose="020B0600070205080204" charset="-128"/>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endParaRPr lang="en-US" sz="1600">
              <a:solidFill>
                <a:srgbClr val="FBFC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Generative Model for Multinomial Na</a:t>
            </a:r>
            <a:r>
              <a:rPr lang="fr-FR" sz="2800" dirty="0" err="1"/>
              <a:t>ï</a:t>
            </a:r>
            <a:r>
              <a:rPr lang="en-US" sz="2800" dirty="0" err="1"/>
              <a:t>ve</a:t>
            </a:r>
            <a:r>
              <a:rPr lang="en-US" sz="2800" dirty="0"/>
              <a:t> Bayes</a:t>
            </a:r>
            <a:endParaRPr lang="en-US" sz="2800"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fld>
            <a:endParaRPr lang="en-US"/>
          </a:p>
        </p:txBody>
      </p:sp>
      <p:sp>
        <p:nvSpPr>
          <p:cNvPr id="32" name="Oval 4"/>
          <p:cNvSpPr>
            <a:spLocks noChangeArrowheads="1"/>
          </p:cNvSpPr>
          <p:nvPr/>
        </p:nvSpPr>
        <p:spPr bwMode="auto">
          <a:xfrm>
            <a:off x="3886200" y="2540000"/>
            <a:ext cx="1143000" cy="812800"/>
          </a:xfrm>
          <a:prstGeom prst="ellipse">
            <a:avLst/>
          </a:prstGeom>
          <a:solidFill>
            <a:srgbClr val="C0504D"/>
          </a:solidFill>
          <a:ln w="9525">
            <a:solidFill>
              <a:sysClr val="windowText" lastClr="000000"/>
            </a:solidFill>
            <a:miter lim="800000"/>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sz="1800" kern="0" dirty="0">
                <a:solidFill>
                  <a:sysClr val="windowText" lastClr="000000"/>
                </a:solidFill>
              </a:rPr>
              <a:t>c</a:t>
            </a:r>
            <a:r>
              <a:rPr kumimoji="0" lang="en-US" sz="1800" b="0" i="0" u="none" strike="noStrike" kern="0" cap="none" spc="0" normalizeH="0" baseline="0" noProof="0" dirty="0">
                <a:ln>
                  <a:noFill/>
                </a:ln>
                <a:solidFill>
                  <a:sysClr val="windowText" lastClr="000000"/>
                </a:solidFill>
                <a:effectLst/>
                <a:uLnTx/>
                <a:uFillTx/>
              </a:rPr>
              <a:t>=Sports</a:t>
            </a:r>
            <a:endParaRPr kumimoji="0" lang="en-US" sz="1800" b="0" i="0" u="none" strike="noStrike" kern="0" cap="none" spc="0" normalizeH="0" baseline="0" noProof="0" dirty="0">
              <a:ln>
                <a:noFill/>
              </a:ln>
              <a:solidFill>
                <a:sysClr val="windowText" lastClr="000000"/>
              </a:solidFill>
              <a:effectLst/>
              <a:uLnTx/>
              <a:uFillTx/>
            </a:endParaRPr>
          </a:p>
        </p:txBody>
      </p:sp>
      <p:sp>
        <p:nvSpPr>
          <p:cNvPr id="33" name="Oval 6"/>
          <p:cNvSpPr>
            <a:spLocks noChangeArrowheads="1"/>
          </p:cNvSpPr>
          <p:nvPr/>
        </p:nvSpPr>
        <p:spPr bwMode="auto">
          <a:xfrm>
            <a:off x="533400" y="5054600"/>
            <a:ext cx="1600200" cy="812800"/>
          </a:xfrm>
          <a:prstGeom prst="ellipse">
            <a:avLst/>
          </a:prstGeom>
          <a:solidFill>
            <a:srgbClr val="C0504D"/>
          </a:solidFill>
          <a:ln w="9525">
            <a:solidFill>
              <a:sysClr val="windowText" lastClr="000000"/>
            </a:solidFill>
            <a:miter lim="800000"/>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1</a:t>
            </a:r>
            <a:r>
              <a:rPr kumimoji="0" lang="en-US" sz="1800" b="0" i="1" u="none" strike="noStrike" kern="0" cap="none" spc="0" normalizeH="0" baseline="0" noProof="0" dirty="0">
                <a:ln>
                  <a:noFill/>
                </a:ln>
                <a:solidFill>
                  <a:sysClr val="windowText" lastClr="000000"/>
                </a:solidFill>
                <a:effectLst/>
                <a:uLnTx/>
                <a:uFillTx/>
              </a:rPr>
              <a:t>=Cricket</a:t>
            </a:r>
            <a:endParaRPr kumimoji="0" lang="en-US" sz="1800" b="0" i="0" u="none" strike="noStrike" kern="0" cap="none" spc="0" normalizeH="0" baseline="-25000" noProof="0" dirty="0">
              <a:ln>
                <a:noFill/>
              </a:ln>
              <a:solidFill>
                <a:sysClr val="windowText" lastClr="000000"/>
              </a:solidFill>
              <a:effectLst/>
              <a:uLnTx/>
              <a:uFillTx/>
            </a:endParaRPr>
          </a:p>
        </p:txBody>
      </p:sp>
      <p:sp>
        <p:nvSpPr>
          <p:cNvPr id="39" name="Line 14"/>
          <p:cNvSpPr>
            <a:spLocks noChangeShapeType="1"/>
          </p:cNvSpPr>
          <p:nvPr/>
        </p:nvSpPr>
        <p:spPr bwMode="auto">
          <a:xfrm flipH="1">
            <a:off x="1524000" y="3225800"/>
            <a:ext cx="2590800" cy="1828800"/>
          </a:xfrm>
          <a:prstGeom prst="line">
            <a:avLst/>
          </a:prstGeom>
          <a:noFill/>
          <a:ln w="28575">
            <a:solidFill>
              <a:sysClr val="windowText" lastClr="000000"/>
            </a:solidFill>
            <a:miter lim="800000"/>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 name="Line 15"/>
          <p:cNvSpPr>
            <a:spLocks noChangeShapeType="1"/>
          </p:cNvSpPr>
          <p:nvPr/>
        </p:nvSpPr>
        <p:spPr bwMode="auto">
          <a:xfrm flipH="1">
            <a:off x="3048000" y="3352800"/>
            <a:ext cx="1295400" cy="1701800"/>
          </a:xfrm>
          <a:prstGeom prst="line">
            <a:avLst/>
          </a:prstGeom>
          <a:noFill/>
          <a:ln w="28575">
            <a:solidFill>
              <a:sysClr val="windowText" lastClr="000000"/>
            </a:solidFill>
            <a:miter lim="800000"/>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endParaRPr>
          </a:p>
        </p:txBody>
      </p:sp>
      <p:sp>
        <p:nvSpPr>
          <p:cNvPr id="41" name="Line 16"/>
          <p:cNvSpPr>
            <a:spLocks noChangeShapeType="1"/>
          </p:cNvSpPr>
          <p:nvPr/>
        </p:nvSpPr>
        <p:spPr bwMode="auto">
          <a:xfrm flipH="1">
            <a:off x="4419600" y="3327400"/>
            <a:ext cx="76200" cy="1727200"/>
          </a:xfrm>
          <a:prstGeom prst="line">
            <a:avLst/>
          </a:prstGeom>
          <a:noFill/>
          <a:ln w="28575">
            <a:solidFill>
              <a:sysClr val="windowText" lastClr="000000"/>
            </a:solidFill>
            <a:miter lim="800000"/>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endParaRPr>
          </a:p>
        </p:txBody>
      </p:sp>
      <p:sp>
        <p:nvSpPr>
          <p:cNvPr id="43" name="Line 18"/>
          <p:cNvSpPr>
            <a:spLocks noChangeShapeType="1"/>
          </p:cNvSpPr>
          <p:nvPr/>
        </p:nvSpPr>
        <p:spPr bwMode="auto">
          <a:xfrm>
            <a:off x="4648200" y="3327400"/>
            <a:ext cx="1447800" cy="1727200"/>
          </a:xfrm>
          <a:prstGeom prst="line">
            <a:avLst/>
          </a:prstGeom>
          <a:noFill/>
          <a:ln w="28575">
            <a:solidFill>
              <a:sysClr val="windowText" lastClr="000000"/>
            </a:solidFill>
            <a:miter lim="800000"/>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endParaRPr>
          </a:p>
        </p:txBody>
      </p:sp>
      <p:sp>
        <p:nvSpPr>
          <p:cNvPr id="44" name="Line 19"/>
          <p:cNvSpPr>
            <a:spLocks noChangeShapeType="1"/>
          </p:cNvSpPr>
          <p:nvPr/>
        </p:nvSpPr>
        <p:spPr bwMode="auto">
          <a:xfrm>
            <a:off x="4800600" y="3251200"/>
            <a:ext cx="2667000" cy="1803400"/>
          </a:xfrm>
          <a:prstGeom prst="line">
            <a:avLst/>
          </a:prstGeom>
          <a:noFill/>
          <a:ln w="28575">
            <a:solidFill>
              <a:sysClr val="windowText" lastClr="000000"/>
            </a:solidFill>
            <a:miter lim="800000"/>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endParaRPr>
          </a:p>
        </p:txBody>
      </p:sp>
      <p:sp>
        <p:nvSpPr>
          <p:cNvPr id="71" name="Oval 6"/>
          <p:cNvSpPr>
            <a:spLocks noChangeArrowheads="1"/>
          </p:cNvSpPr>
          <p:nvPr/>
        </p:nvSpPr>
        <p:spPr bwMode="auto">
          <a:xfrm>
            <a:off x="2286000" y="5054600"/>
            <a:ext cx="1295400" cy="812800"/>
          </a:xfrm>
          <a:prstGeom prst="ellipse">
            <a:avLst/>
          </a:prstGeom>
          <a:solidFill>
            <a:srgbClr val="C0504D"/>
          </a:solidFill>
          <a:ln w="9525">
            <a:solidFill>
              <a:sysClr val="windowText" lastClr="000000"/>
            </a:solidFill>
            <a:miter lim="800000"/>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2</a:t>
            </a:r>
            <a:r>
              <a:rPr kumimoji="0" lang="en-US" sz="1800" b="0" i="1" u="none" strike="noStrike" kern="0" cap="none" spc="0" normalizeH="0" baseline="0" noProof="0" dirty="0">
                <a:ln>
                  <a:noFill/>
                </a:ln>
                <a:solidFill>
                  <a:sysClr val="windowText" lastClr="000000"/>
                </a:solidFill>
                <a:effectLst/>
                <a:uLnTx/>
                <a:uFillTx/>
              </a:rPr>
              <a:t>=Runs</a:t>
            </a:r>
            <a:endParaRPr kumimoji="0" lang="en-US" sz="1800" b="0" i="0" u="none" strike="noStrike" kern="0" cap="none" spc="0" normalizeH="0" baseline="-25000" noProof="0" dirty="0">
              <a:ln>
                <a:noFill/>
              </a:ln>
              <a:solidFill>
                <a:sysClr val="windowText" lastClr="000000"/>
              </a:solidFill>
              <a:effectLst/>
              <a:uLnTx/>
              <a:uFillTx/>
            </a:endParaRPr>
          </a:p>
        </p:txBody>
      </p:sp>
      <p:sp>
        <p:nvSpPr>
          <p:cNvPr id="72" name="Oval 6"/>
          <p:cNvSpPr>
            <a:spLocks noChangeArrowheads="1"/>
          </p:cNvSpPr>
          <p:nvPr/>
        </p:nvSpPr>
        <p:spPr bwMode="auto">
          <a:xfrm>
            <a:off x="3657600" y="5054600"/>
            <a:ext cx="1676400" cy="812800"/>
          </a:xfrm>
          <a:prstGeom prst="ellipse">
            <a:avLst/>
          </a:prstGeom>
          <a:solidFill>
            <a:srgbClr val="C0504D"/>
          </a:solidFill>
          <a:ln w="9525">
            <a:solidFill>
              <a:sysClr val="windowText" lastClr="000000"/>
            </a:solidFill>
            <a:miter lim="800000"/>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3</a:t>
            </a:r>
            <a:r>
              <a:rPr kumimoji="0" lang="en-US" sz="1800" b="0" i="1" u="none" strike="noStrike" kern="0" cap="none" spc="0" normalizeH="0" baseline="0" noProof="0" dirty="0">
                <a:ln>
                  <a:noFill/>
                </a:ln>
                <a:solidFill>
                  <a:sysClr val="windowText" lastClr="000000"/>
                </a:solidFill>
                <a:effectLst/>
                <a:uLnTx/>
                <a:uFillTx/>
              </a:rPr>
              <a:t>=Toss</a:t>
            </a:r>
            <a:endParaRPr kumimoji="0" lang="en-US" sz="1800" b="0" i="0" u="none" strike="noStrike" kern="0" cap="none" spc="0" normalizeH="0" baseline="-25000" noProof="0" dirty="0">
              <a:ln>
                <a:noFill/>
              </a:ln>
              <a:solidFill>
                <a:sysClr val="windowText" lastClr="000000"/>
              </a:solidFill>
              <a:effectLst/>
              <a:uLnTx/>
              <a:uFillTx/>
            </a:endParaRPr>
          </a:p>
        </p:txBody>
      </p:sp>
      <p:sp>
        <p:nvSpPr>
          <p:cNvPr id="73" name="Oval 6"/>
          <p:cNvSpPr>
            <a:spLocks noChangeArrowheads="1"/>
          </p:cNvSpPr>
          <p:nvPr/>
        </p:nvSpPr>
        <p:spPr bwMode="auto">
          <a:xfrm>
            <a:off x="5486400" y="5054600"/>
            <a:ext cx="1295400" cy="812800"/>
          </a:xfrm>
          <a:prstGeom prst="ellipse">
            <a:avLst/>
          </a:prstGeom>
          <a:solidFill>
            <a:srgbClr val="C0504D"/>
          </a:solidFill>
          <a:ln w="9525">
            <a:solidFill>
              <a:sysClr val="windowText" lastClr="000000"/>
            </a:solidFill>
            <a:miter lim="800000"/>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4</a:t>
            </a:r>
            <a:r>
              <a:rPr kumimoji="0" lang="en-US" sz="1800" b="0" i="1" u="none" strike="noStrike" kern="0" cap="none" spc="0" normalizeH="0" baseline="0" noProof="0" dirty="0">
                <a:ln>
                  <a:noFill/>
                </a:ln>
                <a:solidFill>
                  <a:sysClr val="windowText" lastClr="000000"/>
                </a:solidFill>
                <a:effectLst/>
                <a:uLnTx/>
                <a:uFillTx/>
              </a:rPr>
              <a:t>=Cricketer</a:t>
            </a:r>
            <a:endParaRPr kumimoji="0" lang="en-US" sz="1800" b="0" i="0" u="none" strike="noStrike" kern="0" cap="none" spc="0" normalizeH="0" baseline="-25000" noProof="0" dirty="0">
              <a:ln>
                <a:noFill/>
              </a:ln>
              <a:solidFill>
                <a:sysClr val="windowText" lastClr="000000"/>
              </a:solidFill>
              <a:effectLst/>
              <a:uLnTx/>
              <a:uFillTx/>
            </a:endParaRPr>
          </a:p>
        </p:txBody>
      </p:sp>
      <p:sp>
        <p:nvSpPr>
          <p:cNvPr id="74" name="Oval 6"/>
          <p:cNvSpPr>
            <a:spLocks noChangeArrowheads="1"/>
          </p:cNvSpPr>
          <p:nvPr/>
        </p:nvSpPr>
        <p:spPr bwMode="auto">
          <a:xfrm>
            <a:off x="6934200" y="5054600"/>
            <a:ext cx="1295400" cy="812800"/>
          </a:xfrm>
          <a:prstGeom prst="ellipse">
            <a:avLst/>
          </a:prstGeom>
          <a:solidFill>
            <a:srgbClr val="C0504D"/>
          </a:solidFill>
          <a:ln w="9525">
            <a:solidFill>
              <a:sysClr val="windowText" lastClr="000000"/>
            </a:solidFill>
            <a:miter lim="800000"/>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5</a:t>
            </a:r>
            <a:r>
              <a:rPr kumimoji="0" lang="en-US" sz="1800" b="0" i="1" u="none" strike="noStrike" kern="0" cap="none" spc="0" normalizeH="0" baseline="0" noProof="0" dirty="0">
                <a:ln>
                  <a:noFill/>
                </a:ln>
                <a:solidFill>
                  <a:sysClr val="windowText" lastClr="000000"/>
                </a:solidFill>
                <a:effectLst/>
                <a:uLnTx/>
                <a:uFillTx/>
              </a:rPr>
              <a:t>=Goals</a:t>
            </a:r>
            <a:endParaRPr kumimoji="0" lang="en-US" sz="1800" b="0" i="0" u="none" strike="noStrike" kern="0" cap="none" spc="0" normalizeH="0" baseline="-25000" noProof="0" dirty="0">
              <a:ln>
                <a:noFill/>
              </a:ln>
              <a:solidFill>
                <a:sysClr val="windowText" lastClr="000000"/>
              </a:solidFill>
              <a:effectLst/>
              <a:uLnTx/>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9" grpId="0" animBg="1"/>
      <p:bldP spid="40" grpId="0" animBg="1"/>
      <p:bldP spid="41" grpId="0" animBg="1"/>
      <p:bldP spid="43" grpId="0" animBg="1"/>
      <p:bldP spid="44" grpId="0" animBg="1"/>
      <p:bldP spid="71" grpId="0" animBg="1"/>
      <p:bldP spid="72" grpId="0" animBg="1"/>
      <p:bldP spid="73" grpId="0" animBg="1"/>
      <p:bldP spid="7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467600" cy="990600"/>
          </a:xfrm>
        </p:spPr>
        <p:txBody>
          <a:bodyPr/>
          <a:lstStyle/>
          <a:p>
            <a:r>
              <a:rPr lang="en-US" dirty="0"/>
              <a:t>Confusion matrix c</a:t>
            </a:r>
            <a:endParaRPr lang="en-US" dirty="0"/>
          </a:p>
        </p:txBody>
      </p:sp>
      <p:sp>
        <p:nvSpPr>
          <p:cNvPr id="3" name="Content Placeholder 2"/>
          <p:cNvSpPr>
            <a:spLocks noGrp="1"/>
          </p:cNvSpPr>
          <p:nvPr>
            <p:ph idx="1"/>
          </p:nvPr>
        </p:nvSpPr>
        <p:spPr>
          <a:xfrm>
            <a:off x="228600" y="685800"/>
            <a:ext cx="8534400" cy="5943600"/>
          </a:xfrm>
        </p:spPr>
        <p:txBody>
          <a:bodyPr/>
          <a:lstStyle/>
          <a:p>
            <a:r>
              <a:rPr lang="en-US" sz="2800" dirty="0"/>
              <a:t>For each pair of classes &lt;c</a:t>
            </a:r>
            <a:r>
              <a:rPr lang="en-US" sz="2800" baseline="-25000" dirty="0"/>
              <a:t>1</a:t>
            </a:r>
            <a:r>
              <a:rPr lang="en-US" sz="2800" dirty="0"/>
              <a:t>,c</a:t>
            </a:r>
            <a:r>
              <a:rPr lang="en-US" sz="2800" baseline="-25000" dirty="0"/>
              <a:t>2</a:t>
            </a:r>
            <a:r>
              <a:rPr lang="en-US" sz="2800" dirty="0"/>
              <a:t>&gt; how many documents from c</a:t>
            </a:r>
            <a:r>
              <a:rPr lang="en-US" sz="2800" baseline="-25000" dirty="0"/>
              <a:t>1</a:t>
            </a:r>
            <a:r>
              <a:rPr lang="en-US" sz="2800" dirty="0"/>
              <a:t> were incorrectly assigned to c</a:t>
            </a:r>
            <a:r>
              <a:rPr lang="en-US" sz="2800" baseline="-25000" dirty="0"/>
              <a:t>2</a:t>
            </a:r>
            <a:r>
              <a:rPr lang="en-US" sz="2800" dirty="0"/>
              <a:t>?</a:t>
            </a:r>
            <a:endParaRPr lang="en-US" sz="2800" dirty="0"/>
          </a:p>
          <a:p>
            <a:pPr lvl="1"/>
            <a:r>
              <a:rPr lang="en-US" dirty="0"/>
              <a:t>c</a:t>
            </a:r>
            <a:r>
              <a:rPr lang="en-US" baseline="-25000" dirty="0"/>
              <a:t>3,2</a:t>
            </a:r>
            <a:r>
              <a:rPr lang="en-US" dirty="0"/>
              <a:t>: 90 wheat documents incorrectly assigned to poultry</a:t>
            </a:r>
            <a:endParaRPr lang="en-US"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fld>
            <a:endParaRPr lang="en-US"/>
          </a:p>
        </p:txBody>
      </p:sp>
      <p:graphicFrame>
        <p:nvGraphicFramePr>
          <p:cNvPr id="5" name="Content Placeholder 5"/>
          <p:cNvGraphicFramePr/>
          <p:nvPr/>
        </p:nvGraphicFramePr>
        <p:xfrm>
          <a:off x="381000" y="2571498"/>
          <a:ext cx="8458200" cy="3936871"/>
        </p:xfrm>
        <a:graphic>
          <a:graphicData uri="http://schemas.openxmlformats.org/drawingml/2006/table">
            <a:tbl>
              <a:tblPr firstRow="1" firstCol="1" bandRow="1">
                <a:tableStyleId>{5C22544A-7EE6-4342-B048-85BDC9FD1C3A}</a:tableStyleId>
              </a:tblPr>
              <a:tblGrid>
                <a:gridCol w="1741394"/>
                <a:gridCol w="1078006"/>
                <a:gridCol w="1078006"/>
                <a:gridCol w="1078006"/>
                <a:gridCol w="1160928"/>
                <a:gridCol w="1178860"/>
                <a:gridCol w="1143000"/>
              </a:tblGrid>
              <a:tr h="674624">
                <a:tc>
                  <a:txBody>
                    <a:bodyPr/>
                    <a:lstStyle/>
                    <a:p>
                      <a:pPr>
                        <a:lnSpc>
                          <a:spcPct val="80000"/>
                        </a:lnSpc>
                      </a:pPr>
                      <a:r>
                        <a:rPr lang="en-US" sz="2300" dirty="0"/>
                        <a:t>Docs in test set</a:t>
                      </a:r>
                      <a:endParaRPr lang="en-US" sz="2300" dirty="0"/>
                    </a:p>
                  </a:txBody>
                  <a:tcPr marT="60960" marB="60960"/>
                </a:tc>
                <a:tc>
                  <a:txBody>
                    <a:bodyPr/>
                    <a:lstStyle/>
                    <a:p>
                      <a:pPr>
                        <a:lnSpc>
                          <a:spcPct val="80000"/>
                        </a:lnSpc>
                      </a:pPr>
                      <a:r>
                        <a:rPr lang="en-US" sz="2300" dirty="0"/>
                        <a:t>Assigned</a:t>
                      </a:r>
                      <a:endParaRPr lang="en-US" sz="2300" dirty="0"/>
                    </a:p>
                    <a:p>
                      <a:pPr>
                        <a:lnSpc>
                          <a:spcPct val="80000"/>
                        </a:lnSpc>
                      </a:pPr>
                      <a:r>
                        <a:rPr lang="en-US" sz="2300" dirty="0"/>
                        <a:t>UK</a:t>
                      </a:r>
                      <a:endParaRPr lang="en-US" sz="2300" dirty="0"/>
                    </a:p>
                  </a:txBody>
                  <a:tcPr marT="60960" marB="60960"/>
                </a:tc>
                <a:tc>
                  <a:txBody>
                    <a:bodyPr/>
                    <a:lstStyle/>
                    <a:p>
                      <a:pPr>
                        <a:lnSpc>
                          <a:spcPct val="80000"/>
                        </a:lnSpc>
                      </a:pPr>
                      <a:r>
                        <a:rPr lang="en-US" sz="2300" dirty="0"/>
                        <a:t>Assigned poultry</a:t>
                      </a:r>
                      <a:endParaRPr lang="en-US" sz="2300" dirty="0"/>
                    </a:p>
                  </a:txBody>
                  <a:tcPr marT="60960" marB="60960"/>
                </a:tc>
                <a:tc>
                  <a:txBody>
                    <a:bodyPr/>
                    <a:lstStyle/>
                    <a:p>
                      <a:pPr>
                        <a:lnSpc>
                          <a:spcPct val="80000"/>
                        </a:lnSpc>
                      </a:pPr>
                      <a:r>
                        <a:rPr lang="en-US" sz="2300" dirty="0"/>
                        <a:t>Assigned </a:t>
                      </a:r>
                      <a:r>
                        <a:rPr lang="en-US" sz="2300" baseline="0" dirty="0"/>
                        <a:t>wheat</a:t>
                      </a:r>
                      <a:endParaRPr lang="en-US" sz="2300" dirty="0"/>
                    </a:p>
                  </a:txBody>
                  <a:tcPr marT="60960" marB="60960"/>
                </a:tc>
                <a:tc>
                  <a:txBody>
                    <a:bodyPr/>
                    <a:lstStyle/>
                    <a:p>
                      <a:pPr>
                        <a:lnSpc>
                          <a:spcPct val="80000"/>
                        </a:lnSpc>
                      </a:pPr>
                      <a:r>
                        <a:rPr lang="en-US" sz="2300" dirty="0"/>
                        <a:t>Assigned coffee</a:t>
                      </a:r>
                      <a:endParaRPr lang="en-US" sz="2300" dirty="0"/>
                    </a:p>
                  </a:txBody>
                  <a:tcPr marT="60960" marB="60960"/>
                </a:tc>
                <a:tc>
                  <a:txBody>
                    <a:bodyPr/>
                    <a:lstStyle/>
                    <a:p>
                      <a:pPr>
                        <a:lnSpc>
                          <a:spcPct val="80000"/>
                        </a:lnSpc>
                      </a:pPr>
                      <a:r>
                        <a:rPr lang="en-US" sz="2300" dirty="0"/>
                        <a:t>Assigned </a:t>
                      </a:r>
                      <a:r>
                        <a:rPr lang="en-US" sz="2300" baseline="0" dirty="0"/>
                        <a:t>interest</a:t>
                      </a:r>
                      <a:endParaRPr lang="en-US" sz="2300" dirty="0"/>
                    </a:p>
                  </a:txBody>
                  <a:tcPr marT="60960" marB="60960"/>
                </a:tc>
                <a:tc>
                  <a:txBody>
                    <a:bodyPr/>
                    <a:lstStyle/>
                    <a:p>
                      <a:pPr>
                        <a:lnSpc>
                          <a:spcPct val="80000"/>
                        </a:lnSpc>
                      </a:pPr>
                      <a:r>
                        <a:rPr lang="en-US" sz="2300" dirty="0"/>
                        <a:t>Assigned trade</a:t>
                      </a:r>
                      <a:endParaRPr lang="en-US" sz="2300" dirty="0"/>
                    </a:p>
                  </a:txBody>
                  <a:tcPr marT="60960" marB="60960"/>
                </a:tc>
              </a:tr>
              <a:tr h="494453">
                <a:tc>
                  <a:txBody>
                    <a:bodyPr/>
                    <a:lstStyle/>
                    <a:p>
                      <a:pPr>
                        <a:lnSpc>
                          <a:spcPct val="80000"/>
                        </a:lnSpc>
                      </a:pPr>
                      <a:r>
                        <a:rPr lang="en-US" sz="2300" dirty="0"/>
                        <a:t>True UK</a:t>
                      </a:r>
                      <a:endParaRPr lang="en-US" sz="2300" dirty="0"/>
                    </a:p>
                  </a:txBody>
                  <a:tcPr marT="60960" marB="60960"/>
                </a:tc>
                <a:tc>
                  <a:txBody>
                    <a:bodyPr/>
                    <a:lstStyle/>
                    <a:p>
                      <a:pPr>
                        <a:lnSpc>
                          <a:spcPct val="80000"/>
                        </a:lnSpc>
                      </a:pPr>
                      <a:r>
                        <a:rPr lang="en-US" sz="2300" dirty="0"/>
                        <a:t>95</a:t>
                      </a:r>
                      <a:endParaRPr lang="en-US" sz="2300" dirty="0"/>
                    </a:p>
                  </a:txBody>
                  <a:tcPr marT="60960" marB="60960"/>
                </a:tc>
                <a:tc>
                  <a:txBody>
                    <a:bodyPr/>
                    <a:lstStyle/>
                    <a:p>
                      <a:pPr>
                        <a:lnSpc>
                          <a:spcPct val="80000"/>
                        </a:lnSpc>
                      </a:pPr>
                      <a:r>
                        <a:rPr lang="en-US" sz="2300" dirty="0"/>
                        <a:t>1</a:t>
                      </a:r>
                      <a:endParaRPr lang="en-US" sz="2300" dirty="0"/>
                    </a:p>
                  </a:txBody>
                  <a:tcPr marT="60960" marB="60960"/>
                </a:tc>
                <a:tc>
                  <a:txBody>
                    <a:bodyPr/>
                    <a:lstStyle/>
                    <a:p>
                      <a:pPr>
                        <a:lnSpc>
                          <a:spcPct val="80000"/>
                        </a:lnSpc>
                      </a:pPr>
                      <a:r>
                        <a:rPr lang="en-US" sz="2300" dirty="0"/>
                        <a:t>13</a:t>
                      </a:r>
                      <a:endParaRPr lang="en-US" sz="2300" dirty="0"/>
                    </a:p>
                  </a:txBody>
                  <a:tcPr marT="60960" marB="60960"/>
                </a:tc>
                <a:tc>
                  <a:txBody>
                    <a:bodyPr/>
                    <a:lstStyle/>
                    <a:p>
                      <a:pPr>
                        <a:lnSpc>
                          <a:spcPct val="80000"/>
                        </a:lnSpc>
                      </a:pPr>
                      <a:r>
                        <a:rPr lang="en-US" sz="2300" dirty="0"/>
                        <a:t>0</a:t>
                      </a:r>
                      <a:endParaRPr lang="en-US" sz="2300" dirty="0"/>
                    </a:p>
                  </a:txBody>
                  <a:tcPr marT="60960" marB="60960"/>
                </a:tc>
                <a:tc>
                  <a:txBody>
                    <a:bodyPr/>
                    <a:lstStyle/>
                    <a:p>
                      <a:pPr>
                        <a:lnSpc>
                          <a:spcPct val="80000"/>
                        </a:lnSpc>
                      </a:pPr>
                      <a:r>
                        <a:rPr lang="en-US" sz="2300" dirty="0"/>
                        <a:t>1</a:t>
                      </a:r>
                      <a:endParaRPr lang="en-US" sz="2300" dirty="0"/>
                    </a:p>
                  </a:txBody>
                  <a:tcPr marT="60960" marB="60960"/>
                </a:tc>
                <a:tc>
                  <a:txBody>
                    <a:bodyPr/>
                    <a:lstStyle/>
                    <a:p>
                      <a:pPr>
                        <a:lnSpc>
                          <a:spcPct val="80000"/>
                        </a:lnSpc>
                      </a:pPr>
                      <a:r>
                        <a:rPr lang="en-US" sz="2300" dirty="0"/>
                        <a:t>0</a:t>
                      </a:r>
                      <a:endParaRPr lang="en-US" sz="2300" dirty="0"/>
                    </a:p>
                  </a:txBody>
                  <a:tcPr marT="60960" marB="60960"/>
                </a:tc>
              </a:tr>
              <a:tr h="494453">
                <a:tc>
                  <a:txBody>
                    <a:bodyPr/>
                    <a:lstStyle/>
                    <a:p>
                      <a:pPr>
                        <a:lnSpc>
                          <a:spcPct val="80000"/>
                        </a:lnSpc>
                      </a:pPr>
                      <a:r>
                        <a:rPr lang="en-US" sz="2300" dirty="0"/>
                        <a:t>True poultry</a:t>
                      </a:r>
                      <a:endParaRPr lang="en-US" sz="2300" dirty="0"/>
                    </a:p>
                  </a:txBody>
                  <a:tcPr marT="60960" marB="60960"/>
                </a:tc>
                <a:tc>
                  <a:txBody>
                    <a:bodyPr/>
                    <a:lstStyle/>
                    <a:p>
                      <a:pPr>
                        <a:lnSpc>
                          <a:spcPct val="80000"/>
                        </a:lnSpc>
                      </a:pPr>
                      <a:r>
                        <a:rPr lang="en-US" sz="2300" dirty="0"/>
                        <a:t>0</a:t>
                      </a:r>
                      <a:endParaRPr lang="en-US" sz="2300" dirty="0"/>
                    </a:p>
                  </a:txBody>
                  <a:tcPr marT="60960" marB="60960"/>
                </a:tc>
                <a:tc>
                  <a:txBody>
                    <a:bodyPr/>
                    <a:lstStyle/>
                    <a:p>
                      <a:pPr>
                        <a:lnSpc>
                          <a:spcPct val="80000"/>
                        </a:lnSpc>
                      </a:pPr>
                      <a:r>
                        <a:rPr lang="en-US" sz="2300" dirty="0"/>
                        <a:t>1</a:t>
                      </a:r>
                      <a:endParaRPr lang="en-US" sz="2300" dirty="0"/>
                    </a:p>
                  </a:txBody>
                  <a:tcPr marT="60960" marB="60960"/>
                </a:tc>
                <a:tc>
                  <a:txBody>
                    <a:bodyPr/>
                    <a:lstStyle/>
                    <a:p>
                      <a:pPr>
                        <a:lnSpc>
                          <a:spcPct val="80000"/>
                        </a:lnSpc>
                      </a:pPr>
                      <a:r>
                        <a:rPr lang="en-US" sz="2300" dirty="0"/>
                        <a:t>0</a:t>
                      </a:r>
                      <a:endParaRPr lang="en-US" sz="2300" dirty="0"/>
                    </a:p>
                  </a:txBody>
                  <a:tcPr marT="60960" marB="60960"/>
                </a:tc>
                <a:tc>
                  <a:txBody>
                    <a:bodyPr/>
                    <a:lstStyle/>
                    <a:p>
                      <a:pPr>
                        <a:lnSpc>
                          <a:spcPct val="80000"/>
                        </a:lnSpc>
                      </a:pPr>
                      <a:r>
                        <a:rPr lang="en-US" sz="2300" dirty="0"/>
                        <a:t>0</a:t>
                      </a:r>
                      <a:endParaRPr lang="en-US" sz="2300" dirty="0"/>
                    </a:p>
                  </a:txBody>
                  <a:tcPr marT="60960" marB="60960"/>
                </a:tc>
                <a:tc>
                  <a:txBody>
                    <a:bodyPr/>
                    <a:lstStyle/>
                    <a:p>
                      <a:pPr>
                        <a:lnSpc>
                          <a:spcPct val="80000"/>
                        </a:lnSpc>
                      </a:pPr>
                      <a:r>
                        <a:rPr lang="en-US" sz="2300" dirty="0"/>
                        <a:t>0</a:t>
                      </a:r>
                      <a:endParaRPr lang="en-US" sz="2300" dirty="0"/>
                    </a:p>
                  </a:txBody>
                  <a:tcPr marT="60960" marB="60960"/>
                </a:tc>
                <a:tc>
                  <a:txBody>
                    <a:bodyPr/>
                    <a:lstStyle/>
                    <a:p>
                      <a:pPr>
                        <a:lnSpc>
                          <a:spcPct val="80000"/>
                        </a:lnSpc>
                      </a:pPr>
                      <a:r>
                        <a:rPr lang="en-US" sz="2300" dirty="0"/>
                        <a:t>0</a:t>
                      </a:r>
                      <a:endParaRPr lang="en-US" sz="2300" dirty="0"/>
                    </a:p>
                  </a:txBody>
                  <a:tcPr marT="60960" marB="60960"/>
                </a:tc>
              </a:tr>
              <a:tr h="494453">
                <a:tc>
                  <a:txBody>
                    <a:bodyPr/>
                    <a:lstStyle/>
                    <a:p>
                      <a:pPr>
                        <a:lnSpc>
                          <a:spcPct val="80000"/>
                        </a:lnSpc>
                      </a:pPr>
                      <a:r>
                        <a:rPr lang="en-US" sz="2300" dirty="0"/>
                        <a:t>True wheat</a:t>
                      </a:r>
                      <a:endParaRPr lang="en-US" sz="2300" dirty="0"/>
                    </a:p>
                  </a:txBody>
                  <a:tcPr marT="60960" marB="60960"/>
                </a:tc>
                <a:tc>
                  <a:txBody>
                    <a:bodyPr/>
                    <a:lstStyle/>
                    <a:p>
                      <a:pPr>
                        <a:lnSpc>
                          <a:spcPct val="80000"/>
                        </a:lnSpc>
                      </a:pPr>
                      <a:r>
                        <a:rPr lang="en-US" sz="2300" dirty="0"/>
                        <a:t>10</a:t>
                      </a:r>
                      <a:endParaRPr lang="en-US" sz="2300" dirty="0"/>
                    </a:p>
                  </a:txBody>
                  <a:tcPr marT="60960" marB="60960"/>
                </a:tc>
                <a:tc>
                  <a:txBody>
                    <a:bodyPr/>
                    <a:lstStyle/>
                    <a:p>
                      <a:pPr>
                        <a:lnSpc>
                          <a:spcPct val="80000"/>
                        </a:lnSpc>
                      </a:pPr>
                      <a:r>
                        <a:rPr lang="en-US" sz="2300" dirty="0"/>
                        <a:t>90</a:t>
                      </a:r>
                      <a:endParaRPr lang="en-US" sz="2300" dirty="0"/>
                    </a:p>
                  </a:txBody>
                  <a:tcPr marT="60960" marB="60960"/>
                </a:tc>
                <a:tc>
                  <a:txBody>
                    <a:bodyPr/>
                    <a:lstStyle/>
                    <a:p>
                      <a:pPr>
                        <a:lnSpc>
                          <a:spcPct val="80000"/>
                        </a:lnSpc>
                      </a:pPr>
                      <a:r>
                        <a:rPr lang="en-US" sz="2300" dirty="0"/>
                        <a:t>0</a:t>
                      </a:r>
                      <a:endParaRPr lang="en-US" sz="2300" dirty="0"/>
                    </a:p>
                  </a:txBody>
                  <a:tcPr marT="60960" marB="60960"/>
                </a:tc>
                <a:tc>
                  <a:txBody>
                    <a:bodyPr/>
                    <a:lstStyle/>
                    <a:p>
                      <a:pPr>
                        <a:lnSpc>
                          <a:spcPct val="80000"/>
                        </a:lnSpc>
                      </a:pPr>
                      <a:r>
                        <a:rPr lang="en-US" sz="2300" dirty="0"/>
                        <a:t>1</a:t>
                      </a:r>
                      <a:endParaRPr lang="en-US" sz="2300" dirty="0"/>
                    </a:p>
                  </a:txBody>
                  <a:tcPr marT="60960" marB="60960"/>
                </a:tc>
                <a:tc>
                  <a:txBody>
                    <a:bodyPr/>
                    <a:lstStyle/>
                    <a:p>
                      <a:pPr>
                        <a:lnSpc>
                          <a:spcPct val="80000"/>
                        </a:lnSpc>
                      </a:pPr>
                      <a:r>
                        <a:rPr lang="en-US" sz="2300" dirty="0"/>
                        <a:t>0</a:t>
                      </a:r>
                      <a:endParaRPr lang="en-US" sz="2300" dirty="0"/>
                    </a:p>
                  </a:txBody>
                  <a:tcPr marT="60960" marB="60960"/>
                </a:tc>
                <a:tc>
                  <a:txBody>
                    <a:bodyPr/>
                    <a:lstStyle/>
                    <a:p>
                      <a:pPr>
                        <a:lnSpc>
                          <a:spcPct val="80000"/>
                        </a:lnSpc>
                      </a:pPr>
                      <a:r>
                        <a:rPr lang="en-US" sz="2300" dirty="0"/>
                        <a:t>0</a:t>
                      </a:r>
                      <a:endParaRPr lang="en-US" sz="2300" dirty="0"/>
                    </a:p>
                  </a:txBody>
                  <a:tcPr marT="60960" marB="60960"/>
                </a:tc>
              </a:tr>
              <a:tr h="494453">
                <a:tc>
                  <a:txBody>
                    <a:bodyPr/>
                    <a:lstStyle/>
                    <a:p>
                      <a:pPr>
                        <a:lnSpc>
                          <a:spcPct val="80000"/>
                        </a:lnSpc>
                      </a:pPr>
                      <a:r>
                        <a:rPr lang="en-US" sz="2300" dirty="0"/>
                        <a:t>True coffee</a:t>
                      </a:r>
                      <a:endParaRPr lang="en-US" sz="2300" dirty="0"/>
                    </a:p>
                  </a:txBody>
                  <a:tcPr marT="60960" marB="60960"/>
                </a:tc>
                <a:tc>
                  <a:txBody>
                    <a:bodyPr/>
                    <a:lstStyle/>
                    <a:p>
                      <a:pPr>
                        <a:lnSpc>
                          <a:spcPct val="80000"/>
                        </a:lnSpc>
                      </a:pPr>
                      <a:r>
                        <a:rPr lang="en-US" sz="2300" dirty="0"/>
                        <a:t>0</a:t>
                      </a:r>
                      <a:endParaRPr lang="en-US" sz="2300" dirty="0"/>
                    </a:p>
                  </a:txBody>
                  <a:tcPr marT="60960" marB="60960"/>
                </a:tc>
                <a:tc>
                  <a:txBody>
                    <a:bodyPr/>
                    <a:lstStyle/>
                    <a:p>
                      <a:pPr>
                        <a:lnSpc>
                          <a:spcPct val="80000"/>
                        </a:lnSpc>
                      </a:pPr>
                      <a:r>
                        <a:rPr lang="en-US" sz="2300" dirty="0"/>
                        <a:t>0</a:t>
                      </a:r>
                      <a:endParaRPr lang="en-US" sz="2300" dirty="0"/>
                    </a:p>
                  </a:txBody>
                  <a:tcPr marT="60960" marB="60960"/>
                </a:tc>
                <a:tc>
                  <a:txBody>
                    <a:bodyPr/>
                    <a:lstStyle/>
                    <a:p>
                      <a:pPr>
                        <a:lnSpc>
                          <a:spcPct val="80000"/>
                        </a:lnSpc>
                      </a:pPr>
                      <a:r>
                        <a:rPr lang="en-US" sz="2300" dirty="0"/>
                        <a:t>0</a:t>
                      </a:r>
                      <a:endParaRPr lang="en-US" sz="2300" dirty="0"/>
                    </a:p>
                  </a:txBody>
                  <a:tcPr marT="60960" marB="60960"/>
                </a:tc>
                <a:tc>
                  <a:txBody>
                    <a:bodyPr/>
                    <a:lstStyle/>
                    <a:p>
                      <a:pPr>
                        <a:lnSpc>
                          <a:spcPct val="80000"/>
                        </a:lnSpc>
                      </a:pPr>
                      <a:r>
                        <a:rPr lang="en-US" sz="2300" dirty="0"/>
                        <a:t>34</a:t>
                      </a:r>
                      <a:endParaRPr lang="en-US" sz="2300" dirty="0"/>
                    </a:p>
                  </a:txBody>
                  <a:tcPr marT="60960" marB="60960"/>
                </a:tc>
                <a:tc>
                  <a:txBody>
                    <a:bodyPr/>
                    <a:lstStyle/>
                    <a:p>
                      <a:pPr>
                        <a:lnSpc>
                          <a:spcPct val="80000"/>
                        </a:lnSpc>
                      </a:pPr>
                      <a:r>
                        <a:rPr lang="en-US" sz="2300" dirty="0"/>
                        <a:t>3</a:t>
                      </a:r>
                      <a:endParaRPr lang="en-US" sz="2300" dirty="0"/>
                    </a:p>
                  </a:txBody>
                  <a:tcPr marT="60960" marB="60960"/>
                </a:tc>
                <a:tc>
                  <a:txBody>
                    <a:bodyPr/>
                    <a:lstStyle/>
                    <a:p>
                      <a:pPr>
                        <a:lnSpc>
                          <a:spcPct val="80000"/>
                        </a:lnSpc>
                      </a:pPr>
                      <a:r>
                        <a:rPr lang="en-US" sz="2300" dirty="0"/>
                        <a:t>7</a:t>
                      </a:r>
                      <a:endParaRPr lang="en-US" sz="2300" dirty="0"/>
                    </a:p>
                  </a:txBody>
                  <a:tcPr marT="60960" marB="60960"/>
                </a:tc>
              </a:tr>
              <a:tr h="494453">
                <a:tc>
                  <a:txBody>
                    <a:bodyPr/>
                    <a:lstStyle/>
                    <a:p>
                      <a:pPr>
                        <a:lnSpc>
                          <a:spcPct val="80000"/>
                        </a:lnSpc>
                      </a:pPr>
                      <a:r>
                        <a:rPr lang="en-US" sz="2300" dirty="0"/>
                        <a:t>True interest</a:t>
                      </a:r>
                      <a:endParaRPr lang="en-US" sz="2300" dirty="0"/>
                    </a:p>
                  </a:txBody>
                  <a:tcPr marT="60960" marB="60960"/>
                </a:tc>
                <a:tc>
                  <a:txBody>
                    <a:bodyPr/>
                    <a:lstStyle/>
                    <a:p>
                      <a:pPr>
                        <a:lnSpc>
                          <a:spcPct val="80000"/>
                        </a:lnSpc>
                      </a:pPr>
                      <a:r>
                        <a:rPr lang="en-US" sz="2300" dirty="0"/>
                        <a:t>-</a:t>
                      </a:r>
                      <a:endParaRPr lang="en-US" sz="2300" dirty="0"/>
                    </a:p>
                  </a:txBody>
                  <a:tcPr marT="60960" marB="60960"/>
                </a:tc>
                <a:tc>
                  <a:txBody>
                    <a:bodyPr/>
                    <a:lstStyle/>
                    <a:p>
                      <a:pPr>
                        <a:lnSpc>
                          <a:spcPct val="80000"/>
                        </a:lnSpc>
                      </a:pPr>
                      <a:r>
                        <a:rPr lang="en-US" sz="2300" dirty="0"/>
                        <a:t>1</a:t>
                      </a:r>
                      <a:endParaRPr lang="en-US" sz="2300" dirty="0"/>
                    </a:p>
                  </a:txBody>
                  <a:tcPr marT="60960" marB="60960"/>
                </a:tc>
                <a:tc>
                  <a:txBody>
                    <a:bodyPr/>
                    <a:lstStyle/>
                    <a:p>
                      <a:pPr>
                        <a:lnSpc>
                          <a:spcPct val="80000"/>
                        </a:lnSpc>
                      </a:pPr>
                      <a:r>
                        <a:rPr lang="en-US" sz="2300" dirty="0"/>
                        <a:t>2</a:t>
                      </a:r>
                      <a:endParaRPr lang="en-US" sz="2300" dirty="0"/>
                    </a:p>
                  </a:txBody>
                  <a:tcPr marT="60960" marB="60960"/>
                </a:tc>
                <a:tc>
                  <a:txBody>
                    <a:bodyPr/>
                    <a:lstStyle/>
                    <a:p>
                      <a:pPr>
                        <a:lnSpc>
                          <a:spcPct val="80000"/>
                        </a:lnSpc>
                      </a:pPr>
                      <a:r>
                        <a:rPr lang="en-US" sz="2300" dirty="0"/>
                        <a:t>13</a:t>
                      </a:r>
                      <a:endParaRPr lang="en-US" sz="2300" dirty="0"/>
                    </a:p>
                  </a:txBody>
                  <a:tcPr marT="60960" marB="60960"/>
                </a:tc>
                <a:tc>
                  <a:txBody>
                    <a:bodyPr/>
                    <a:lstStyle/>
                    <a:p>
                      <a:pPr>
                        <a:lnSpc>
                          <a:spcPct val="80000"/>
                        </a:lnSpc>
                      </a:pPr>
                      <a:r>
                        <a:rPr lang="en-US" sz="2300" dirty="0"/>
                        <a:t>26</a:t>
                      </a:r>
                      <a:endParaRPr lang="en-US" sz="2300" dirty="0"/>
                    </a:p>
                  </a:txBody>
                  <a:tcPr marT="60960" marB="60960"/>
                </a:tc>
                <a:tc>
                  <a:txBody>
                    <a:bodyPr/>
                    <a:lstStyle/>
                    <a:p>
                      <a:pPr>
                        <a:lnSpc>
                          <a:spcPct val="80000"/>
                        </a:lnSpc>
                      </a:pPr>
                      <a:r>
                        <a:rPr lang="en-US" sz="2300" dirty="0"/>
                        <a:t>5</a:t>
                      </a:r>
                      <a:endParaRPr lang="en-US" sz="2300" dirty="0"/>
                    </a:p>
                  </a:txBody>
                  <a:tcPr marT="60960" marB="60960"/>
                </a:tc>
              </a:tr>
              <a:tr h="494453">
                <a:tc>
                  <a:txBody>
                    <a:bodyPr/>
                    <a:lstStyle/>
                    <a:p>
                      <a:pPr>
                        <a:lnSpc>
                          <a:spcPct val="80000"/>
                        </a:lnSpc>
                      </a:pPr>
                      <a:r>
                        <a:rPr lang="en-US" sz="2300" dirty="0"/>
                        <a:t>True trade</a:t>
                      </a:r>
                      <a:endParaRPr lang="en-US" sz="2300" dirty="0"/>
                    </a:p>
                  </a:txBody>
                  <a:tcPr marT="60960" marB="60960"/>
                </a:tc>
                <a:tc>
                  <a:txBody>
                    <a:bodyPr/>
                    <a:lstStyle/>
                    <a:p>
                      <a:pPr>
                        <a:lnSpc>
                          <a:spcPct val="80000"/>
                        </a:lnSpc>
                      </a:pPr>
                      <a:r>
                        <a:rPr lang="en-US" sz="2300" dirty="0"/>
                        <a:t>0</a:t>
                      </a:r>
                      <a:endParaRPr lang="en-US" sz="2300" dirty="0"/>
                    </a:p>
                  </a:txBody>
                  <a:tcPr marT="60960" marB="60960"/>
                </a:tc>
                <a:tc>
                  <a:txBody>
                    <a:bodyPr/>
                    <a:lstStyle/>
                    <a:p>
                      <a:pPr>
                        <a:lnSpc>
                          <a:spcPct val="80000"/>
                        </a:lnSpc>
                      </a:pPr>
                      <a:r>
                        <a:rPr lang="en-US" sz="2300" dirty="0"/>
                        <a:t>0</a:t>
                      </a:r>
                      <a:endParaRPr lang="en-US" sz="2300" dirty="0"/>
                    </a:p>
                  </a:txBody>
                  <a:tcPr marT="60960" marB="60960"/>
                </a:tc>
                <a:tc>
                  <a:txBody>
                    <a:bodyPr/>
                    <a:lstStyle/>
                    <a:p>
                      <a:pPr>
                        <a:lnSpc>
                          <a:spcPct val="80000"/>
                        </a:lnSpc>
                      </a:pPr>
                      <a:r>
                        <a:rPr lang="en-US" sz="2300" dirty="0"/>
                        <a:t>2</a:t>
                      </a:r>
                      <a:endParaRPr lang="en-US" sz="2300" dirty="0"/>
                    </a:p>
                  </a:txBody>
                  <a:tcPr marT="60960" marB="60960"/>
                </a:tc>
                <a:tc>
                  <a:txBody>
                    <a:bodyPr/>
                    <a:lstStyle/>
                    <a:p>
                      <a:pPr>
                        <a:lnSpc>
                          <a:spcPct val="80000"/>
                        </a:lnSpc>
                      </a:pPr>
                      <a:r>
                        <a:rPr lang="en-US" sz="2300" dirty="0"/>
                        <a:t>14</a:t>
                      </a:r>
                      <a:endParaRPr lang="en-US" sz="2300" dirty="0"/>
                    </a:p>
                  </a:txBody>
                  <a:tcPr marT="60960" marB="60960"/>
                </a:tc>
                <a:tc>
                  <a:txBody>
                    <a:bodyPr/>
                    <a:lstStyle/>
                    <a:p>
                      <a:pPr>
                        <a:lnSpc>
                          <a:spcPct val="80000"/>
                        </a:lnSpc>
                      </a:pPr>
                      <a:r>
                        <a:rPr lang="en-US" sz="2300" dirty="0"/>
                        <a:t>5</a:t>
                      </a:r>
                      <a:endParaRPr lang="en-US" sz="2300" dirty="0"/>
                    </a:p>
                  </a:txBody>
                  <a:tcPr marT="60960" marB="60960"/>
                </a:tc>
                <a:tc>
                  <a:txBody>
                    <a:bodyPr/>
                    <a:lstStyle/>
                    <a:p>
                      <a:pPr>
                        <a:lnSpc>
                          <a:spcPct val="80000"/>
                        </a:lnSpc>
                      </a:pPr>
                      <a:r>
                        <a:rPr lang="en-US" sz="2300" dirty="0"/>
                        <a:t>10</a:t>
                      </a:r>
                      <a:endParaRPr lang="en-US" sz="2300" dirty="0"/>
                    </a:p>
                  </a:txBody>
                  <a:tcPr marT="60960" marB="6096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Slide Number Placeholder 5"/>
          <p:cNvSpPr>
            <a:spLocks noGrp="1"/>
          </p:cNvSpPr>
          <p:nvPr>
            <p:ph type="sldNum" sz="quarter" idx="12"/>
          </p:nvPr>
        </p:nvSpPr>
        <p:spPr bwMode="auto">
          <a:noFill/>
        </p:spPr>
        <p:txBody>
          <a:bodyPr/>
          <a:lstStyle>
            <a:lvl1pPr eaLnBrk="0" hangingPunct="0">
              <a:defRPr sz="2400">
                <a:solidFill>
                  <a:schemeClr val="tx1"/>
                </a:solidFill>
                <a:latin typeface="Lucida Sans" charset="0"/>
                <a:ea typeface="MS PGothic" panose="020B0600070205080204" charset="-128"/>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67634553-58CF-BD48-882D-354BD150ED96}" type="slidenum">
              <a:rPr lang="en-US" sz="1200">
                <a:solidFill>
                  <a:srgbClr val="898989"/>
                </a:solidFill>
                <a:latin typeface="Calibri" panose="020F0502020204030204" charset="0"/>
              </a:rPr>
            </a:fld>
            <a:endParaRPr lang="en-US" sz="1200">
              <a:solidFill>
                <a:srgbClr val="898989"/>
              </a:solidFill>
              <a:latin typeface="Calibri" panose="020F0502020204030204" charset="0"/>
            </a:endParaRPr>
          </a:p>
        </p:txBody>
      </p:sp>
      <p:sp>
        <p:nvSpPr>
          <p:cNvPr id="48134" name="Rectangle 2"/>
          <p:cNvSpPr>
            <a:spLocks noGrp="1" noChangeArrowheads="1"/>
          </p:cNvSpPr>
          <p:nvPr>
            <p:ph type="title"/>
          </p:nvPr>
        </p:nvSpPr>
        <p:spPr>
          <a:xfrm>
            <a:off x="1371600" y="381000"/>
            <a:ext cx="7467600" cy="990600"/>
          </a:xfrm>
        </p:spPr>
        <p:txBody>
          <a:bodyPr/>
          <a:lstStyle/>
          <a:p>
            <a:pPr eaLnBrk="1" hangingPunct="1"/>
            <a:r>
              <a:rPr lang="en-US" dirty="0">
                <a:latin typeface="Calibri" panose="020F0502020204030204" charset="0"/>
                <a:ea typeface="MS PGothic" panose="020B0600070205080204" charset="-128"/>
                <a:cs typeface="MS PGothic" panose="020B0600070205080204" charset="-128"/>
              </a:rPr>
              <a:t>Per class evaluation measures</a:t>
            </a:r>
            <a:endParaRPr lang="en-US" dirty="0">
              <a:latin typeface="Calibri" panose="020F0502020204030204" charset="0"/>
              <a:ea typeface="MS PGothic" panose="020B0600070205080204" charset="-128"/>
              <a:cs typeface="MS PGothic" panose="020B0600070205080204" charset="-128"/>
            </a:endParaRPr>
          </a:p>
        </p:txBody>
      </p:sp>
      <p:sp>
        <p:nvSpPr>
          <p:cNvPr id="48135" name="Rectangle 3"/>
          <p:cNvSpPr>
            <a:spLocks noGrp="1" noChangeArrowheads="1"/>
          </p:cNvSpPr>
          <p:nvPr>
            <p:ph type="body" idx="1"/>
          </p:nvPr>
        </p:nvSpPr>
        <p:spPr>
          <a:xfrm>
            <a:off x="685800" y="1752600"/>
            <a:ext cx="6324600" cy="5105400"/>
          </a:xfrm>
        </p:spPr>
        <p:txBody>
          <a:bodyPr>
            <a:normAutofit fontScale="92500" lnSpcReduction="20000"/>
          </a:bodyPr>
          <a:lstStyle/>
          <a:p>
            <a:pPr marL="0" indent="0" eaLnBrk="1" hangingPunct="1">
              <a:buNone/>
            </a:pPr>
            <a:r>
              <a:rPr lang="en-US" sz="2800" b="1" dirty="0">
                <a:solidFill>
                  <a:srgbClr val="800000"/>
                </a:solidFill>
                <a:latin typeface="Calibri" panose="020F0502020204030204" charset="0"/>
                <a:ea typeface="MS PGothic" panose="020B0600070205080204" charset="-128"/>
                <a:cs typeface="MS PGothic" panose="020B0600070205080204" charset="-128"/>
              </a:rPr>
              <a:t>Recall</a:t>
            </a:r>
            <a:r>
              <a:rPr lang="en-US" sz="2800" dirty="0">
                <a:latin typeface="Calibri" panose="020F0502020204030204" charset="0"/>
                <a:ea typeface="MS PGothic" panose="020B0600070205080204" charset="-128"/>
                <a:cs typeface="MS PGothic" panose="020B0600070205080204" charset="-128"/>
              </a:rPr>
              <a:t>: </a:t>
            </a:r>
            <a:endParaRPr lang="en-US" sz="2800" dirty="0">
              <a:latin typeface="Calibri" panose="020F0502020204030204" charset="0"/>
              <a:ea typeface="MS PGothic" panose="020B0600070205080204" charset="-128"/>
              <a:cs typeface="MS PGothic" panose="020B0600070205080204" charset="-128"/>
            </a:endParaRPr>
          </a:p>
          <a:p>
            <a:pPr marL="0" indent="0" eaLnBrk="1" hangingPunct="1">
              <a:buNone/>
            </a:pPr>
            <a:r>
              <a:rPr lang="en-US" sz="2800" dirty="0">
                <a:latin typeface="Calibri" panose="020F0502020204030204" charset="0"/>
                <a:ea typeface="MS PGothic" panose="020B0600070205080204" charset="-128"/>
                <a:cs typeface="MS PGothic" panose="020B0600070205080204" charset="-128"/>
              </a:rPr>
              <a:t>    Fraction of docs in class </a:t>
            </a:r>
            <a:r>
              <a:rPr lang="en-US" sz="2800" i="1" dirty="0" err="1">
                <a:latin typeface="Calibri" panose="020F0502020204030204" charset="0"/>
                <a:ea typeface="MS PGothic" panose="020B0600070205080204" charset="-128"/>
                <a:cs typeface="MS PGothic" panose="020B0600070205080204" charset="-128"/>
              </a:rPr>
              <a:t>i</a:t>
            </a:r>
            <a:r>
              <a:rPr lang="en-US" sz="2800" dirty="0">
                <a:latin typeface="Calibri" panose="020F0502020204030204" charset="0"/>
                <a:ea typeface="MS PGothic" panose="020B0600070205080204" charset="-128"/>
                <a:cs typeface="MS PGothic" panose="020B0600070205080204" charset="-128"/>
              </a:rPr>
              <a:t> classified correctly:</a:t>
            </a:r>
            <a:endParaRPr lang="en-US" sz="2800" dirty="0">
              <a:latin typeface="Calibri" panose="020F0502020204030204" charset="0"/>
              <a:ea typeface="MS PGothic" panose="020B0600070205080204" charset="-128"/>
              <a:cs typeface="MS PGothic" panose="020B0600070205080204" charset="-128"/>
            </a:endParaRPr>
          </a:p>
          <a:p>
            <a:pPr eaLnBrk="1" hangingPunct="1"/>
            <a:endParaRPr lang="en-US" dirty="0">
              <a:latin typeface="Calibri" panose="020F0502020204030204" charset="0"/>
              <a:ea typeface="MS PGothic" panose="020B0600070205080204" charset="-128"/>
              <a:cs typeface="MS PGothic" panose="020B0600070205080204" charset="-128"/>
            </a:endParaRPr>
          </a:p>
          <a:p>
            <a:pPr eaLnBrk="1" hangingPunct="1"/>
            <a:endParaRPr lang="en-US" dirty="0">
              <a:latin typeface="Calibri" panose="020F0502020204030204" charset="0"/>
              <a:ea typeface="MS PGothic" panose="020B0600070205080204" charset="-128"/>
              <a:cs typeface="MS PGothic" panose="020B0600070205080204" charset="-128"/>
            </a:endParaRPr>
          </a:p>
          <a:p>
            <a:pPr marL="0" indent="0" eaLnBrk="1" hangingPunct="1">
              <a:buNone/>
            </a:pPr>
            <a:r>
              <a:rPr lang="en-US" sz="2800" b="1" dirty="0">
                <a:solidFill>
                  <a:srgbClr val="800000"/>
                </a:solidFill>
                <a:latin typeface="Calibri" panose="020F0502020204030204" charset="0"/>
                <a:ea typeface="MS PGothic" panose="020B0600070205080204" charset="-128"/>
                <a:cs typeface="MS PGothic" panose="020B0600070205080204" charset="-128"/>
              </a:rPr>
              <a:t>Precision</a:t>
            </a:r>
            <a:r>
              <a:rPr lang="en-US" sz="2800" dirty="0">
                <a:latin typeface="Calibri" panose="020F0502020204030204" charset="0"/>
                <a:ea typeface="MS PGothic" panose="020B0600070205080204" charset="-128"/>
                <a:cs typeface="MS PGothic" panose="020B0600070205080204" charset="-128"/>
              </a:rPr>
              <a:t>: </a:t>
            </a:r>
            <a:endParaRPr lang="en-US" sz="2800" dirty="0">
              <a:latin typeface="Calibri" panose="020F0502020204030204" charset="0"/>
              <a:ea typeface="MS PGothic" panose="020B0600070205080204" charset="-128"/>
              <a:cs typeface="MS PGothic" panose="020B0600070205080204" charset="-128"/>
            </a:endParaRPr>
          </a:p>
          <a:p>
            <a:pPr marL="0" indent="0" eaLnBrk="1" hangingPunct="1">
              <a:buNone/>
            </a:pPr>
            <a:r>
              <a:rPr lang="en-US" sz="2600" dirty="0">
                <a:latin typeface="Calibri" panose="020F0502020204030204" charset="0"/>
                <a:ea typeface="MS PGothic" panose="020B0600070205080204" charset="-128"/>
                <a:cs typeface="MS PGothic" panose="020B0600070205080204" charset="-128"/>
              </a:rPr>
              <a:t>    </a:t>
            </a:r>
            <a:r>
              <a:rPr lang="en-US" sz="2800" dirty="0">
                <a:latin typeface="Calibri" panose="020F0502020204030204" charset="0"/>
                <a:ea typeface="MS PGothic" panose="020B0600070205080204" charset="-128"/>
                <a:cs typeface="MS PGothic" panose="020B0600070205080204" charset="-128"/>
              </a:rPr>
              <a:t>Fraction of docs assigned class </a:t>
            </a:r>
            <a:r>
              <a:rPr lang="en-US" sz="2800" i="1" dirty="0" err="1">
                <a:latin typeface="Calibri" panose="020F0502020204030204" charset="0"/>
                <a:ea typeface="MS PGothic" panose="020B0600070205080204" charset="-128"/>
                <a:cs typeface="MS PGothic" panose="020B0600070205080204" charset="-128"/>
              </a:rPr>
              <a:t>i</a:t>
            </a:r>
            <a:r>
              <a:rPr lang="en-US" sz="2800" dirty="0">
                <a:latin typeface="Calibri" panose="020F0502020204030204" charset="0"/>
                <a:ea typeface="MS PGothic" panose="020B0600070205080204" charset="-128"/>
                <a:cs typeface="MS PGothic" panose="020B0600070205080204" charset="-128"/>
              </a:rPr>
              <a:t> that are actually about class </a:t>
            </a:r>
            <a:r>
              <a:rPr lang="en-US" sz="2800" i="1" dirty="0" err="1">
                <a:latin typeface="Calibri" panose="020F0502020204030204" charset="0"/>
                <a:ea typeface="MS PGothic" panose="020B0600070205080204" charset="-128"/>
                <a:cs typeface="MS PGothic" panose="020B0600070205080204" charset="-128"/>
              </a:rPr>
              <a:t>i</a:t>
            </a:r>
            <a:r>
              <a:rPr lang="en-US" sz="2800" dirty="0">
                <a:latin typeface="Calibri" panose="020F0502020204030204" charset="0"/>
                <a:ea typeface="MS PGothic" panose="020B0600070205080204" charset="-128"/>
                <a:cs typeface="MS PGothic" panose="020B0600070205080204" charset="-128"/>
              </a:rPr>
              <a:t>:</a:t>
            </a:r>
            <a:endParaRPr lang="en-US" sz="2800" dirty="0">
              <a:latin typeface="Calibri" panose="020F0502020204030204" charset="0"/>
              <a:ea typeface="MS PGothic" panose="020B0600070205080204" charset="-128"/>
              <a:cs typeface="MS PGothic" panose="020B0600070205080204" charset="-128"/>
            </a:endParaRPr>
          </a:p>
          <a:p>
            <a:pPr eaLnBrk="1" hangingPunct="1"/>
            <a:endParaRPr lang="en-US" dirty="0">
              <a:latin typeface="Calibri" panose="020F0502020204030204" charset="0"/>
              <a:ea typeface="MS PGothic" panose="020B0600070205080204" charset="-128"/>
              <a:cs typeface="MS PGothic" panose="020B0600070205080204" charset="-128"/>
            </a:endParaRPr>
          </a:p>
          <a:p>
            <a:pPr marL="0" indent="0" eaLnBrk="1" hangingPunct="1">
              <a:buNone/>
            </a:pPr>
            <a:endParaRPr lang="en-US" dirty="0">
              <a:latin typeface="Calibri" panose="020F0502020204030204" charset="0"/>
              <a:ea typeface="MS PGothic" panose="020B0600070205080204" charset="-128"/>
              <a:cs typeface="MS PGothic" panose="020B0600070205080204" charset="-128"/>
            </a:endParaRPr>
          </a:p>
          <a:p>
            <a:pPr marL="0" indent="0" eaLnBrk="1" hangingPunct="1">
              <a:buNone/>
            </a:pPr>
            <a:r>
              <a:rPr lang="en-US" sz="2800" b="1">
                <a:solidFill>
                  <a:srgbClr val="800000"/>
                </a:solidFill>
                <a:latin typeface="Calibri" panose="020F0502020204030204" charset="0"/>
                <a:ea typeface="MS PGothic" panose="020B0600070205080204" charset="-128"/>
                <a:cs typeface="MS PGothic" panose="020B0600070205080204" charset="-128"/>
              </a:rPr>
              <a:t>Accuracy</a:t>
            </a:r>
            <a:r>
              <a:rPr lang="en-US" sz="2800">
                <a:latin typeface="Calibri" panose="020F0502020204030204" charset="0"/>
                <a:ea typeface="MS PGothic" panose="020B0600070205080204" charset="-128"/>
                <a:cs typeface="MS PGothic" panose="020B0600070205080204" charset="-128"/>
              </a:rPr>
              <a:t>: (1 - error rate) </a:t>
            </a:r>
            <a:endParaRPr lang="en-US" sz="2800" dirty="0">
              <a:latin typeface="Calibri" panose="020F0502020204030204" charset="0"/>
              <a:ea typeface="MS PGothic" panose="020B0600070205080204" charset="-128"/>
              <a:cs typeface="MS PGothic" panose="020B0600070205080204" charset="-128"/>
            </a:endParaRPr>
          </a:p>
          <a:p>
            <a:pPr marL="0" indent="0" eaLnBrk="1" hangingPunct="1">
              <a:buNone/>
            </a:pPr>
            <a:r>
              <a:rPr lang="en-US" sz="2800" dirty="0">
                <a:latin typeface="Calibri" panose="020F0502020204030204" charset="0"/>
                <a:ea typeface="MS PGothic" panose="020B0600070205080204" charset="-128"/>
                <a:cs typeface="MS PGothic" panose="020B0600070205080204" charset="-128"/>
              </a:rPr>
              <a:t>       Fraction of docs classified correctly:</a:t>
            </a:r>
            <a:endParaRPr lang="en-US" sz="2800" dirty="0">
              <a:latin typeface="Calibri" panose="020F0502020204030204" charset="0"/>
              <a:ea typeface="MS PGothic" panose="020B0600070205080204" charset="-128"/>
              <a:cs typeface="MS PGothic" panose="020B0600070205080204" charset="-128"/>
            </a:endParaRPr>
          </a:p>
        </p:txBody>
      </p:sp>
      <p:graphicFrame>
        <p:nvGraphicFramePr>
          <p:cNvPr id="48130" name="Object 2"/>
          <p:cNvGraphicFramePr>
            <a:graphicFrameLocks noChangeAspect="1"/>
          </p:cNvGraphicFramePr>
          <p:nvPr/>
        </p:nvGraphicFramePr>
        <p:xfrm>
          <a:off x="7069140" y="5048106"/>
          <a:ext cx="931861" cy="1733695"/>
        </p:xfrm>
        <a:graphic>
          <a:graphicData uri="http://schemas.openxmlformats.org/presentationml/2006/ole">
            <mc:AlternateContent xmlns:mc="http://schemas.openxmlformats.org/markup-compatibility/2006">
              <mc:Choice xmlns:v="urn:schemas-microsoft-com:vml" Requires="v">
                <p:oleObj spid="_x0000_s102408" name="Equation" r:id="rId1" imgW="539750" imgH="758825" progId="Equation.3">
                  <p:embed/>
                </p:oleObj>
              </mc:Choice>
              <mc:Fallback>
                <p:oleObj name="Equation" r:id="rId1" imgW="539750" imgH="758825" progId="Equation.3">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9140" y="5048106"/>
                        <a:ext cx="931861" cy="17336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1" name="Object 3"/>
          <p:cNvGraphicFramePr>
            <a:graphicFrameLocks noChangeAspect="1"/>
          </p:cNvGraphicFramePr>
          <p:nvPr/>
        </p:nvGraphicFramePr>
        <p:xfrm>
          <a:off x="7086600" y="3429001"/>
          <a:ext cx="696912" cy="1408812"/>
        </p:xfrm>
        <a:graphic>
          <a:graphicData uri="http://schemas.openxmlformats.org/presentationml/2006/ole">
            <mc:AlternateContent xmlns:mc="http://schemas.openxmlformats.org/markup-compatibility/2006">
              <mc:Choice xmlns:v="urn:schemas-microsoft-com:vml" Requires="v">
                <p:oleObj spid="_x0000_s102409" name="Equation" r:id="rId3" imgW="393065" imgH="594360" progId="Equation.3">
                  <p:embed/>
                </p:oleObj>
              </mc:Choice>
              <mc:Fallback>
                <p:oleObj name="Equation" r:id="rId3" imgW="393065" imgH="59436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3429001"/>
                        <a:ext cx="696912" cy="1408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2" name="Object 4"/>
          <p:cNvGraphicFramePr>
            <a:graphicFrameLocks noChangeAspect="1"/>
          </p:cNvGraphicFramePr>
          <p:nvPr/>
        </p:nvGraphicFramePr>
        <p:xfrm>
          <a:off x="7086600" y="1600201"/>
          <a:ext cx="696912" cy="1455772"/>
        </p:xfrm>
        <a:graphic>
          <a:graphicData uri="http://schemas.openxmlformats.org/presentationml/2006/ole">
            <mc:AlternateContent xmlns:mc="http://schemas.openxmlformats.org/markup-compatibility/2006">
              <mc:Choice xmlns:v="urn:schemas-microsoft-com:vml" Requires="v">
                <p:oleObj spid="_x0000_s102410" name="Equation" r:id="rId5" imgW="374650" imgH="594360" progId="Equation.3">
                  <p:embed/>
                </p:oleObj>
              </mc:Choice>
              <mc:Fallback>
                <p:oleObj name="Equation" r:id="rId5" imgW="374650" imgH="59436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1600201"/>
                        <a:ext cx="696912" cy="14557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6" name="TextBox 4"/>
          <p:cNvSpPr txBox="1">
            <a:spLocks noChangeArrowheads="1"/>
          </p:cNvSpPr>
          <p:nvPr/>
        </p:nvSpPr>
        <p:spPr bwMode="auto">
          <a:xfrm>
            <a:off x="7620002" y="-89972"/>
            <a:ext cx="1297150" cy="338554"/>
          </a:xfrm>
          <a:prstGeom prst="rect">
            <a:avLst/>
          </a:prstGeom>
          <a:noFill/>
          <a:ln>
            <a:noFill/>
          </a:ln>
        </p:spPr>
        <p:txBody>
          <a:bodyPr wrap="none" anchor="ctr">
            <a:spAutoFit/>
          </a:bodyPr>
          <a:lstStyle>
            <a:lvl1pPr eaLnBrk="0" hangingPunct="0">
              <a:defRPr sz="2400">
                <a:solidFill>
                  <a:schemeClr val="tx1"/>
                </a:solidFill>
                <a:latin typeface="Lucida Sans" charset="0"/>
                <a:ea typeface="MS PGothic" panose="020B0600070205080204" charset="-128"/>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endParaRPr lang="en-US" sz="1600">
              <a:solidFill>
                <a:srgbClr val="FBFC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bwMode="auto">
          <a:noFill/>
        </p:spPr>
        <p:txBody>
          <a:bodyPr/>
          <a:lstStyle>
            <a:lvl1pPr eaLnBrk="0" hangingPunct="0">
              <a:defRPr sz="2400">
                <a:solidFill>
                  <a:schemeClr val="tx1"/>
                </a:solidFill>
                <a:latin typeface="Lucida Sans" charset="0"/>
                <a:ea typeface="MS PGothic" panose="020B0600070205080204" charset="-128"/>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A6C1029A-DF45-7846-AFA3-32E834E0998A}" type="slidenum">
              <a:rPr lang="en-US" sz="1200">
                <a:solidFill>
                  <a:srgbClr val="898989"/>
                </a:solidFill>
                <a:latin typeface="Calibri" panose="020F0502020204030204" charset="0"/>
              </a:rPr>
            </a:fld>
            <a:endParaRPr lang="en-US" sz="1200">
              <a:solidFill>
                <a:srgbClr val="898989"/>
              </a:solidFill>
              <a:latin typeface="Calibri" panose="020F0502020204030204" charset="0"/>
            </a:endParaRPr>
          </a:p>
        </p:txBody>
      </p:sp>
      <p:sp>
        <p:nvSpPr>
          <p:cNvPr id="49155" name="Rectangle 2"/>
          <p:cNvSpPr>
            <a:spLocks noGrp="1" noChangeArrowheads="1"/>
          </p:cNvSpPr>
          <p:nvPr>
            <p:ph type="title"/>
          </p:nvPr>
        </p:nvSpPr>
        <p:spPr/>
        <p:txBody>
          <a:bodyPr/>
          <a:lstStyle/>
          <a:p>
            <a:pPr eaLnBrk="1" hangingPunct="1"/>
            <a:r>
              <a:rPr lang="en-US">
                <a:latin typeface="Calibri" panose="020F0502020204030204" charset="0"/>
                <a:ea typeface="MS PGothic" panose="020B0600070205080204" charset="-128"/>
                <a:cs typeface="MS PGothic" panose="020B0600070205080204" charset="-128"/>
              </a:rPr>
              <a:t>Micro- vs. Macro-Averaging</a:t>
            </a:r>
            <a:endParaRPr lang="en-US">
              <a:latin typeface="Calibri" panose="020F0502020204030204" charset="0"/>
              <a:ea typeface="MS PGothic" panose="020B0600070205080204" charset="-128"/>
              <a:cs typeface="MS PGothic" panose="020B0600070205080204" charset="-128"/>
            </a:endParaRPr>
          </a:p>
        </p:txBody>
      </p:sp>
      <p:sp>
        <p:nvSpPr>
          <p:cNvPr id="49156" name="Rectangle 3"/>
          <p:cNvSpPr>
            <a:spLocks noGrp="1" noChangeArrowheads="1"/>
          </p:cNvSpPr>
          <p:nvPr>
            <p:ph type="body" idx="1"/>
          </p:nvPr>
        </p:nvSpPr>
        <p:spPr/>
        <p:txBody>
          <a:bodyPr/>
          <a:lstStyle/>
          <a:p>
            <a:pPr marL="342900" lvl="1" indent="-342900">
              <a:buClr>
                <a:srgbClr val="CC0000"/>
              </a:buClr>
            </a:pPr>
            <a:r>
              <a:rPr lang="en-US" sz="2800" dirty="0">
                <a:latin typeface="Calibri" panose="020F0502020204030204" charset="0"/>
                <a:ea typeface="MS PGothic" panose="020B0600070205080204" charset="-128"/>
                <a:cs typeface="MS PGothic" panose="020B0600070205080204" charset="-128"/>
              </a:rPr>
              <a:t>If we have more than one class, how do we combine multiple performance measures into one quantity?</a:t>
            </a:r>
            <a:endParaRPr lang="en-US" sz="2800" dirty="0">
              <a:latin typeface="Calibri" panose="020F0502020204030204" charset="0"/>
              <a:ea typeface="MS PGothic" panose="020B0600070205080204" charset="-128"/>
              <a:cs typeface="MS PGothic" panose="020B0600070205080204" charset="-128"/>
            </a:endParaRPr>
          </a:p>
          <a:p>
            <a:pPr eaLnBrk="1" hangingPunct="1"/>
            <a:r>
              <a:rPr lang="en-US" sz="2800" b="1" dirty="0" err="1">
                <a:latin typeface="Calibri" panose="020F0502020204030204" charset="0"/>
                <a:ea typeface="MS PGothic" panose="020B0600070205080204" charset="-128"/>
                <a:cs typeface="MS PGothic" panose="020B0600070205080204" charset="-128"/>
              </a:rPr>
              <a:t>Macroaveraging</a:t>
            </a:r>
            <a:r>
              <a:rPr lang="en-US" sz="2800" dirty="0">
                <a:latin typeface="Calibri" panose="020F0502020204030204" charset="0"/>
                <a:ea typeface="MS PGothic" panose="020B0600070205080204" charset="-128"/>
                <a:cs typeface="MS PGothic" panose="020B0600070205080204" charset="-128"/>
              </a:rPr>
              <a:t>: Compute performance for each class, then average.</a:t>
            </a:r>
            <a:endParaRPr lang="en-US" sz="2800" dirty="0">
              <a:latin typeface="Calibri" panose="020F0502020204030204" charset="0"/>
              <a:ea typeface="MS PGothic" panose="020B0600070205080204" charset="-128"/>
              <a:cs typeface="MS PGothic" panose="020B0600070205080204" charset="-128"/>
            </a:endParaRPr>
          </a:p>
          <a:p>
            <a:pPr eaLnBrk="1" hangingPunct="1"/>
            <a:r>
              <a:rPr lang="en-US" sz="2800" b="1" dirty="0" err="1">
                <a:latin typeface="Calibri" panose="020F0502020204030204" charset="0"/>
                <a:ea typeface="MS PGothic" panose="020B0600070205080204" charset="-128"/>
                <a:cs typeface="MS PGothic" panose="020B0600070205080204" charset="-128"/>
              </a:rPr>
              <a:t>Microaveraging</a:t>
            </a:r>
            <a:r>
              <a:rPr lang="en-US" sz="2800" dirty="0">
                <a:latin typeface="Calibri" panose="020F0502020204030204" charset="0"/>
                <a:ea typeface="MS PGothic" panose="020B0600070205080204" charset="-128"/>
                <a:cs typeface="MS PGothic" panose="020B0600070205080204" charset="-128"/>
              </a:rPr>
              <a:t>: Collect decisions for all classes, compute contingency table, evaluate.</a:t>
            </a:r>
            <a:endParaRPr lang="en-US" sz="2800" dirty="0">
              <a:latin typeface="Calibri" panose="020F0502020204030204" charset="0"/>
              <a:ea typeface="MS PGothic" panose="020B0600070205080204" charset="-128"/>
              <a:cs typeface="MS PGothic" panose="020B0600070205080204" charset="-128"/>
            </a:endParaRPr>
          </a:p>
          <a:p>
            <a:pPr lvl="1" eaLnBrk="1" hangingPunct="1"/>
            <a:endParaRPr lang="en-US" dirty="0">
              <a:latin typeface="Calibri" panose="020F0502020204030204" charset="0"/>
              <a:ea typeface="MS PGothic" panose="020B0600070205080204" charset="-128"/>
            </a:endParaRPr>
          </a:p>
        </p:txBody>
      </p:sp>
      <p:sp>
        <p:nvSpPr>
          <p:cNvPr id="49157" name="TextBox 4"/>
          <p:cNvSpPr txBox="1">
            <a:spLocks noChangeArrowheads="1"/>
          </p:cNvSpPr>
          <p:nvPr/>
        </p:nvSpPr>
        <p:spPr bwMode="auto">
          <a:xfrm>
            <a:off x="7620002" y="-89972"/>
            <a:ext cx="1297150" cy="338554"/>
          </a:xfrm>
          <a:prstGeom prst="rect">
            <a:avLst/>
          </a:prstGeom>
          <a:noFill/>
          <a:ln>
            <a:noFill/>
          </a:ln>
        </p:spPr>
        <p:txBody>
          <a:bodyPr wrap="none" anchor="ctr">
            <a:spAutoFit/>
          </a:bodyPr>
          <a:lstStyle>
            <a:lvl1pPr eaLnBrk="0" hangingPunct="0">
              <a:defRPr sz="2400">
                <a:solidFill>
                  <a:schemeClr val="tx1"/>
                </a:solidFill>
                <a:latin typeface="Lucida Sans" charset="0"/>
                <a:ea typeface="MS PGothic" panose="020B0600070205080204" charset="-128"/>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endParaRPr lang="en-US" sz="1600">
              <a:solidFill>
                <a:srgbClr val="FBFC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7"/>
          <p:cNvSpPr>
            <a:spLocks noGrp="1"/>
          </p:cNvSpPr>
          <p:nvPr>
            <p:ph type="sldNum" sz="quarter" idx="12"/>
          </p:nvPr>
        </p:nvSpPr>
        <p:spPr bwMode="auto">
          <a:noFill/>
        </p:spPr>
        <p:txBody>
          <a:bodyPr/>
          <a:lstStyle>
            <a:lvl1pPr eaLnBrk="0" hangingPunct="0">
              <a:defRPr sz="2400">
                <a:solidFill>
                  <a:schemeClr val="tx1"/>
                </a:solidFill>
                <a:latin typeface="Lucida Sans" charset="0"/>
                <a:ea typeface="MS PGothic" panose="020B0600070205080204" charset="-128"/>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424D7412-C234-A149-A8E9-CC60E500F88F}" type="slidenum">
              <a:rPr lang="en-US" sz="1200">
                <a:solidFill>
                  <a:srgbClr val="898989"/>
                </a:solidFill>
                <a:latin typeface="Calibri" panose="020F0502020204030204"/>
                <a:cs typeface="Calibri" panose="020F0502020204030204"/>
              </a:rPr>
            </a:fld>
            <a:endParaRPr lang="en-US" sz="1200">
              <a:solidFill>
                <a:srgbClr val="898989"/>
              </a:solidFill>
              <a:latin typeface="Calibri" panose="020F0502020204030204"/>
              <a:cs typeface="Calibri" panose="020F0502020204030204"/>
            </a:endParaRPr>
          </a:p>
        </p:txBody>
      </p:sp>
      <p:sp>
        <p:nvSpPr>
          <p:cNvPr id="50179" name="Rectangle 2"/>
          <p:cNvSpPr>
            <a:spLocks noGrp="1" noChangeArrowheads="1"/>
          </p:cNvSpPr>
          <p:nvPr>
            <p:ph type="title"/>
          </p:nvPr>
        </p:nvSpPr>
        <p:spPr>
          <a:xfrm>
            <a:off x="1322918" y="381000"/>
            <a:ext cx="7668683" cy="990600"/>
          </a:xfrm>
        </p:spPr>
        <p:txBody>
          <a:bodyPr/>
          <a:lstStyle/>
          <a:p>
            <a:pPr eaLnBrk="1" hangingPunct="1"/>
            <a:r>
              <a:rPr lang="en-US" sz="3600" dirty="0">
                <a:latin typeface="Calibri" panose="020F0502020204030204"/>
                <a:ea typeface="MS PGothic" panose="020B0600070205080204" charset="-128"/>
                <a:cs typeface="Calibri" panose="020F0502020204030204"/>
              </a:rPr>
              <a:t>Micro- vs. Macro-Averaging: Example</a:t>
            </a:r>
            <a:endParaRPr lang="en-US" sz="3600" dirty="0">
              <a:latin typeface="Calibri" panose="020F0502020204030204"/>
              <a:ea typeface="MS PGothic" panose="020B0600070205080204" charset="-128"/>
              <a:cs typeface="Calibri" panose="020F0502020204030204"/>
            </a:endParaRPr>
          </a:p>
        </p:txBody>
      </p:sp>
      <p:graphicFrame>
        <p:nvGraphicFramePr>
          <p:cNvPr id="1036291" name="Group 3"/>
          <p:cNvGraphicFramePr>
            <a:graphicFrameLocks noGrp="1"/>
          </p:cNvGraphicFramePr>
          <p:nvPr>
            <p:ph sz="half" idx="1"/>
          </p:nvPr>
        </p:nvGraphicFramePr>
        <p:xfrm>
          <a:off x="76200" y="2286000"/>
          <a:ext cx="2743200" cy="2011578"/>
        </p:xfrm>
        <a:graphic>
          <a:graphicData uri="http://schemas.openxmlformats.org/drawingml/2006/table">
            <a:tbl>
              <a:tblPr/>
              <a:tblGrid>
                <a:gridCol w="1219200"/>
                <a:gridCol w="762000"/>
                <a:gridCol w="762000"/>
              </a:tblGrid>
              <a:tr h="66036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pPr>
                      <a:endParaRPr kumimoji="0" lang="en-US" sz="1900" b="0" i="0" u="none" strike="noStrike" cap="none" normalizeH="0" baseline="0" dirty="0">
                        <a:ln>
                          <a:noFill/>
                        </a:ln>
                        <a:solidFill>
                          <a:schemeClr val="tx1"/>
                        </a:solidFill>
                        <a:effectLst/>
                        <a:latin typeface="Calibri" panose="020F0502020204030204"/>
                        <a:cs typeface="Calibri" panose="020F0502020204030204"/>
                      </a:endParaRP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pPr>
                      <a:r>
                        <a:rPr kumimoji="0" lang="en-US" sz="1900" b="0" i="0" u="none" strike="noStrike" cap="none" normalizeH="0" baseline="0" dirty="0">
                          <a:ln>
                            <a:noFill/>
                          </a:ln>
                          <a:solidFill>
                            <a:schemeClr val="tx1"/>
                          </a:solidFill>
                          <a:effectLst/>
                          <a:latin typeface="Calibri" panose="020F0502020204030204"/>
                          <a:cs typeface="Calibri" panose="020F0502020204030204"/>
                        </a:rPr>
                        <a:t>Truth: yes</a:t>
                      </a:r>
                      <a:endParaRPr kumimoji="0" lang="en-US" sz="1900" b="0" i="0" u="none" strike="noStrike" cap="none" normalizeH="0" baseline="0" dirty="0">
                        <a:ln>
                          <a:noFill/>
                        </a:ln>
                        <a:solidFill>
                          <a:schemeClr val="tx1"/>
                        </a:solidFill>
                        <a:effectLst/>
                        <a:latin typeface="Calibri" panose="020F0502020204030204"/>
                        <a:cs typeface="Calibri" panose="020F0502020204030204"/>
                      </a:endParaRP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pPr>
                      <a:r>
                        <a:rPr kumimoji="0" lang="en-US" sz="1900" b="0" i="0" u="none" strike="noStrike" cap="none" normalizeH="0" baseline="0" dirty="0">
                          <a:ln>
                            <a:noFill/>
                          </a:ln>
                          <a:solidFill>
                            <a:schemeClr val="tx1"/>
                          </a:solidFill>
                          <a:effectLst/>
                          <a:latin typeface="Calibri" panose="020F0502020204030204"/>
                          <a:cs typeface="Calibri" panose="020F0502020204030204"/>
                        </a:rPr>
                        <a:t>Truth: no</a:t>
                      </a:r>
                      <a:endParaRPr kumimoji="0" lang="en-US" sz="1900" b="0" i="0" u="none" strike="noStrike" cap="none" normalizeH="0" baseline="0" dirty="0">
                        <a:ln>
                          <a:noFill/>
                        </a:ln>
                        <a:solidFill>
                          <a:schemeClr val="tx1"/>
                        </a:solidFill>
                        <a:effectLst/>
                        <a:latin typeface="Calibri" panose="020F0502020204030204"/>
                        <a:cs typeface="Calibri" panose="020F0502020204030204"/>
                      </a:endParaRP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79087">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pPr>
                      <a:r>
                        <a:rPr kumimoji="0" lang="en-US" sz="1900" b="0" i="0" u="none" strike="noStrike" cap="none" normalizeH="0" baseline="0">
                          <a:ln>
                            <a:noFill/>
                          </a:ln>
                          <a:solidFill>
                            <a:schemeClr val="tx1"/>
                          </a:solidFill>
                          <a:effectLst/>
                          <a:latin typeface="Calibri" panose="020F0502020204030204"/>
                          <a:cs typeface="Calibri" panose="020F0502020204030204"/>
                        </a:rPr>
                        <a:t>Classifier: yes</a:t>
                      </a:r>
                      <a:endParaRPr kumimoji="0" lang="en-US" sz="1900" b="0" i="0" u="none" strike="noStrike" cap="none" normalizeH="0" baseline="0">
                        <a:ln>
                          <a:noFill/>
                        </a:ln>
                        <a:solidFill>
                          <a:schemeClr val="tx1"/>
                        </a:solidFill>
                        <a:effectLst/>
                        <a:latin typeface="Calibri" panose="020F0502020204030204"/>
                        <a:cs typeface="Calibri" panose="020F0502020204030204"/>
                      </a:endParaRP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pPr>
                      <a:r>
                        <a:rPr kumimoji="0" lang="en-US" sz="1900" b="0" i="0" u="none" strike="noStrike" cap="none" normalizeH="0" baseline="0" dirty="0">
                          <a:ln>
                            <a:noFill/>
                          </a:ln>
                          <a:solidFill>
                            <a:schemeClr val="tx1"/>
                          </a:solidFill>
                          <a:effectLst/>
                          <a:latin typeface="Calibri" panose="020F0502020204030204"/>
                          <a:cs typeface="Calibri" panose="020F0502020204030204"/>
                        </a:rPr>
                        <a:t>10</a:t>
                      </a:r>
                      <a:endParaRPr kumimoji="0" lang="en-US" sz="1900" b="0" i="0" u="none" strike="noStrike" cap="none" normalizeH="0" baseline="0" dirty="0">
                        <a:ln>
                          <a:noFill/>
                        </a:ln>
                        <a:solidFill>
                          <a:schemeClr val="tx1"/>
                        </a:solidFill>
                        <a:effectLst/>
                        <a:latin typeface="Calibri" panose="020F0502020204030204"/>
                        <a:cs typeface="Calibri" panose="020F0502020204030204"/>
                      </a:endParaRP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pPr>
                      <a:r>
                        <a:rPr kumimoji="0" lang="en-US" sz="1900" b="0" i="0" u="none" strike="noStrike" cap="none" normalizeH="0" baseline="0" dirty="0">
                          <a:ln>
                            <a:noFill/>
                          </a:ln>
                          <a:solidFill>
                            <a:schemeClr val="tx1"/>
                          </a:solidFill>
                          <a:effectLst/>
                          <a:latin typeface="Calibri" panose="020F0502020204030204"/>
                          <a:cs typeface="Calibri" panose="020F0502020204030204"/>
                        </a:rPr>
                        <a:t>10</a:t>
                      </a:r>
                      <a:endParaRPr kumimoji="0" lang="en-US" sz="1900" b="0" i="0" u="none" strike="noStrike" cap="none" normalizeH="0" baseline="0" dirty="0">
                        <a:ln>
                          <a:noFill/>
                        </a:ln>
                        <a:solidFill>
                          <a:schemeClr val="tx1"/>
                        </a:solidFill>
                        <a:effectLst/>
                        <a:latin typeface="Calibri" panose="020F0502020204030204"/>
                        <a:cs typeface="Calibri" panose="020F0502020204030204"/>
                      </a:endParaRP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79087">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pPr>
                      <a:r>
                        <a:rPr kumimoji="0" lang="en-US" sz="1900" b="0" i="0" u="none" strike="noStrike" cap="none" normalizeH="0" baseline="0">
                          <a:ln>
                            <a:noFill/>
                          </a:ln>
                          <a:solidFill>
                            <a:schemeClr val="tx1"/>
                          </a:solidFill>
                          <a:effectLst/>
                          <a:latin typeface="Calibri" panose="020F0502020204030204"/>
                          <a:cs typeface="Calibri" panose="020F0502020204030204"/>
                        </a:rPr>
                        <a:t>Classifier: no</a:t>
                      </a:r>
                      <a:endParaRPr kumimoji="0" lang="en-US" sz="1900" b="0" i="0" u="none" strike="noStrike" cap="none" normalizeH="0" baseline="0">
                        <a:ln>
                          <a:noFill/>
                        </a:ln>
                        <a:solidFill>
                          <a:schemeClr val="tx1"/>
                        </a:solidFill>
                        <a:effectLst/>
                        <a:latin typeface="Calibri" panose="020F0502020204030204"/>
                        <a:cs typeface="Calibri" panose="020F0502020204030204"/>
                      </a:endParaRP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pPr>
                      <a:r>
                        <a:rPr kumimoji="0" lang="en-US" sz="1900" b="0" i="0" u="none" strike="noStrike" cap="none" normalizeH="0" baseline="0" dirty="0">
                          <a:ln>
                            <a:noFill/>
                          </a:ln>
                          <a:solidFill>
                            <a:schemeClr val="tx1"/>
                          </a:solidFill>
                          <a:effectLst/>
                          <a:latin typeface="Calibri" panose="020F0502020204030204"/>
                          <a:cs typeface="Calibri" panose="020F0502020204030204"/>
                        </a:rPr>
                        <a:t>10</a:t>
                      </a:r>
                      <a:endParaRPr kumimoji="0" lang="en-US" sz="1900" b="0" i="0" u="none" strike="noStrike" cap="none" normalizeH="0" baseline="0" dirty="0">
                        <a:ln>
                          <a:noFill/>
                        </a:ln>
                        <a:solidFill>
                          <a:schemeClr val="tx1"/>
                        </a:solidFill>
                        <a:effectLst/>
                        <a:latin typeface="Calibri" panose="020F0502020204030204"/>
                        <a:cs typeface="Calibri" panose="020F0502020204030204"/>
                      </a:endParaRP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pPr>
                      <a:r>
                        <a:rPr kumimoji="0" lang="en-US" sz="1900" b="0" i="0" u="none" strike="noStrike" cap="none" normalizeH="0" baseline="0" dirty="0">
                          <a:ln>
                            <a:noFill/>
                          </a:ln>
                          <a:solidFill>
                            <a:schemeClr val="tx1"/>
                          </a:solidFill>
                          <a:effectLst/>
                          <a:latin typeface="Calibri" panose="020F0502020204030204"/>
                          <a:cs typeface="Calibri" panose="020F0502020204030204"/>
                        </a:rPr>
                        <a:t>970</a:t>
                      </a:r>
                      <a:endParaRPr kumimoji="0" lang="en-US" sz="1900" b="0" i="0" u="none" strike="noStrike" cap="none" normalizeH="0" baseline="0" dirty="0">
                        <a:ln>
                          <a:noFill/>
                        </a:ln>
                        <a:solidFill>
                          <a:schemeClr val="tx1"/>
                        </a:solidFill>
                        <a:effectLst/>
                        <a:latin typeface="Calibri" panose="020F0502020204030204"/>
                        <a:cs typeface="Calibri" panose="020F0502020204030204"/>
                      </a:endParaRP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036309" name="Group 21"/>
          <p:cNvGraphicFramePr>
            <a:graphicFrameLocks noGrp="1"/>
          </p:cNvGraphicFramePr>
          <p:nvPr>
            <p:ph sz="quarter" idx="2"/>
          </p:nvPr>
        </p:nvGraphicFramePr>
        <p:xfrm>
          <a:off x="2971800" y="2057400"/>
          <a:ext cx="2667000" cy="2301138"/>
        </p:xfrm>
        <a:graphic>
          <a:graphicData uri="http://schemas.openxmlformats.org/drawingml/2006/table">
            <a:tbl>
              <a:tblPr/>
              <a:tblGrid>
                <a:gridCol w="1293091"/>
                <a:gridCol w="727364"/>
                <a:gridCol w="646545"/>
              </a:tblGrid>
              <a:tr h="66036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pPr>
                      <a:endParaRPr kumimoji="0" lang="en-US" sz="1900" b="0" i="0" u="none" strike="noStrike" cap="none" normalizeH="0" baseline="0" dirty="0">
                        <a:ln>
                          <a:noFill/>
                        </a:ln>
                        <a:solidFill>
                          <a:schemeClr val="tx1"/>
                        </a:solidFill>
                        <a:effectLst/>
                        <a:latin typeface="Calibri" panose="020F0502020204030204"/>
                        <a:cs typeface="Calibri" panose="020F0502020204030204"/>
                      </a:endParaRP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pPr>
                      <a:r>
                        <a:rPr kumimoji="0" lang="en-US" sz="1900" b="0" i="0" u="none" strike="noStrike" cap="none" normalizeH="0" baseline="0" dirty="0">
                          <a:ln>
                            <a:noFill/>
                          </a:ln>
                          <a:solidFill>
                            <a:schemeClr val="tx1"/>
                          </a:solidFill>
                          <a:effectLst/>
                          <a:latin typeface="Calibri" panose="020F0502020204030204"/>
                          <a:cs typeface="Calibri" panose="020F0502020204030204"/>
                        </a:rPr>
                        <a:t>Truth: yes</a:t>
                      </a:r>
                      <a:endParaRPr kumimoji="0" lang="en-US" sz="1900" b="0" i="0" u="none" strike="noStrike" cap="none" normalizeH="0" baseline="0" dirty="0">
                        <a:ln>
                          <a:noFill/>
                        </a:ln>
                        <a:solidFill>
                          <a:schemeClr val="tx1"/>
                        </a:solidFill>
                        <a:effectLst/>
                        <a:latin typeface="Calibri" panose="020F0502020204030204"/>
                        <a:cs typeface="Calibri" panose="020F0502020204030204"/>
                      </a:endParaRP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pPr>
                      <a:r>
                        <a:rPr kumimoji="0" lang="en-US" sz="1900" b="0" i="0" u="none" strike="noStrike" cap="none" normalizeH="0" baseline="0" dirty="0">
                          <a:ln>
                            <a:noFill/>
                          </a:ln>
                          <a:solidFill>
                            <a:schemeClr val="tx1"/>
                          </a:solidFill>
                          <a:effectLst/>
                          <a:latin typeface="Calibri" panose="020F0502020204030204"/>
                          <a:cs typeface="Calibri" panose="020F0502020204030204"/>
                        </a:rPr>
                        <a:t>Truth: no</a:t>
                      </a:r>
                      <a:endParaRPr kumimoji="0" lang="en-US" sz="1900" b="0" i="0" u="none" strike="noStrike" cap="none" normalizeH="0" baseline="0" dirty="0">
                        <a:ln>
                          <a:noFill/>
                        </a:ln>
                        <a:solidFill>
                          <a:schemeClr val="tx1"/>
                        </a:solidFill>
                        <a:effectLst/>
                        <a:latin typeface="Calibri" panose="020F0502020204030204"/>
                        <a:cs typeface="Calibri" panose="020F0502020204030204"/>
                      </a:endParaRP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79087">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pPr>
                      <a:r>
                        <a:rPr kumimoji="0" lang="en-US" sz="1900" b="0" i="0" u="none" strike="noStrike" cap="none" normalizeH="0" baseline="0" dirty="0">
                          <a:ln>
                            <a:noFill/>
                          </a:ln>
                          <a:solidFill>
                            <a:schemeClr val="tx1"/>
                          </a:solidFill>
                          <a:effectLst/>
                          <a:latin typeface="Calibri" panose="020F0502020204030204"/>
                          <a:cs typeface="Calibri" panose="020F0502020204030204"/>
                        </a:rPr>
                        <a:t>Classifier: yes</a:t>
                      </a:r>
                      <a:endParaRPr kumimoji="0" lang="en-US" sz="1900" b="0" i="0" u="none" strike="noStrike" cap="none" normalizeH="0" baseline="0" dirty="0">
                        <a:ln>
                          <a:noFill/>
                        </a:ln>
                        <a:solidFill>
                          <a:schemeClr val="tx1"/>
                        </a:solidFill>
                        <a:effectLst/>
                        <a:latin typeface="Calibri" panose="020F0502020204030204"/>
                        <a:cs typeface="Calibri" panose="020F0502020204030204"/>
                      </a:endParaRP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pPr>
                      <a:r>
                        <a:rPr kumimoji="0" lang="en-US" sz="1900" b="0" i="0" u="none" strike="noStrike" cap="none" normalizeH="0" baseline="0" dirty="0">
                          <a:ln>
                            <a:noFill/>
                          </a:ln>
                          <a:solidFill>
                            <a:schemeClr val="tx1"/>
                          </a:solidFill>
                          <a:effectLst/>
                          <a:latin typeface="Calibri" panose="020F0502020204030204"/>
                          <a:cs typeface="Calibri" panose="020F0502020204030204"/>
                        </a:rPr>
                        <a:t>90</a:t>
                      </a:r>
                      <a:endParaRPr kumimoji="0" lang="en-US" sz="1900" b="0" i="0" u="none" strike="noStrike" cap="none" normalizeH="0" baseline="0" dirty="0">
                        <a:ln>
                          <a:noFill/>
                        </a:ln>
                        <a:solidFill>
                          <a:schemeClr val="tx1"/>
                        </a:solidFill>
                        <a:effectLst/>
                        <a:latin typeface="Calibri" panose="020F0502020204030204"/>
                        <a:cs typeface="Calibri" panose="020F0502020204030204"/>
                      </a:endParaRP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pPr>
                      <a:r>
                        <a:rPr kumimoji="0" lang="en-US" sz="1900" b="0" i="0" u="none" strike="noStrike" cap="none" normalizeH="0" baseline="0" dirty="0">
                          <a:ln>
                            <a:noFill/>
                          </a:ln>
                          <a:solidFill>
                            <a:schemeClr val="tx1"/>
                          </a:solidFill>
                          <a:effectLst/>
                          <a:latin typeface="Calibri" panose="020F0502020204030204"/>
                          <a:cs typeface="Calibri" panose="020F0502020204030204"/>
                        </a:rPr>
                        <a:t>10</a:t>
                      </a:r>
                      <a:endParaRPr kumimoji="0" lang="en-US" sz="1900" b="0" i="0" u="none" strike="noStrike" cap="none" normalizeH="0" baseline="0" dirty="0">
                        <a:ln>
                          <a:noFill/>
                        </a:ln>
                        <a:solidFill>
                          <a:schemeClr val="tx1"/>
                        </a:solidFill>
                        <a:effectLst/>
                        <a:latin typeface="Calibri" panose="020F0502020204030204"/>
                        <a:cs typeface="Calibri" panose="020F0502020204030204"/>
                      </a:endParaRP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79087">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pPr>
                      <a:r>
                        <a:rPr kumimoji="0" lang="en-US" sz="1900" b="0" i="0" u="none" strike="noStrike" cap="none" normalizeH="0" baseline="0">
                          <a:ln>
                            <a:noFill/>
                          </a:ln>
                          <a:solidFill>
                            <a:schemeClr val="tx1"/>
                          </a:solidFill>
                          <a:effectLst/>
                          <a:latin typeface="Calibri" panose="020F0502020204030204"/>
                          <a:cs typeface="Calibri" panose="020F0502020204030204"/>
                        </a:rPr>
                        <a:t>Classifier: no</a:t>
                      </a:r>
                      <a:endParaRPr kumimoji="0" lang="en-US" sz="1900" b="0" i="0" u="none" strike="noStrike" cap="none" normalizeH="0" baseline="0">
                        <a:ln>
                          <a:noFill/>
                        </a:ln>
                        <a:solidFill>
                          <a:schemeClr val="tx1"/>
                        </a:solidFill>
                        <a:effectLst/>
                        <a:latin typeface="Calibri" panose="020F0502020204030204"/>
                        <a:cs typeface="Calibri" panose="020F0502020204030204"/>
                      </a:endParaRP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pPr>
                      <a:r>
                        <a:rPr kumimoji="0" lang="en-US" sz="1900" b="0" i="0" u="none" strike="noStrike" cap="none" normalizeH="0" baseline="0">
                          <a:ln>
                            <a:noFill/>
                          </a:ln>
                          <a:solidFill>
                            <a:schemeClr val="tx1"/>
                          </a:solidFill>
                          <a:effectLst/>
                          <a:latin typeface="Calibri" panose="020F0502020204030204"/>
                          <a:cs typeface="Calibri" panose="020F0502020204030204"/>
                        </a:rPr>
                        <a:t>10</a:t>
                      </a:r>
                      <a:endParaRPr kumimoji="0" lang="en-US" sz="1900" b="0" i="0" u="none" strike="noStrike" cap="none" normalizeH="0" baseline="0">
                        <a:ln>
                          <a:noFill/>
                        </a:ln>
                        <a:solidFill>
                          <a:schemeClr val="tx1"/>
                        </a:solidFill>
                        <a:effectLst/>
                        <a:latin typeface="Calibri" panose="020F0502020204030204"/>
                        <a:cs typeface="Calibri" panose="020F0502020204030204"/>
                      </a:endParaRP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pPr>
                      <a:r>
                        <a:rPr kumimoji="0" lang="en-US" sz="1900" b="0" i="0" u="none" strike="noStrike" cap="none" normalizeH="0" baseline="0" dirty="0">
                          <a:ln>
                            <a:noFill/>
                          </a:ln>
                          <a:solidFill>
                            <a:schemeClr val="tx1"/>
                          </a:solidFill>
                          <a:effectLst/>
                          <a:latin typeface="Calibri" panose="020F0502020204030204"/>
                          <a:cs typeface="Calibri" panose="020F0502020204030204"/>
                        </a:rPr>
                        <a:t>890</a:t>
                      </a:r>
                      <a:endParaRPr kumimoji="0" lang="en-US" sz="1900" b="0" i="0" u="none" strike="noStrike" cap="none" normalizeH="0" baseline="0" dirty="0">
                        <a:ln>
                          <a:noFill/>
                        </a:ln>
                        <a:solidFill>
                          <a:schemeClr val="tx1"/>
                        </a:solidFill>
                        <a:effectLst/>
                        <a:latin typeface="Calibri" panose="020F0502020204030204"/>
                        <a:cs typeface="Calibri" panose="020F0502020204030204"/>
                      </a:endParaRP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036327" name="Group 39"/>
          <p:cNvGraphicFramePr>
            <a:graphicFrameLocks noGrp="1"/>
          </p:cNvGraphicFramePr>
          <p:nvPr>
            <p:ph sz="quarter" idx="3"/>
          </p:nvPr>
        </p:nvGraphicFramePr>
        <p:xfrm>
          <a:off x="5943601" y="2286000"/>
          <a:ext cx="2666998" cy="2011578"/>
        </p:xfrm>
        <a:graphic>
          <a:graphicData uri="http://schemas.openxmlformats.org/drawingml/2006/table">
            <a:tbl>
              <a:tblPr/>
              <a:tblGrid>
                <a:gridCol w="1219199"/>
                <a:gridCol w="720435"/>
                <a:gridCol w="727364"/>
              </a:tblGrid>
              <a:tr h="66036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pPr>
                      <a:endParaRPr kumimoji="0" lang="en-US" sz="1900" b="0" i="0" u="none" strike="noStrike" cap="none" normalizeH="0" baseline="0" dirty="0">
                        <a:ln>
                          <a:noFill/>
                        </a:ln>
                        <a:solidFill>
                          <a:schemeClr val="tx1"/>
                        </a:solidFill>
                        <a:effectLst/>
                        <a:latin typeface="Calibri" panose="020F0502020204030204"/>
                        <a:cs typeface="Calibri" panose="020F0502020204030204"/>
                      </a:endParaRP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pPr>
                      <a:r>
                        <a:rPr kumimoji="0" lang="en-US" sz="1900" b="0" i="0" u="none" strike="noStrike" cap="none" normalizeH="0" baseline="0" dirty="0">
                          <a:ln>
                            <a:noFill/>
                          </a:ln>
                          <a:solidFill>
                            <a:schemeClr val="tx1"/>
                          </a:solidFill>
                          <a:effectLst/>
                          <a:latin typeface="Calibri" panose="020F0502020204030204"/>
                          <a:cs typeface="Calibri" panose="020F0502020204030204"/>
                        </a:rPr>
                        <a:t>Truth: yes</a:t>
                      </a:r>
                      <a:endParaRPr kumimoji="0" lang="en-US" sz="1900" b="0" i="0" u="none" strike="noStrike" cap="none" normalizeH="0" baseline="0" dirty="0">
                        <a:ln>
                          <a:noFill/>
                        </a:ln>
                        <a:solidFill>
                          <a:schemeClr val="tx1"/>
                        </a:solidFill>
                        <a:effectLst/>
                        <a:latin typeface="Calibri" panose="020F0502020204030204"/>
                        <a:cs typeface="Calibri" panose="020F0502020204030204"/>
                      </a:endParaRP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pPr>
                      <a:r>
                        <a:rPr kumimoji="0" lang="en-US" sz="1900" b="0" i="0" u="none" strike="noStrike" cap="none" normalizeH="0" baseline="0" dirty="0">
                          <a:ln>
                            <a:noFill/>
                          </a:ln>
                          <a:solidFill>
                            <a:schemeClr val="tx1"/>
                          </a:solidFill>
                          <a:effectLst/>
                          <a:latin typeface="Calibri" panose="020F0502020204030204"/>
                          <a:cs typeface="Calibri" panose="020F0502020204030204"/>
                        </a:rPr>
                        <a:t>Truth: no</a:t>
                      </a:r>
                      <a:endParaRPr kumimoji="0" lang="en-US" sz="1900" b="0" i="0" u="none" strike="noStrike" cap="none" normalizeH="0" baseline="0" dirty="0">
                        <a:ln>
                          <a:noFill/>
                        </a:ln>
                        <a:solidFill>
                          <a:schemeClr val="tx1"/>
                        </a:solidFill>
                        <a:effectLst/>
                        <a:latin typeface="Calibri" panose="020F0502020204030204"/>
                        <a:cs typeface="Calibri" panose="020F0502020204030204"/>
                      </a:endParaRP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79087">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pPr>
                      <a:r>
                        <a:rPr kumimoji="0" lang="en-US" sz="1900" b="0" i="0" u="none" strike="noStrike" cap="none" normalizeH="0" baseline="0">
                          <a:ln>
                            <a:noFill/>
                          </a:ln>
                          <a:solidFill>
                            <a:schemeClr val="tx1"/>
                          </a:solidFill>
                          <a:effectLst/>
                          <a:latin typeface="Calibri" panose="020F0502020204030204"/>
                          <a:cs typeface="Calibri" panose="020F0502020204030204"/>
                        </a:rPr>
                        <a:t>Classifier: yes</a:t>
                      </a:r>
                      <a:endParaRPr kumimoji="0" lang="en-US" sz="1900" b="0" i="0" u="none" strike="noStrike" cap="none" normalizeH="0" baseline="0">
                        <a:ln>
                          <a:noFill/>
                        </a:ln>
                        <a:solidFill>
                          <a:schemeClr val="tx1"/>
                        </a:solidFill>
                        <a:effectLst/>
                        <a:latin typeface="Calibri" panose="020F0502020204030204"/>
                        <a:cs typeface="Calibri" panose="020F0502020204030204"/>
                      </a:endParaRP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pPr>
                      <a:r>
                        <a:rPr kumimoji="0" lang="en-US" sz="1900" b="0" i="0" u="none" strike="noStrike" cap="none" normalizeH="0" baseline="0" dirty="0">
                          <a:ln>
                            <a:noFill/>
                          </a:ln>
                          <a:solidFill>
                            <a:schemeClr val="tx1"/>
                          </a:solidFill>
                          <a:effectLst/>
                          <a:latin typeface="Calibri" panose="020F0502020204030204"/>
                          <a:cs typeface="Calibri" panose="020F0502020204030204"/>
                        </a:rPr>
                        <a:t>100</a:t>
                      </a:r>
                      <a:endParaRPr kumimoji="0" lang="en-US" sz="1900" b="0" i="0" u="none" strike="noStrike" cap="none" normalizeH="0" baseline="0" dirty="0">
                        <a:ln>
                          <a:noFill/>
                        </a:ln>
                        <a:solidFill>
                          <a:schemeClr val="tx1"/>
                        </a:solidFill>
                        <a:effectLst/>
                        <a:latin typeface="Calibri" panose="020F0502020204030204"/>
                        <a:cs typeface="Calibri" panose="020F0502020204030204"/>
                      </a:endParaRP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pPr>
                      <a:r>
                        <a:rPr kumimoji="0" lang="en-US" sz="1900" b="0" i="0" u="none" strike="noStrike" cap="none" normalizeH="0" baseline="0" dirty="0">
                          <a:ln>
                            <a:noFill/>
                          </a:ln>
                          <a:solidFill>
                            <a:schemeClr val="tx1"/>
                          </a:solidFill>
                          <a:effectLst/>
                          <a:latin typeface="Calibri" panose="020F0502020204030204"/>
                          <a:cs typeface="Calibri" panose="020F0502020204030204"/>
                        </a:rPr>
                        <a:t>20</a:t>
                      </a:r>
                      <a:endParaRPr kumimoji="0" lang="en-US" sz="1900" b="0" i="0" u="none" strike="noStrike" cap="none" normalizeH="0" baseline="0" dirty="0">
                        <a:ln>
                          <a:noFill/>
                        </a:ln>
                        <a:solidFill>
                          <a:schemeClr val="tx1"/>
                        </a:solidFill>
                        <a:effectLst/>
                        <a:latin typeface="Calibri" panose="020F0502020204030204"/>
                        <a:cs typeface="Calibri" panose="020F0502020204030204"/>
                      </a:endParaRP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79087">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pPr>
                      <a:r>
                        <a:rPr kumimoji="0" lang="en-US" sz="1900" b="0" i="0" u="none" strike="noStrike" cap="none" normalizeH="0" baseline="0">
                          <a:ln>
                            <a:noFill/>
                          </a:ln>
                          <a:solidFill>
                            <a:schemeClr val="tx1"/>
                          </a:solidFill>
                          <a:effectLst/>
                          <a:latin typeface="Calibri" panose="020F0502020204030204"/>
                          <a:cs typeface="Calibri" panose="020F0502020204030204"/>
                        </a:rPr>
                        <a:t>Classifier: no</a:t>
                      </a:r>
                      <a:endParaRPr kumimoji="0" lang="en-US" sz="1900" b="0" i="0" u="none" strike="noStrike" cap="none" normalizeH="0" baseline="0">
                        <a:ln>
                          <a:noFill/>
                        </a:ln>
                        <a:solidFill>
                          <a:schemeClr val="tx1"/>
                        </a:solidFill>
                        <a:effectLst/>
                        <a:latin typeface="Calibri" panose="020F0502020204030204"/>
                        <a:cs typeface="Calibri" panose="020F0502020204030204"/>
                      </a:endParaRP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pPr>
                      <a:r>
                        <a:rPr kumimoji="0" lang="en-US" sz="1900" b="0" i="0" u="none" strike="noStrike" cap="none" normalizeH="0" baseline="0">
                          <a:ln>
                            <a:noFill/>
                          </a:ln>
                          <a:solidFill>
                            <a:schemeClr val="tx1"/>
                          </a:solidFill>
                          <a:effectLst/>
                          <a:latin typeface="Calibri" panose="020F0502020204030204"/>
                          <a:cs typeface="Calibri" panose="020F0502020204030204"/>
                        </a:rPr>
                        <a:t>20</a:t>
                      </a:r>
                      <a:endParaRPr kumimoji="0" lang="en-US" sz="1900" b="0" i="0" u="none" strike="noStrike" cap="none" normalizeH="0" baseline="0">
                        <a:ln>
                          <a:noFill/>
                        </a:ln>
                        <a:solidFill>
                          <a:schemeClr val="tx1"/>
                        </a:solidFill>
                        <a:effectLst/>
                        <a:latin typeface="Calibri" panose="020F0502020204030204"/>
                        <a:cs typeface="Calibri" panose="020F0502020204030204"/>
                      </a:endParaRP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panose="05000000000000000000" pitchFamily="2" charset="2"/>
                        <a:buNone/>
                      </a:pPr>
                      <a:r>
                        <a:rPr kumimoji="0" lang="en-US" sz="1900" b="0" i="0" u="none" strike="noStrike" cap="none" normalizeH="0" baseline="0" dirty="0">
                          <a:ln>
                            <a:noFill/>
                          </a:ln>
                          <a:solidFill>
                            <a:schemeClr val="tx1"/>
                          </a:solidFill>
                          <a:effectLst/>
                          <a:latin typeface="Calibri" panose="020F0502020204030204"/>
                          <a:cs typeface="Calibri" panose="020F0502020204030204"/>
                        </a:rPr>
                        <a:t>1860</a:t>
                      </a:r>
                      <a:endParaRPr kumimoji="0" lang="en-US" sz="1900" b="0" i="0" u="none" strike="noStrike" cap="none" normalizeH="0" baseline="0" dirty="0">
                        <a:ln>
                          <a:noFill/>
                        </a:ln>
                        <a:solidFill>
                          <a:schemeClr val="tx1"/>
                        </a:solidFill>
                        <a:effectLst/>
                        <a:latin typeface="Calibri" panose="020F0502020204030204"/>
                        <a:cs typeface="Calibri" panose="020F0502020204030204"/>
                      </a:endParaRP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0234" name="Text Box 57"/>
          <p:cNvSpPr txBox="1">
            <a:spLocks noChangeArrowheads="1"/>
          </p:cNvSpPr>
          <p:nvPr/>
        </p:nvSpPr>
        <p:spPr bwMode="auto">
          <a:xfrm>
            <a:off x="685800" y="1638301"/>
            <a:ext cx="1828800" cy="461665"/>
          </a:xfrm>
          <a:prstGeom prst="rect">
            <a:avLst/>
          </a:prstGeom>
          <a:noFill/>
          <a:ln>
            <a:noFill/>
          </a:ln>
        </p:spPr>
        <p:txBody>
          <a:bodyPr>
            <a:spAutoFit/>
          </a:bodyPr>
          <a:lstStyle>
            <a:lvl1pPr eaLnBrk="0" hangingPunct="0">
              <a:defRPr sz="2400">
                <a:solidFill>
                  <a:schemeClr val="tx1"/>
                </a:solidFill>
                <a:latin typeface="Lucida Sans" charset="0"/>
                <a:ea typeface="MS PGothic" panose="020B0600070205080204" charset="-128"/>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dirty="0">
                <a:latin typeface="Calibri" panose="020F0502020204030204"/>
                <a:cs typeface="Calibri" panose="020F0502020204030204"/>
              </a:rPr>
              <a:t>Class 1</a:t>
            </a:r>
            <a:endParaRPr lang="en-US" dirty="0">
              <a:latin typeface="Calibri" panose="020F0502020204030204"/>
              <a:cs typeface="Calibri" panose="020F0502020204030204"/>
            </a:endParaRPr>
          </a:p>
        </p:txBody>
      </p:sp>
      <p:sp>
        <p:nvSpPr>
          <p:cNvPr id="50235" name="Text Box 58"/>
          <p:cNvSpPr txBox="1">
            <a:spLocks noChangeArrowheads="1"/>
          </p:cNvSpPr>
          <p:nvPr/>
        </p:nvSpPr>
        <p:spPr bwMode="auto">
          <a:xfrm>
            <a:off x="3505200" y="1638301"/>
            <a:ext cx="1828800" cy="461665"/>
          </a:xfrm>
          <a:prstGeom prst="rect">
            <a:avLst/>
          </a:prstGeom>
          <a:noFill/>
          <a:ln>
            <a:noFill/>
          </a:ln>
        </p:spPr>
        <p:txBody>
          <a:bodyPr>
            <a:spAutoFit/>
          </a:bodyPr>
          <a:lstStyle>
            <a:lvl1pPr eaLnBrk="0" hangingPunct="0">
              <a:defRPr sz="2400">
                <a:solidFill>
                  <a:schemeClr val="tx1"/>
                </a:solidFill>
                <a:latin typeface="Lucida Sans" charset="0"/>
                <a:ea typeface="MS PGothic" panose="020B0600070205080204" charset="-128"/>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a:latin typeface="Calibri" panose="020F0502020204030204"/>
                <a:cs typeface="Calibri" panose="020F0502020204030204"/>
              </a:rPr>
              <a:t>Class 2</a:t>
            </a:r>
            <a:endParaRPr lang="en-US">
              <a:latin typeface="Calibri" panose="020F0502020204030204"/>
              <a:cs typeface="Calibri" panose="020F0502020204030204"/>
            </a:endParaRPr>
          </a:p>
        </p:txBody>
      </p:sp>
      <p:sp>
        <p:nvSpPr>
          <p:cNvPr id="50236" name="Text Box 59"/>
          <p:cNvSpPr txBox="1">
            <a:spLocks noChangeArrowheads="1"/>
          </p:cNvSpPr>
          <p:nvPr/>
        </p:nvSpPr>
        <p:spPr bwMode="auto">
          <a:xfrm>
            <a:off x="6096000" y="1638302"/>
            <a:ext cx="2667000" cy="461665"/>
          </a:xfrm>
          <a:prstGeom prst="rect">
            <a:avLst/>
          </a:prstGeom>
          <a:noFill/>
          <a:ln>
            <a:noFill/>
          </a:ln>
        </p:spPr>
        <p:txBody>
          <a:bodyPr>
            <a:spAutoFit/>
          </a:bodyPr>
          <a:lstStyle>
            <a:lvl1pPr eaLnBrk="0" hangingPunct="0">
              <a:defRPr sz="2400">
                <a:solidFill>
                  <a:schemeClr val="tx1"/>
                </a:solidFill>
                <a:latin typeface="Lucida Sans" charset="0"/>
                <a:ea typeface="MS PGothic" panose="020B0600070205080204" charset="-128"/>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a:latin typeface="Calibri" panose="020F0502020204030204"/>
                <a:cs typeface="Calibri" panose="020F0502020204030204"/>
              </a:rPr>
              <a:t>Micro Ave. Table</a:t>
            </a:r>
            <a:endParaRPr lang="en-US">
              <a:latin typeface="Calibri" panose="020F0502020204030204"/>
              <a:cs typeface="Calibri" panose="020F0502020204030204"/>
            </a:endParaRPr>
          </a:p>
        </p:txBody>
      </p:sp>
      <p:sp>
        <p:nvSpPr>
          <p:cNvPr id="50238" name="TextBox 4"/>
          <p:cNvSpPr txBox="1">
            <a:spLocks noChangeArrowheads="1"/>
          </p:cNvSpPr>
          <p:nvPr/>
        </p:nvSpPr>
        <p:spPr bwMode="auto">
          <a:xfrm>
            <a:off x="7620001" y="-89972"/>
            <a:ext cx="1085554" cy="338554"/>
          </a:xfrm>
          <a:prstGeom prst="rect">
            <a:avLst/>
          </a:prstGeom>
          <a:noFill/>
          <a:ln>
            <a:noFill/>
          </a:ln>
        </p:spPr>
        <p:txBody>
          <a:bodyPr wrap="none" anchor="ctr">
            <a:spAutoFit/>
          </a:bodyPr>
          <a:lstStyle>
            <a:lvl1pPr eaLnBrk="0" hangingPunct="0">
              <a:defRPr sz="2400">
                <a:solidFill>
                  <a:schemeClr val="tx1"/>
                </a:solidFill>
                <a:latin typeface="Lucida Sans" charset="0"/>
                <a:ea typeface="MS PGothic" panose="020B0600070205080204" charset="-128"/>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latin typeface="Calibri" panose="020F0502020204030204"/>
                <a:cs typeface="Calibri" panose="020F0502020204030204"/>
              </a:rPr>
              <a:t>Sec. 15.2.4</a:t>
            </a:r>
            <a:endParaRPr lang="en-US" sz="1600">
              <a:solidFill>
                <a:srgbClr val="FBFCFF"/>
              </a:solidFill>
              <a:latin typeface="Calibri" panose="020F0502020204030204"/>
              <a:cs typeface="Calibri" panose="020F0502020204030204"/>
            </a:endParaRPr>
          </a:p>
        </p:txBody>
      </p:sp>
      <p:sp>
        <p:nvSpPr>
          <p:cNvPr id="12" name="Rectangle 3"/>
          <p:cNvSpPr txBox="1">
            <a:spLocks noChangeArrowheads="1"/>
          </p:cNvSpPr>
          <p:nvPr/>
        </p:nvSpPr>
        <p:spPr bwMode="auto">
          <a:xfrm>
            <a:off x="304800" y="4343400"/>
            <a:ext cx="8534400" cy="2235200"/>
          </a:xfrm>
          <a:prstGeom prst="rect">
            <a:avLst/>
          </a:prstGeom>
          <a:noFill/>
          <a:ln>
            <a:noFill/>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MS PGothic" panose="020B0600070205080204" charset="-128"/>
                <a:cs typeface="MS PGothic" panose="020B0600070205080204"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MS PGothic" panose="020B0600070205080204"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MS PGothic" panose="020B0600070205080204"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MS PGothic" panose="020B0600070205080204"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MS PGothic" panose="020B0600070205080204" charset="-128"/>
              </a:defRPr>
            </a:lvl5pPr>
            <a:lvl6pPr marL="21717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anose="020B0600070205080204" charset="-128"/>
              </a:defRPr>
            </a:lvl6pPr>
            <a:lvl7pPr marL="26289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anose="020B0600070205080204" charset="-128"/>
              </a:defRPr>
            </a:lvl7pPr>
            <a:lvl8pPr marL="30861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anose="020B0600070205080204" charset="-128"/>
              </a:defRPr>
            </a:lvl8pPr>
            <a:lvl9pPr marL="35433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anose="020B0600070205080204" charset="-128"/>
              </a:defRPr>
            </a:lvl9pPr>
          </a:lstStyle>
          <a:p>
            <a:pPr marL="342900" lvl="1" indent="-342900">
              <a:buClr>
                <a:srgbClr val="CC0000"/>
              </a:buClr>
            </a:pPr>
            <a:endParaRPr lang="en-US" sz="2400" dirty="0">
              <a:latin typeface="Calibri" panose="020F0502020204030204" charset="0"/>
              <a:ea typeface="MS PGothic" panose="020B0600070205080204" charset="-128"/>
            </a:endParaRPr>
          </a:p>
          <a:p>
            <a:pPr marL="342900" lvl="1" indent="-342900">
              <a:buClr>
                <a:srgbClr val="CC0000"/>
              </a:buClr>
            </a:pPr>
            <a:r>
              <a:rPr lang="en-US" sz="2400" dirty="0" err="1">
                <a:latin typeface="Calibri" panose="020F0502020204030204" charset="0"/>
                <a:ea typeface="MS PGothic" panose="020B0600070205080204" charset="-128"/>
              </a:rPr>
              <a:t>Macroaveraged</a:t>
            </a:r>
            <a:r>
              <a:rPr lang="en-US" sz="2400" dirty="0">
                <a:latin typeface="Calibri" panose="020F0502020204030204" charset="0"/>
                <a:ea typeface="MS PGothic" panose="020B0600070205080204" charset="-128"/>
              </a:rPr>
              <a:t> precision: (0.5 + 0.9)/2 = 0.7</a:t>
            </a:r>
            <a:endParaRPr lang="en-US" sz="2400" dirty="0">
              <a:latin typeface="Calibri" panose="020F0502020204030204" charset="0"/>
              <a:ea typeface="MS PGothic" panose="020B0600070205080204" charset="-128"/>
            </a:endParaRPr>
          </a:p>
          <a:p>
            <a:pPr marL="342900" lvl="1" indent="-342900">
              <a:buClr>
                <a:srgbClr val="CC0000"/>
              </a:buClr>
            </a:pPr>
            <a:r>
              <a:rPr lang="en-US" sz="2400" dirty="0" err="1">
                <a:latin typeface="Calibri" panose="020F0502020204030204" charset="0"/>
                <a:ea typeface="MS PGothic" panose="020B0600070205080204" charset="-128"/>
              </a:rPr>
              <a:t>Microaveraged</a:t>
            </a:r>
            <a:r>
              <a:rPr lang="en-US" sz="2400" dirty="0">
                <a:latin typeface="Calibri" panose="020F0502020204030204" charset="0"/>
                <a:ea typeface="MS PGothic" panose="020B0600070205080204" charset="-128"/>
              </a:rPr>
              <a:t> precision: 100/120 = .83</a:t>
            </a:r>
            <a:endParaRPr lang="en-US" sz="2400" dirty="0">
              <a:latin typeface="Calibri" panose="020F0502020204030204" charset="0"/>
              <a:ea typeface="MS PGothic" panose="020B0600070205080204" charset="-128"/>
            </a:endParaRPr>
          </a:p>
          <a:p>
            <a:pPr marL="342900" lvl="1" indent="-342900">
              <a:buClr>
                <a:srgbClr val="CC0000"/>
              </a:buClr>
            </a:pPr>
            <a:r>
              <a:rPr lang="en-US" sz="2400" dirty="0" err="1">
                <a:latin typeface="Calibri" panose="020F0502020204030204" charset="0"/>
                <a:ea typeface="MS PGothic" panose="020B0600070205080204" charset="-128"/>
              </a:rPr>
              <a:t>Microaveraged</a:t>
            </a:r>
            <a:r>
              <a:rPr lang="en-US" sz="2400" dirty="0">
                <a:latin typeface="Calibri" panose="020F0502020204030204" charset="0"/>
                <a:ea typeface="MS PGothic" panose="020B0600070205080204" charset="-128"/>
              </a:rPr>
              <a:t> score is dominated by score on common classes</a:t>
            </a:r>
            <a:endParaRPr lang="en-US" sz="2400" dirty="0">
              <a:latin typeface="Calibri" panose="020F0502020204030204" charset="0"/>
              <a:ea typeface="MS PGothic" panose="020B0600070205080204" charset="-128"/>
            </a:endParaRPr>
          </a:p>
          <a:p>
            <a:pPr lvl="1"/>
            <a:endParaRPr lang="en-US" dirty="0">
              <a:latin typeface="Calibri" panose="020F0502020204030204" charset="0"/>
              <a:ea typeface="MS PGothic" panose="020B0600070205080204" charset="-128"/>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371600" y="279400"/>
            <a:ext cx="7772400" cy="990600"/>
          </a:xfrm>
        </p:spPr>
        <p:txBody>
          <a:bodyPr>
            <a:normAutofit fontScale="90000"/>
          </a:bodyPr>
          <a:lstStyle/>
          <a:p>
            <a:r>
              <a:rPr lang="en-US" dirty="0"/>
              <a:t>Development Test Sets and Cross-validation</a:t>
            </a:r>
            <a:endParaRPr lang="en-US" dirty="0"/>
          </a:p>
        </p:txBody>
      </p:sp>
      <p:sp>
        <p:nvSpPr>
          <p:cNvPr id="63491" name="Rectangle 3"/>
          <p:cNvSpPr>
            <a:spLocks noGrp="1" noChangeArrowheads="1"/>
          </p:cNvSpPr>
          <p:nvPr>
            <p:ph sz="quarter" idx="1"/>
          </p:nvPr>
        </p:nvSpPr>
        <p:spPr>
          <a:xfrm>
            <a:off x="228600" y="1803400"/>
            <a:ext cx="5943600" cy="5054600"/>
          </a:xfrm>
        </p:spPr>
        <p:txBody>
          <a:bodyPr>
            <a:normAutofit fontScale="92500" lnSpcReduction="20000"/>
          </a:bodyPr>
          <a:lstStyle/>
          <a:p>
            <a:pPr>
              <a:lnSpc>
                <a:spcPct val="90000"/>
              </a:lnSpc>
            </a:pPr>
            <a:endParaRPr lang="en-US" sz="2400" i="1" dirty="0">
              <a:solidFill>
                <a:srgbClr val="FF0000"/>
              </a:solidFill>
              <a:latin typeface="Calibri" panose="020F0502020204030204" charset="0"/>
            </a:endParaRPr>
          </a:p>
          <a:p>
            <a:pPr>
              <a:lnSpc>
                <a:spcPct val="90000"/>
              </a:lnSpc>
            </a:pPr>
            <a:endParaRPr lang="en-US" i="1" dirty="0">
              <a:solidFill>
                <a:srgbClr val="FF0000"/>
              </a:solidFill>
              <a:latin typeface="Calibri" panose="020F0502020204030204" charset="0"/>
            </a:endParaRPr>
          </a:p>
          <a:p>
            <a:pPr>
              <a:lnSpc>
                <a:spcPct val="90000"/>
              </a:lnSpc>
            </a:pPr>
            <a:endParaRPr lang="en-US" sz="2400" dirty="0">
              <a:solidFill>
                <a:srgbClr val="0000FF"/>
              </a:solidFill>
              <a:latin typeface="Calibri" panose="020F0502020204030204" charset="0"/>
            </a:endParaRPr>
          </a:p>
          <a:p>
            <a:pPr>
              <a:lnSpc>
                <a:spcPct val="90000"/>
              </a:lnSpc>
            </a:pPr>
            <a:r>
              <a:rPr lang="en-US" sz="2400" dirty="0">
                <a:solidFill>
                  <a:srgbClr val="0000FF"/>
                </a:solidFill>
                <a:latin typeface="Calibri" panose="020F0502020204030204" charset="0"/>
              </a:rPr>
              <a:t>Metric: P/R/F1  or Accuracy</a:t>
            </a:r>
            <a:endParaRPr lang="en-US" sz="2400" dirty="0">
              <a:solidFill>
                <a:srgbClr val="0000FF"/>
              </a:solidFill>
              <a:latin typeface="Calibri" panose="020F0502020204030204" charset="0"/>
            </a:endParaRPr>
          </a:p>
          <a:p>
            <a:pPr>
              <a:lnSpc>
                <a:spcPct val="90000"/>
              </a:lnSpc>
            </a:pPr>
            <a:r>
              <a:rPr lang="en-US" dirty="0">
                <a:latin typeface="Calibri" panose="020F0502020204030204" charset="0"/>
              </a:rPr>
              <a:t>Unseen test set</a:t>
            </a:r>
            <a:endParaRPr lang="en-US" dirty="0">
              <a:latin typeface="Calibri" panose="020F0502020204030204" charset="0"/>
            </a:endParaRPr>
          </a:p>
          <a:p>
            <a:pPr lvl="1">
              <a:lnSpc>
                <a:spcPct val="90000"/>
              </a:lnSpc>
            </a:pPr>
            <a:r>
              <a:rPr lang="en-US" dirty="0">
                <a:latin typeface="Calibri" panose="020F0502020204030204" charset="0"/>
              </a:rPr>
              <a:t>avoid </a:t>
            </a:r>
            <a:r>
              <a:rPr lang="en-US" dirty="0" err="1">
                <a:latin typeface="Calibri" panose="020F0502020204030204" charset="0"/>
              </a:rPr>
              <a:t>overfitting</a:t>
            </a:r>
            <a:r>
              <a:rPr lang="en-US" dirty="0">
                <a:latin typeface="Calibri" panose="020F0502020204030204" charset="0"/>
              </a:rPr>
              <a:t> (‘tuning to the test set’)</a:t>
            </a:r>
            <a:endParaRPr lang="en-US" dirty="0">
              <a:latin typeface="Calibri" panose="020F0502020204030204" charset="0"/>
            </a:endParaRPr>
          </a:p>
          <a:p>
            <a:pPr lvl="1">
              <a:lnSpc>
                <a:spcPct val="90000"/>
              </a:lnSpc>
            </a:pPr>
            <a:r>
              <a:rPr lang="en-US" dirty="0">
                <a:latin typeface="Calibri" panose="020F0502020204030204" charset="0"/>
              </a:rPr>
              <a:t>more conservative estimate of performance</a:t>
            </a:r>
            <a:endParaRPr lang="en-US" sz="2400" dirty="0">
              <a:solidFill>
                <a:srgbClr val="0000FF"/>
              </a:solidFill>
              <a:latin typeface="Calibri" panose="020F0502020204030204" charset="0"/>
            </a:endParaRPr>
          </a:p>
          <a:p>
            <a:pPr marL="342900" lvl="1" indent="-342900">
              <a:lnSpc>
                <a:spcPct val="90000"/>
              </a:lnSpc>
              <a:buClr>
                <a:srgbClr val="CC0000"/>
              </a:buClr>
            </a:pPr>
            <a:r>
              <a:rPr lang="en-US" sz="2400" dirty="0">
                <a:latin typeface="Calibri" panose="020F0502020204030204" charset="0"/>
              </a:rPr>
              <a:t>Cross-validation over multiple splits</a:t>
            </a:r>
            <a:endParaRPr lang="en-US" sz="2400" dirty="0">
              <a:latin typeface="Calibri" panose="020F0502020204030204" charset="0"/>
            </a:endParaRPr>
          </a:p>
          <a:p>
            <a:pPr lvl="2">
              <a:lnSpc>
                <a:spcPct val="90000"/>
              </a:lnSpc>
            </a:pPr>
            <a:r>
              <a:rPr lang="en-US" sz="1800" dirty="0">
                <a:latin typeface="Calibri" panose="020F0502020204030204" charset="0"/>
              </a:rPr>
              <a:t>Handle sampling errors from different datasets</a:t>
            </a:r>
            <a:endParaRPr lang="en-US" sz="1800" dirty="0">
              <a:latin typeface="Calibri" panose="020F0502020204030204" charset="0"/>
            </a:endParaRPr>
          </a:p>
          <a:p>
            <a:pPr lvl="1">
              <a:lnSpc>
                <a:spcPct val="90000"/>
              </a:lnSpc>
            </a:pPr>
            <a:r>
              <a:rPr lang="en-US" dirty="0">
                <a:latin typeface="Calibri" panose="020F0502020204030204" charset="0"/>
              </a:rPr>
              <a:t>Pool results over each split</a:t>
            </a:r>
            <a:endParaRPr lang="en-US" dirty="0">
              <a:latin typeface="Calibri" panose="020F0502020204030204" charset="0"/>
            </a:endParaRPr>
          </a:p>
          <a:p>
            <a:pPr lvl="1">
              <a:lnSpc>
                <a:spcPct val="90000"/>
              </a:lnSpc>
            </a:pPr>
            <a:r>
              <a:rPr lang="en-US" dirty="0">
                <a:latin typeface="Calibri" panose="020F0502020204030204" charset="0"/>
              </a:rPr>
              <a:t>Compute pooled </a:t>
            </a:r>
            <a:r>
              <a:rPr lang="en-US" dirty="0" err="1">
                <a:latin typeface="Calibri" panose="020F0502020204030204" charset="0"/>
              </a:rPr>
              <a:t>dev</a:t>
            </a:r>
            <a:r>
              <a:rPr lang="en-US" dirty="0">
                <a:latin typeface="Calibri" panose="020F0502020204030204" charset="0"/>
              </a:rPr>
              <a:t> set performance</a:t>
            </a:r>
            <a:endParaRPr lang="en-US" dirty="0">
              <a:latin typeface="Calibri" panose="020F0502020204030204" charset="0"/>
            </a:endParaRPr>
          </a:p>
        </p:txBody>
      </p:sp>
      <p:sp>
        <p:nvSpPr>
          <p:cNvPr id="2" name="Rectangle 1"/>
          <p:cNvSpPr/>
          <p:nvPr/>
        </p:nvSpPr>
        <p:spPr bwMode="auto">
          <a:xfrm>
            <a:off x="457200" y="1905000"/>
            <a:ext cx="2057400" cy="812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dirty="0">
                <a:ln>
                  <a:noFill/>
                </a:ln>
                <a:solidFill>
                  <a:schemeClr val="tx1"/>
                </a:solidFill>
                <a:effectLst/>
                <a:latin typeface="Calibri" panose="020F0502020204030204"/>
                <a:cs typeface="Calibri" panose="020F0502020204030204"/>
              </a:rPr>
              <a:t>Training set</a:t>
            </a:r>
            <a:endParaRPr kumimoji="0" lang="en-US" sz="2000" b="0" i="0" u="none" strike="noStrike" cap="none" normalizeH="0" baseline="0" dirty="0">
              <a:ln>
                <a:noFill/>
              </a:ln>
              <a:solidFill>
                <a:schemeClr val="tx1"/>
              </a:solidFill>
              <a:effectLst/>
              <a:latin typeface="Calibri" panose="020F0502020204030204"/>
              <a:cs typeface="Calibri" panose="020F0502020204030204"/>
            </a:endParaRPr>
          </a:p>
        </p:txBody>
      </p:sp>
      <p:sp>
        <p:nvSpPr>
          <p:cNvPr id="5" name="Rectangle 4"/>
          <p:cNvSpPr/>
          <p:nvPr/>
        </p:nvSpPr>
        <p:spPr bwMode="auto">
          <a:xfrm>
            <a:off x="3048000" y="1905000"/>
            <a:ext cx="2819400" cy="8128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dirty="0">
                <a:ln>
                  <a:noFill/>
                </a:ln>
                <a:solidFill>
                  <a:schemeClr val="tx1"/>
                </a:solidFill>
                <a:effectLst/>
                <a:latin typeface="Calibri" panose="020F0502020204030204"/>
                <a:cs typeface="Calibri" panose="020F0502020204030204"/>
              </a:rPr>
              <a:t>Development</a:t>
            </a:r>
            <a:r>
              <a:rPr lang="en-US" sz="2000" dirty="0">
                <a:latin typeface="Calibri" panose="020F0502020204030204"/>
                <a:cs typeface="Calibri" panose="020F0502020204030204"/>
              </a:rPr>
              <a:t> </a:t>
            </a:r>
            <a:r>
              <a:rPr kumimoji="0" lang="en-US" sz="2000" b="0" i="0" u="none" strike="noStrike" cap="none" normalizeH="0" baseline="0" dirty="0">
                <a:ln>
                  <a:noFill/>
                </a:ln>
                <a:solidFill>
                  <a:schemeClr val="tx1"/>
                </a:solidFill>
                <a:effectLst/>
                <a:latin typeface="Calibri" panose="020F0502020204030204"/>
                <a:cs typeface="Calibri" panose="020F0502020204030204"/>
              </a:rPr>
              <a:t>Test</a:t>
            </a:r>
            <a:r>
              <a:rPr kumimoji="0" lang="en-US" sz="2000" b="0" i="0" u="none" strike="noStrike" cap="none" normalizeH="0" dirty="0">
                <a:ln>
                  <a:noFill/>
                </a:ln>
                <a:solidFill>
                  <a:schemeClr val="tx1"/>
                </a:solidFill>
                <a:effectLst/>
                <a:latin typeface="Calibri" panose="020F0502020204030204"/>
                <a:cs typeface="Calibri" panose="020F0502020204030204"/>
              </a:rPr>
              <a:t> Set</a:t>
            </a:r>
            <a:endParaRPr kumimoji="0" lang="en-US" sz="2000" b="0" i="0" u="none" strike="noStrike" cap="none" normalizeH="0" baseline="0" dirty="0">
              <a:ln>
                <a:noFill/>
              </a:ln>
              <a:solidFill>
                <a:schemeClr val="tx1"/>
              </a:solidFill>
              <a:effectLst/>
              <a:latin typeface="Calibri" panose="020F0502020204030204"/>
              <a:cs typeface="Calibri" panose="020F0502020204030204"/>
            </a:endParaRPr>
          </a:p>
        </p:txBody>
      </p:sp>
      <p:sp>
        <p:nvSpPr>
          <p:cNvPr id="6" name="Rectangle 5"/>
          <p:cNvSpPr/>
          <p:nvPr/>
        </p:nvSpPr>
        <p:spPr bwMode="auto">
          <a:xfrm>
            <a:off x="6248400" y="1905000"/>
            <a:ext cx="1219200" cy="812800"/>
          </a:xfrm>
          <a:prstGeom prst="rect">
            <a:avLst/>
          </a:prstGeom>
          <a:solidFill>
            <a:schemeClr val="accent2">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dirty="0">
                <a:ln>
                  <a:noFill/>
                </a:ln>
                <a:solidFill>
                  <a:schemeClr val="tx1"/>
                </a:solidFill>
                <a:effectLst/>
                <a:latin typeface="Calibri" panose="020F0502020204030204"/>
                <a:cs typeface="Calibri" panose="020F0502020204030204"/>
              </a:rPr>
              <a:t>Test Set</a:t>
            </a:r>
            <a:endParaRPr kumimoji="0" lang="en-US" sz="2000" b="0" i="0" u="none" strike="noStrike" cap="none" normalizeH="0" baseline="0" dirty="0">
              <a:ln>
                <a:noFill/>
              </a:ln>
              <a:solidFill>
                <a:schemeClr val="tx1"/>
              </a:solidFill>
              <a:effectLst/>
              <a:latin typeface="Calibri" panose="020F0502020204030204"/>
              <a:cs typeface="Calibri" panose="020F0502020204030204"/>
            </a:endParaRPr>
          </a:p>
        </p:txBody>
      </p:sp>
      <p:sp>
        <p:nvSpPr>
          <p:cNvPr id="19" name="Rectangle 18"/>
          <p:cNvSpPr/>
          <p:nvPr/>
        </p:nvSpPr>
        <p:spPr bwMode="auto">
          <a:xfrm>
            <a:off x="7162800" y="6172200"/>
            <a:ext cx="1143000" cy="406400"/>
          </a:xfrm>
          <a:prstGeom prst="rect">
            <a:avLst/>
          </a:prstGeom>
          <a:solidFill>
            <a:schemeClr val="accent2">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dirty="0">
                <a:ln>
                  <a:noFill/>
                </a:ln>
                <a:solidFill>
                  <a:schemeClr val="tx1"/>
                </a:solidFill>
                <a:effectLst/>
                <a:latin typeface="Calibri" panose="020F0502020204030204"/>
                <a:cs typeface="Calibri" panose="020F0502020204030204"/>
              </a:rPr>
              <a:t>Test Set</a:t>
            </a:r>
            <a:endParaRPr kumimoji="0" lang="en-US" sz="2000" b="0" i="0" u="none" strike="noStrike" cap="none" normalizeH="0" baseline="0" dirty="0">
              <a:ln>
                <a:noFill/>
              </a:ln>
              <a:solidFill>
                <a:schemeClr val="tx1"/>
              </a:solidFill>
              <a:effectLst/>
              <a:latin typeface="Calibri" panose="020F0502020204030204"/>
              <a:cs typeface="Calibri" panose="020F0502020204030204"/>
            </a:endParaRPr>
          </a:p>
        </p:txBody>
      </p:sp>
      <p:grpSp>
        <p:nvGrpSpPr>
          <p:cNvPr id="3" name="Group 2"/>
          <p:cNvGrpSpPr/>
          <p:nvPr/>
        </p:nvGrpSpPr>
        <p:grpSpPr>
          <a:xfrm>
            <a:off x="6075218" y="3530600"/>
            <a:ext cx="2916382" cy="2336800"/>
            <a:chOff x="6012873" y="2876550"/>
            <a:chExt cx="2916382" cy="1752600"/>
          </a:xfrm>
        </p:grpSpPr>
        <p:sp>
          <p:nvSpPr>
            <p:cNvPr id="8" name="Rectangle 7"/>
            <p:cNvSpPr/>
            <p:nvPr/>
          </p:nvSpPr>
          <p:spPr bwMode="auto">
            <a:xfrm>
              <a:off x="6012873" y="34861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dirty="0">
                  <a:ln>
                    <a:noFill/>
                  </a:ln>
                  <a:solidFill>
                    <a:schemeClr val="tx1"/>
                  </a:solidFill>
                  <a:effectLst/>
                  <a:latin typeface="Calibri" panose="020F0502020204030204"/>
                  <a:cs typeface="Calibri" panose="020F0502020204030204"/>
                </a:rPr>
                <a:t>Training Set</a:t>
              </a:r>
              <a:endParaRPr kumimoji="0" lang="en-US" sz="2000" b="0" i="0" u="none" strike="noStrike" cap="none" normalizeH="0" baseline="0" dirty="0">
                <a:ln>
                  <a:noFill/>
                </a:ln>
                <a:solidFill>
                  <a:schemeClr val="tx1"/>
                </a:solidFill>
                <a:effectLst/>
                <a:latin typeface="Calibri" panose="020F0502020204030204"/>
                <a:cs typeface="Calibri" panose="020F0502020204030204"/>
              </a:endParaRPr>
            </a:p>
          </p:txBody>
        </p:sp>
        <p:sp>
          <p:nvSpPr>
            <p:cNvPr id="12" name="Rectangle 11"/>
            <p:cNvSpPr/>
            <p:nvPr/>
          </p:nvSpPr>
          <p:spPr bwMode="auto">
            <a:xfrm>
              <a:off x="6012873" y="40957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dirty="0">
                  <a:ln>
                    <a:noFill/>
                  </a:ln>
                  <a:solidFill>
                    <a:schemeClr val="tx1"/>
                  </a:solidFill>
                  <a:effectLst/>
                  <a:latin typeface="Calibri" panose="020F0502020204030204"/>
                  <a:cs typeface="Calibri" panose="020F0502020204030204"/>
                </a:rPr>
                <a:t>                         Training Set</a:t>
              </a:r>
              <a:endParaRPr kumimoji="0" lang="en-US" sz="2000" b="0" i="0" u="none" strike="noStrike" cap="none" normalizeH="0" baseline="0" dirty="0">
                <a:ln>
                  <a:noFill/>
                </a:ln>
                <a:solidFill>
                  <a:schemeClr val="tx1"/>
                </a:solidFill>
                <a:effectLst/>
                <a:latin typeface="Calibri" panose="020F0502020204030204"/>
                <a:cs typeface="Calibri" panose="020F0502020204030204"/>
              </a:endParaRPr>
            </a:p>
          </p:txBody>
        </p:sp>
        <p:sp>
          <p:nvSpPr>
            <p:cNvPr id="14" name="Rectangle 13"/>
            <p:cNvSpPr/>
            <p:nvPr/>
          </p:nvSpPr>
          <p:spPr bwMode="auto">
            <a:xfrm>
              <a:off x="6019495" y="40957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dirty="0" err="1">
                  <a:ln>
                    <a:noFill/>
                  </a:ln>
                  <a:solidFill>
                    <a:schemeClr val="tx1"/>
                  </a:solidFill>
                  <a:effectLst/>
                  <a:latin typeface="Calibri" panose="020F0502020204030204"/>
                  <a:cs typeface="Calibri" panose="020F0502020204030204"/>
                </a:rPr>
                <a:t>Dev</a:t>
              </a:r>
              <a:r>
                <a:rPr lang="en-US" sz="2000" dirty="0">
                  <a:latin typeface="Calibri" panose="020F0502020204030204"/>
                  <a:cs typeface="Calibri" panose="020F0502020204030204"/>
                </a:rPr>
                <a:t> Test</a:t>
              </a:r>
              <a:endParaRPr kumimoji="0" lang="en-US" sz="2000" b="0" i="0" u="none" strike="noStrike" cap="none" normalizeH="0" baseline="0" dirty="0">
                <a:ln>
                  <a:noFill/>
                </a:ln>
                <a:solidFill>
                  <a:schemeClr val="tx1"/>
                </a:solidFill>
                <a:effectLst/>
                <a:latin typeface="Calibri" panose="020F0502020204030204"/>
                <a:cs typeface="Calibri" panose="020F0502020204030204"/>
              </a:endParaRPr>
            </a:p>
          </p:txBody>
        </p:sp>
        <p:sp>
          <p:nvSpPr>
            <p:cNvPr id="15" name="Rectangle 14"/>
            <p:cNvSpPr/>
            <p:nvPr/>
          </p:nvSpPr>
          <p:spPr bwMode="auto">
            <a:xfrm>
              <a:off x="6019800" y="28765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dirty="0">
                  <a:ln>
                    <a:noFill/>
                  </a:ln>
                  <a:solidFill>
                    <a:schemeClr val="tx1"/>
                  </a:solidFill>
                  <a:effectLst/>
                  <a:latin typeface="Calibri" panose="020F0502020204030204"/>
                  <a:cs typeface="Calibri" panose="020F0502020204030204"/>
                </a:rPr>
                <a:t>Training Set</a:t>
              </a:r>
              <a:endParaRPr kumimoji="0" lang="en-US" sz="2000" b="0" i="0" u="none" strike="noStrike" cap="none" normalizeH="0" baseline="0" dirty="0">
                <a:ln>
                  <a:noFill/>
                </a:ln>
                <a:solidFill>
                  <a:schemeClr val="tx1"/>
                </a:solidFill>
                <a:effectLst/>
                <a:latin typeface="Calibri" panose="020F0502020204030204"/>
                <a:cs typeface="Calibri" panose="020F0502020204030204"/>
              </a:endParaRPr>
            </a:p>
          </p:txBody>
        </p:sp>
        <p:sp>
          <p:nvSpPr>
            <p:cNvPr id="16" name="Rectangle 15"/>
            <p:cNvSpPr/>
            <p:nvPr/>
          </p:nvSpPr>
          <p:spPr bwMode="auto">
            <a:xfrm>
              <a:off x="7848600" y="34861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dirty="0" err="1">
                  <a:ln>
                    <a:noFill/>
                  </a:ln>
                  <a:solidFill>
                    <a:schemeClr val="tx1"/>
                  </a:solidFill>
                  <a:effectLst/>
                  <a:latin typeface="Calibri" panose="020F0502020204030204"/>
                  <a:cs typeface="Calibri" panose="020F0502020204030204"/>
                </a:rPr>
                <a:t>Dev</a:t>
              </a:r>
              <a:r>
                <a:rPr lang="en-US" sz="2000" dirty="0">
                  <a:latin typeface="Calibri" panose="020F0502020204030204"/>
                  <a:cs typeface="Calibri" panose="020F0502020204030204"/>
                </a:rPr>
                <a:t> Test</a:t>
              </a:r>
              <a:endParaRPr kumimoji="0" lang="en-US" sz="2000" b="0" i="0" u="none" strike="noStrike" cap="none" normalizeH="0" baseline="0" dirty="0">
                <a:ln>
                  <a:noFill/>
                </a:ln>
                <a:solidFill>
                  <a:schemeClr val="tx1"/>
                </a:solidFill>
                <a:effectLst/>
                <a:latin typeface="Calibri" panose="020F0502020204030204"/>
                <a:cs typeface="Calibri" panose="020F0502020204030204"/>
              </a:endParaRPr>
            </a:p>
          </p:txBody>
        </p:sp>
        <p:sp>
          <p:nvSpPr>
            <p:cNvPr id="17" name="Rectangle 16"/>
            <p:cNvSpPr/>
            <p:nvPr/>
          </p:nvSpPr>
          <p:spPr bwMode="auto">
            <a:xfrm>
              <a:off x="7391400" y="28765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dirty="0" err="1">
                  <a:ln>
                    <a:noFill/>
                  </a:ln>
                  <a:solidFill>
                    <a:schemeClr val="tx1"/>
                  </a:solidFill>
                  <a:effectLst/>
                  <a:latin typeface="Calibri" panose="020F0502020204030204"/>
                  <a:cs typeface="Calibri" panose="020F0502020204030204"/>
                </a:rPr>
                <a:t>Dev</a:t>
              </a:r>
              <a:r>
                <a:rPr lang="en-US" sz="2000" dirty="0">
                  <a:latin typeface="Calibri" panose="020F0502020204030204"/>
                  <a:cs typeface="Calibri" panose="020F0502020204030204"/>
                </a:rPr>
                <a:t> Test</a:t>
              </a:r>
              <a:endParaRPr kumimoji="0" lang="en-US" sz="2000" b="0" i="0" u="none" strike="noStrike" cap="none" normalizeH="0" baseline="0" dirty="0">
                <a:ln>
                  <a:noFill/>
                </a:ln>
                <a:solidFill>
                  <a:schemeClr val="tx1"/>
                </a:solidFill>
                <a:effectLst/>
                <a:latin typeface="Calibri" panose="020F0502020204030204"/>
                <a:cs typeface="Calibri" panose="020F0502020204030204"/>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349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9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491">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349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491">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491">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MS PGothic" panose="020B0600070205080204" charset="-128"/>
              <a:cs typeface="Calibri (Headings)"/>
            </a:endParaRPr>
          </a:p>
        </p:txBody>
      </p:sp>
      <p:sp>
        <p:nvSpPr>
          <p:cNvPr id="16387" name="Rectangle 6"/>
          <p:cNvSpPr>
            <a:spLocks noGrp="1" noChangeArrowheads="1"/>
          </p:cNvSpPr>
          <p:nvPr>
            <p:ph type="body" idx="1"/>
          </p:nvPr>
        </p:nvSpPr>
        <p:spPr/>
        <p:txBody>
          <a:bodyPr/>
          <a:lstStyle/>
          <a:p>
            <a:pPr eaLnBrk="1" hangingPunct="1">
              <a:buFont typeface="Times" charset="0"/>
              <a:buNone/>
            </a:pPr>
            <a:r>
              <a:rPr lang="en-US" sz="3600" dirty="0">
                <a:solidFill>
                  <a:srgbClr val="A4001D"/>
                </a:solidFill>
                <a:latin typeface="Calibri" panose="020F0502020204030204"/>
                <a:ea typeface="MS PGothic" panose="020B0600070205080204" charset="-128"/>
                <a:cs typeface="Calibri" panose="020F0502020204030204"/>
              </a:rPr>
              <a:t>Text Classification: Practical Issues</a:t>
            </a:r>
            <a:endParaRPr lang="en-US" sz="3600" dirty="0">
              <a:solidFill>
                <a:srgbClr val="A4001D"/>
              </a:solidFill>
              <a:latin typeface="Calibri" panose="020F0502020204030204"/>
              <a:ea typeface="MS PGothic" panose="020B0600070205080204" charset="-128"/>
              <a:cs typeface="Calibri" panose="020F0502020204030204"/>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bwMode="auto">
          <a:noFill/>
        </p:spPr>
        <p:txBody>
          <a:bodyPr/>
          <a:lstStyle>
            <a:lvl1pPr eaLnBrk="0" hangingPunct="0">
              <a:defRPr sz="2400">
                <a:solidFill>
                  <a:schemeClr val="tx1"/>
                </a:solidFill>
                <a:latin typeface="Lucida Sans" charset="0"/>
                <a:ea typeface="MS PGothic" panose="020B0600070205080204" charset="-128"/>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93D819E-6B48-E24C-8E34-4D8EC5CE1E38}" type="slidenum">
              <a:rPr lang="en-US" sz="1200">
                <a:solidFill>
                  <a:srgbClr val="898989"/>
                </a:solidFill>
                <a:latin typeface="Calibri" panose="020F0502020204030204" charset="0"/>
              </a:rPr>
            </a:fld>
            <a:endParaRPr lang="en-US" sz="1200">
              <a:solidFill>
                <a:srgbClr val="898989"/>
              </a:solidFill>
              <a:latin typeface="Calibri" panose="020F0502020204030204" charset="0"/>
            </a:endParaRPr>
          </a:p>
        </p:txBody>
      </p:sp>
      <p:sp>
        <p:nvSpPr>
          <p:cNvPr id="56323" name="Rectangle 2"/>
          <p:cNvSpPr>
            <a:spLocks noGrp="1" noChangeArrowheads="1"/>
          </p:cNvSpPr>
          <p:nvPr>
            <p:ph type="title"/>
          </p:nvPr>
        </p:nvSpPr>
        <p:spPr/>
        <p:txBody>
          <a:bodyPr/>
          <a:lstStyle/>
          <a:p>
            <a:pPr eaLnBrk="1" hangingPunct="1"/>
            <a:r>
              <a:rPr lang="en-US" dirty="0">
                <a:latin typeface="Calibri (Headings)"/>
                <a:ea typeface="MS PGothic" panose="020B0600070205080204" charset="-128"/>
                <a:cs typeface="Calibri (Headings)"/>
              </a:rPr>
              <a:t>The Real World</a:t>
            </a:r>
            <a:endParaRPr lang="en-US" dirty="0">
              <a:latin typeface="Calibri (Headings)"/>
              <a:ea typeface="MS PGothic" panose="020B0600070205080204" charset="-128"/>
              <a:cs typeface="Calibri (Headings)"/>
            </a:endParaRPr>
          </a:p>
        </p:txBody>
      </p:sp>
      <p:sp>
        <p:nvSpPr>
          <p:cNvPr id="56324" name="Rectangle 3"/>
          <p:cNvSpPr>
            <a:spLocks noGrp="1" noChangeArrowheads="1"/>
          </p:cNvSpPr>
          <p:nvPr>
            <p:ph type="body" idx="1"/>
          </p:nvPr>
        </p:nvSpPr>
        <p:spPr/>
        <p:txBody>
          <a:bodyPr/>
          <a:lstStyle/>
          <a:p>
            <a:pPr eaLnBrk="1" hangingPunct="1"/>
            <a:r>
              <a:rPr lang="en-US" dirty="0">
                <a:latin typeface="Calibri" panose="020F0502020204030204" charset="0"/>
                <a:ea typeface="MS PGothic" panose="020B0600070205080204" charset="-128"/>
                <a:cs typeface="MS PGothic" panose="020B0600070205080204" charset="-128"/>
              </a:rPr>
              <a:t>Gee, I’m building a text classifier for real, now!</a:t>
            </a:r>
            <a:endParaRPr lang="en-US" dirty="0">
              <a:latin typeface="Calibri" panose="020F0502020204030204" charset="0"/>
              <a:ea typeface="MS PGothic" panose="020B0600070205080204" charset="-128"/>
              <a:cs typeface="MS PGothic" panose="020B0600070205080204" charset="-128"/>
            </a:endParaRPr>
          </a:p>
          <a:p>
            <a:pPr eaLnBrk="1" hangingPunct="1"/>
            <a:r>
              <a:rPr lang="en-US" dirty="0">
                <a:latin typeface="Calibri" panose="020F0502020204030204" charset="0"/>
                <a:ea typeface="MS PGothic" panose="020B0600070205080204" charset="-128"/>
                <a:cs typeface="MS PGothic" panose="020B0600070205080204" charset="-128"/>
              </a:rPr>
              <a:t>What should I do?</a:t>
            </a:r>
            <a:endParaRPr lang="en-US" dirty="0">
              <a:latin typeface="Calibri" panose="020F0502020204030204" charset="0"/>
              <a:ea typeface="MS PGothic" panose="020B0600070205080204" charset="-128"/>
              <a:cs typeface="MS PGothic" panose="020B0600070205080204" charset="-128"/>
            </a:endParaRPr>
          </a:p>
        </p:txBody>
      </p:sp>
      <p:sp>
        <p:nvSpPr>
          <p:cNvPr id="56325" name="TextBox 4"/>
          <p:cNvSpPr txBox="1">
            <a:spLocks noChangeArrowheads="1"/>
          </p:cNvSpPr>
          <p:nvPr/>
        </p:nvSpPr>
        <p:spPr bwMode="auto">
          <a:xfrm>
            <a:off x="7620002" y="-89972"/>
            <a:ext cx="1297150" cy="338554"/>
          </a:xfrm>
          <a:prstGeom prst="rect">
            <a:avLst/>
          </a:prstGeom>
          <a:noFill/>
          <a:ln>
            <a:noFill/>
          </a:ln>
        </p:spPr>
        <p:txBody>
          <a:bodyPr wrap="none" anchor="ctr">
            <a:spAutoFit/>
          </a:bodyPr>
          <a:lstStyle>
            <a:lvl1pPr eaLnBrk="0" hangingPunct="0">
              <a:defRPr sz="2400">
                <a:solidFill>
                  <a:schemeClr val="tx1"/>
                </a:solidFill>
                <a:latin typeface="Lucida Sans" charset="0"/>
                <a:ea typeface="MS PGothic" panose="020B0600070205080204" charset="-128"/>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endParaRPr lang="en-US" sz="1600">
              <a:solidFill>
                <a:srgbClr val="FBFCFF"/>
              </a:solidFill>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bwMode="auto">
          <a:noFill/>
        </p:spPr>
        <p:txBody>
          <a:bodyPr/>
          <a:lstStyle>
            <a:lvl1pPr eaLnBrk="0" hangingPunct="0">
              <a:defRPr sz="2400">
                <a:solidFill>
                  <a:schemeClr val="tx1"/>
                </a:solidFill>
                <a:latin typeface="Lucida Sans" charset="0"/>
                <a:ea typeface="MS PGothic" panose="020B0600070205080204" charset="-128"/>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8BA3F27A-247D-4641-BB88-BB430BF7C007}" type="slidenum">
              <a:rPr lang="en-US" sz="1200">
                <a:solidFill>
                  <a:srgbClr val="898989"/>
                </a:solidFill>
                <a:latin typeface="Calibri" panose="020F0502020204030204" charset="0"/>
              </a:rPr>
            </a:fld>
            <a:endParaRPr lang="en-US" sz="1200">
              <a:solidFill>
                <a:srgbClr val="898989"/>
              </a:solidFill>
              <a:latin typeface="Calibri" panose="020F0502020204030204" charset="0"/>
            </a:endParaRPr>
          </a:p>
        </p:txBody>
      </p:sp>
      <p:sp>
        <p:nvSpPr>
          <p:cNvPr id="57347" name="Rectangle 2"/>
          <p:cNvSpPr>
            <a:spLocks noGrp="1" noChangeArrowheads="1"/>
          </p:cNvSpPr>
          <p:nvPr>
            <p:ph type="title"/>
          </p:nvPr>
        </p:nvSpPr>
        <p:spPr/>
        <p:txBody>
          <a:bodyPr>
            <a:normAutofit fontScale="90000"/>
          </a:bodyPr>
          <a:lstStyle/>
          <a:p>
            <a:pPr eaLnBrk="1" hangingPunct="1"/>
            <a:r>
              <a:rPr lang="en-US" dirty="0">
                <a:latin typeface="Calibri (Headings)"/>
                <a:ea typeface="MS PGothic" panose="020B0600070205080204" charset="-128"/>
                <a:cs typeface="Calibri (Headings)"/>
              </a:rPr>
              <a:t>No training data?</a:t>
            </a:r>
            <a:br>
              <a:rPr lang="en-US" dirty="0">
                <a:latin typeface="Calibri (Headings)"/>
                <a:ea typeface="MS PGothic" panose="020B0600070205080204" charset="-128"/>
                <a:cs typeface="Calibri (Headings)"/>
              </a:rPr>
            </a:br>
            <a:r>
              <a:rPr lang="en-US" dirty="0">
                <a:latin typeface="Calibri (Headings)"/>
                <a:ea typeface="MS PGothic" panose="020B0600070205080204" charset="-128"/>
                <a:cs typeface="Calibri (Headings)"/>
              </a:rPr>
              <a:t>Manually written rules</a:t>
            </a:r>
            <a:endParaRPr lang="en-US" dirty="0">
              <a:latin typeface="Calibri (Headings)"/>
              <a:ea typeface="MS PGothic" panose="020B0600070205080204" charset="-128"/>
              <a:cs typeface="Calibri (Headings)"/>
            </a:endParaRPr>
          </a:p>
        </p:txBody>
      </p:sp>
      <p:sp>
        <p:nvSpPr>
          <p:cNvPr id="57348" name="Rectangle 3"/>
          <p:cNvSpPr>
            <a:spLocks noGrp="1" noChangeArrowheads="1"/>
          </p:cNvSpPr>
          <p:nvPr>
            <p:ph type="body" idx="1"/>
          </p:nvPr>
        </p:nvSpPr>
        <p:spPr/>
        <p:txBody>
          <a:bodyPr/>
          <a:lstStyle/>
          <a:p>
            <a:pPr marL="0" indent="0">
              <a:lnSpc>
                <a:spcPct val="90000"/>
              </a:lnSpc>
              <a:buNone/>
            </a:pPr>
            <a:r>
              <a:rPr lang="en-US" sz="2800" dirty="0">
                <a:solidFill>
                  <a:srgbClr val="008000"/>
                </a:solidFill>
                <a:latin typeface="Calibri" panose="020F0502020204030204" charset="0"/>
                <a:ea typeface="MS PGothic" panose="020B0600070205080204" charset="-128"/>
              </a:rPr>
              <a:t>If (wheat or grain) and not (whole or bread) then</a:t>
            </a:r>
            <a:endParaRPr lang="en-US" sz="2800" dirty="0">
              <a:solidFill>
                <a:srgbClr val="008000"/>
              </a:solidFill>
              <a:latin typeface="Calibri" panose="020F0502020204030204" charset="0"/>
              <a:ea typeface="MS PGothic" panose="020B0600070205080204" charset="-128"/>
            </a:endParaRPr>
          </a:p>
          <a:p>
            <a:pPr marL="457200" lvl="1" indent="0">
              <a:lnSpc>
                <a:spcPct val="90000"/>
              </a:lnSpc>
              <a:buNone/>
            </a:pPr>
            <a:r>
              <a:rPr lang="en-US" sz="2800" dirty="0">
                <a:solidFill>
                  <a:srgbClr val="008000"/>
                </a:solidFill>
                <a:latin typeface="Calibri" panose="020F0502020204030204" charset="0"/>
                <a:ea typeface="MS PGothic" panose="020B0600070205080204" charset="-128"/>
              </a:rPr>
              <a:t>Categorize as grain</a:t>
            </a:r>
            <a:endParaRPr lang="en-US" sz="2800" dirty="0">
              <a:solidFill>
                <a:srgbClr val="008000"/>
              </a:solidFill>
              <a:latin typeface="Calibri" panose="020F0502020204030204" charset="0"/>
              <a:ea typeface="MS PGothic" panose="020B0600070205080204" charset="-128"/>
            </a:endParaRPr>
          </a:p>
          <a:p>
            <a:pPr eaLnBrk="1" hangingPunct="1">
              <a:lnSpc>
                <a:spcPct val="90000"/>
              </a:lnSpc>
            </a:pPr>
            <a:endParaRPr lang="en-US" dirty="0">
              <a:latin typeface="Calibri" panose="020F0502020204030204" charset="0"/>
              <a:ea typeface="MS PGothic" panose="020B0600070205080204" charset="-128"/>
              <a:cs typeface="MS PGothic" panose="020B0600070205080204" charset="-128"/>
            </a:endParaRPr>
          </a:p>
          <a:p>
            <a:pPr eaLnBrk="1" hangingPunct="1">
              <a:lnSpc>
                <a:spcPct val="90000"/>
              </a:lnSpc>
            </a:pPr>
            <a:r>
              <a:rPr lang="en-US" sz="2800" dirty="0">
                <a:latin typeface="Calibri" panose="020F0502020204030204" charset="0"/>
                <a:ea typeface="MS PGothic" panose="020B0600070205080204" charset="-128"/>
                <a:cs typeface="MS PGothic" panose="020B0600070205080204" charset="-128"/>
              </a:rPr>
              <a:t>Need careful crafting </a:t>
            </a:r>
            <a:endParaRPr lang="en-US" sz="2800" dirty="0">
              <a:latin typeface="Calibri" panose="020F0502020204030204" charset="0"/>
              <a:ea typeface="MS PGothic" panose="020B0600070205080204" charset="-128"/>
              <a:cs typeface="MS PGothic" panose="020B0600070205080204" charset="-128"/>
            </a:endParaRPr>
          </a:p>
          <a:p>
            <a:pPr lvl="1">
              <a:lnSpc>
                <a:spcPct val="90000"/>
              </a:lnSpc>
            </a:pPr>
            <a:r>
              <a:rPr lang="en-US" sz="2400" dirty="0">
                <a:latin typeface="Calibri" panose="020F0502020204030204" charset="0"/>
                <a:ea typeface="MS PGothic" panose="020B0600070205080204" charset="-128"/>
                <a:cs typeface="MS PGothic" panose="020B0600070205080204" charset="-128"/>
              </a:rPr>
              <a:t>Human tuning on development data</a:t>
            </a:r>
            <a:endParaRPr lang="en-US" sz="2400" dirty="0">
              <a:latin typeface="Calibri" panose="020F0502020204030204" charset="0"/>
              <a:ea typeface="MS PGothic" panose="020B0600070205080204" charset="-128"/>
              <a:cs typeface="MS PGothic" panose="020B0600070205080204" charset="-128"/>
            </a:endParaRPr>
          </a:p>
          <a:p>
            <a:pPr lvl="1">
              <a:lnSpc>
                <a:spcPct val="90000"/>
              </a:lnSpc>
            </a:pPr>
            <a:r>
              <a:rPr lang="en-US" sz="2400" dirty="0">
                <a:latin typeface="Calibri" panose="020F0502020204030204" charset="0"/>
                <a:ea typeface="MS PGothic" panose="020B0600070205080204" charset="-128"/>
                <a:cs typeface="MS PGothic" panose="020B0600070205080204" charset="-128"/>
              </a:rPr>
              <a:t>Time-consuming: 2 days per class</a:t>
            </a:r>
            <a:endParaRPr lang="en-US" dirty="0">
              <a:latin typeface="Calibri" panose="020F0502020204030204" charset="0"/>
              <a:ea typeface="MS PGothic" panose="020B0600070205080204" charset="-128"/>
              <a:cs typeface="MS PGothic" panose="020B0600070205080204" charset="-128"/>
            </a:endParaRPr>
          </a:p>
          <a:p>
            <a:pPr lvl="1">
              <a:lnSpc>
                <a:spcPct val="90000"/>
              </a:lnSpc>
            </a:pPr>
            <a:endParaRPr lang="en-US" sz="1600" dirty="0">
              <a:latin typeface="Calibri" panose="020F0502020204030204" charset="0"/>
              <a:ea typeface="MS PGothic" panose="020B0600070205080204" charset="-128"/>
              <a:cs typeface="MS PGothic" panose="020B0600070205080204" charset="-128"/>
            </a:endParaRPr>
          </a:p>
        </p:txBody>
      </p:sp>
      <p:sp>
        <p:nvSpPr>
          <p:cNvPr id="57349" name="TextBox 4"/>
          <p:cNvSpPr txBox="1">
            <a:spLocks noChangeArrowheads="1"/>
          </p:cNvSpPr>
          <p:nvPr/>
        </p:nvSpPr>
        <p:spPr bwMode="auto">
          <a:xfrm>
            <a:off x="7620002" y="-89972"/>
            <a:ext cx="1297150" cy="338554"/>
          </a:xfrm>
          <a:prstGeom prst="rect">
            <a:avLst/>
          </a:prstGeom>
          <a:noFill/>
          <a:ln>
            <a:noFill/>
          </a:ln>
        </p:spPr>
        <p:txBody>
          <a:bodyPr wrap="none" anchor="ctr">
            <a:spAutoFit/>
          </a:bodyPr>
          <a:lstStyle>
            <a:lvl1pPr eaLnBrk="0" hangingPunct="0">
              <a:defRPr sz="2400">
                <a:solidFill>
                  <a:schemeClr val="tx1"/>
                </a:solidFill>
                <a:latin typeface="Lucida Sans" charset="0"/>
                <a:ea typeface="MS PGothic" panose="020B0600070205080204" charset="-128"/>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endParaRPr lang="en-US" sz="1600">
              <a:solidFill>
                <a:srgbClr val="FBFCFF"/>
              </a:solidFill>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bwMode="auto">
          <a:noFill/>
        </p:spPr>
        <p:txBody>
          <a:bodyPr/>
          <a:lstStyle>
            <a:lvl1pPr eaLnBrk="0" hangingPunct="0">
              <a:defRPr sz="2400">
                <a:solidFill>
                  <a:schemeClr val="tx1"/>
                </a:solidFill>
                <a:latin typeface="Lucida Sans" charset="0"/>
                <a:ea typeface="MS PGothic" panose="020B0600070205080204" charset="-128"/>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712AF20-936C-8347-8ABF-1FC576708ED0}" type="slidenum">
              <a:rPr lang="en-US" sz="1200">
                <a:solidFill>
                  <a:srgbClr val="898989"/>
                </a:solidFill>
                <a:latin typeface="Calibri" panose="020F0502020204030204" charset="0"/>
              </a:rPr>
            </a:fld>
            <a:endParaRPr lang="en-US" sz="1200">
              <a:solidFill>
                <a:srgbClr val="898989"/>
              </a:solidFill>
              <a:latin typeface="Calibri" panose="020F0502020204030204" charset="0"/>
            </a:endParaRPr>
          </a:p>
        </p:txBody>
      </p:sp>
      <p:sp>
        <p:nvSpPr>
          <p:cNvPr id="58371" name="Rectangle 2"/>
          <p:cNvSpPr>
            <a:spLocks noGrp="1" noChangeArrowheads="1"/>
          </p:cNvSpPr>
          <p:nvPr>
            <p:ph type="title"/>
          </p:nvPr>
        </p:nvSpPr>
        <p:spPr/>
        <p:txBody>
          <a:bodyPr/>
          <a:lstStyle/>
          <a:p>
            <a:pPr eaLnBrk="1" hangingPunct="1"/>
            <a:r>
              <a:rPr lang="en-US" dirty="0">
                <a:latin typeface="Calibri (Headings)"/>
                <a:ea typeface="MS PGothic" panose="020B0600070205080204" charset="-128"/>
                <a:cs typeface="Calibri (Headings)"/>
              </a:rPr>
              <a:t>Very little data?</a:t>
            </a:r>
            <a:endParaRPr lang="en-US" dirty="0">
              <a:latin typeface="Calibri (Headings)"/>
              <a:ea typeface="MS PGothic" panose="020B0600070205080204" charset="-128"/>
              <a:cs typeface="Calibri (Headings)"/>
            </a:endParaRPr>
          </a:p>
        </p:txBody>
      </p:sp>
      <p:sp>
        <p:nvSpPr>
          <p:cNvPr id="58372" name="Rectangle 3"/>
          <p:cNvSpPr>
            <a:spLocks noGrp="1" noChangeArrowheads="1"/>
          </p:cNvSpPr>
          <p:nvPr>
            <p:ph type="body" idx="1"/>
          </p:nvPr>
        </p:nvSpPr>
        <p:spPr>
          <a:xfrm>
            <a:off x="304800" y="1803400"/>
            <a:ext cx="8686800" cy="4445000"/>
          </a:xfrm>
        </p:spPr>
        <p:txBody>
          <a:bodyPr/>
          <a:lstStyle/>
          <a:p>
            <a:pPr eaLnBrk="1" hangingPunct="1">
              <a:lnSpc>
                <a:spcPct val="90000"/>
              </a:lnSpc>
            </a:pPr>
            <a:r>
              <a:rPr lang="en-US" sz="2800" dirty="0">
                <a:latin typeface="Calibri" panose="020F0502020204030204" charset="0"/>
                <a:ea typeface="MS PGothic" panose="020B0600070205080204" charset="-128"/>
                <a:cs typeface="MS PGothic" panose="020B0600070205080204" charset="-128"/>
              </a:rPr>
              <a:t>Use Na</a:t>
            </a:r>
            <a:r>
              <a:rPr lang="fr-FR" sz="2800" dirty="0" err="1">
                <a:latin typeface="Calibri" panose="020F0502020204030204" charset="0"/>
                <a:ea typeface="MS PGothic" panose="020B0600070205080204" charset="-128"/>
                <a:cs typeface="MS PGothic" panose="020B0600070205080204" charset="-128"/>
              </a:rPr>
              <a:t>ï</a:t>
            </a:r>
            <a:r>
              <a:rPr lang="en-US" sz="2800" dirty="0" err="1">
                <a:latin typeface="Calibri" panose="020F0502020204030204" charset="0"/>
                <a:ea typeface="MS PGothic" panose="020B0600070205080204" charset="-128"/>
                <a:cs typeface="MS PGothic" panose="020B0600070205080204" charset="-128"/>
              </a:rPr>
              <a:t>ve</a:t>
            </a:r>
            <a:r>
              <a:rPr lang="en-US" sz="2800" dirty="0">
                <a:latin typeface="Calibri" panose="020F0502020204030204" charset="0"/>
                <a:ea typeface="MS PGothic" panose="020B0600070205080204" charset="-128"/>
                <a:cs typeface="MS PGothic" panose="020B0600070205080204" charset="-128"/>
              </a:rPr>
              <a:t> Bayes</a:t>
            </a:r>
            <a:endParaRPr lang="en-US" sz="2800" dirty="0">
              <a:latin typeface="Calibri" panose="020F0502020204030204" charset="0"/>
              <a:ea typeface="MS PGothic" panose="020B0600070205080204" charset="-128"/>
              <a:cs typeface="MS PGothic" panose="020B0600070205080204" charset="-128"/>
            </a:endParaRPr>
          </a:p>
          <a:p>
            <a:pPr lvl="1" eaLnBrk="1" hangingPunct="1">
              <a:lnSpc>
                <a:spcPct val="90000"/>
              </a:lnSpc>
            </a:pPr>
            <a:r>
              <a:rPr lang="en-US" sz="2400" dirty="0">
                <a:latin typeface="Calibri" panose="020F0502020204030204" charset="0"/>
                <a:ea typeface="MS PGothic" panose="020B0600070205080204" charset="-128"/>
              </a:rPr>
              <a:t>Naïve Bayes is a “high-bias” algorithm </a:t>
            </a:r>
            <a:r>
              <a:rPr lang="en-US" dirty="0">
                <a:solidFill>
                  <a:srgbClr val="00A000"/>
                </a:solidFill>
                <a:latin typeface="Calibri" panose="020F0502020204030204" charset="0"/>
                <a:ea typeface="MS PGothic" panose="020B0600070205080204" charset="-128"/>
              </a:rPr>
              <a:t>(Ng and Jordan 2002 NIPS)</a:t>
            </a:r>
            <a:endParaRPr lang="en-US" sz="2400" dirty="0">
              <a:solidFill>
                <a:srgbClr val="00A000"/>
              </a:solidFill>
              <a:latin typeface="Calibri" panose="020F0502020204030204" charset="0"/>
              <a:ea typeface="MS PGothic" panose="020B0600070205080204" charset="-128"/>
            </a:endParaRPr>
          </a:p>
          <a:p>
            <a:pPr eaLnBrk="1" hangingPunct="1">
              <a:lnSpc>
                <a:spcPct val="90000"/>
              </a:lnSpc>
            </a:pPr>
            <a:r>
              <a:rPr lang="en-US" sz="2800" dirty="0">
                <a:latin typeface="Calibri" panose="020F0502020204030204" charset="0"/>
                <a:ea typeface="MS PGothic" panose="020B0600070205080204" charset="-128"/>
                <a:cs typeface="MS PGothic" panose="020B0600070205080204" charset="-128"/>
              </a:rPr>
              <a:t>Get more labeled data </a:t>
            </a:r>
            <a:endParaRPr lang="en-US" sz="2800" dirty="0">
              <a:latin typeface="Calibri" panose="020F0502020204030204" charset="0"/>
              <a:ea typeface="MS PGothic" panose="020B0600070205080204" charset="-128"/>
              <a:cs typeface="MS PGothic" panose="020B0600070205080204" charset="-128"/>
            </a:endParaRPr>
          </a:p>
          <a:p>
            <a:pPr lvl="1">
              <a:lnSpc>
                <a:spcPct val="90000"/>
              </a:lnSpc>
            </a:pPr>
            <a:r>
              <a:rPr lang="en-US" sz="2400" dirty="0">
                <a:latin typeface="Calibri" panose="020F0502020204030204" charset="0"/>
                <a:ea typeface="MS PGothic" panose="020B0600070205080204" charset="-128"/>
              </a:rPr>
              <a:t>Find clever ways to get humans to label data for you</a:t>
            </a:r>
            <a:endParaRPr lang="en-US" sz="2400" dirty="0">
              <a:latin typeface="Calibri" panose="020F0502020204030204" charset="0"/>
              <a:ea typeface="MS PGothic" panose="020B0600070205080204" charset="-128"/>
            </a:endParaRPr>
          </a:p>
          <a:p>
            <a:pPr>
              <a:lnSpc>
                <a:spcPct val="90000"/>
              </a:lnSpc>
            </a:pPr>
            <a:r>
              <a:rPr lang="en-US" sz="2800" dirty="0">
                <a:latin typeface="Calibri" panose="020F0502020204030204" charset="0"/>
                <a:ea typeface="MS PGothic" panose="020B0600070205080204" charset="-128"/>
                <a:cs typeface="MS PGothic" panose="020B0600070205080204" charset="-128"/>
              </a:rPr>
              <a:t>Try semi-supervised training methods:</a:t>
            </a:r>
            <a:endParaRPr lang="en-US" sz="2800" dirty="0">
              <a:latin typeface="Calibri" panose="020F0502020204030204" charset="0"/>
              <a:ea typeface="MS PGothic" panose="020B0600070205080204" charset="-128"/>
              <a:cs typeface="MS PGothic" panose="020B0600070205080204" charset="-128"/>
            </a:endParaRPr>
          </a:p>
          <a:p>
            <a:pPr lvl="1">
              <a:lnSpc>
                <a:spcPct val="90000"/>
              </a:lnSpc>
            </a:pPr>
            <a:r>
              <a:rPr lang="en-US" sz="2400" dirty="0">
                <a:latin typeface="Calibri" panose="020F0502020204030204" charset="0"/>
                <a:ea typeface="MS PGothic" panose="020B0600070205080204" charset="-128"/>
              </a:rPr>
              <a:t>Bootstrapping, EM over unlabeled documents, …</a:t>
            </a:r>
            <a:endParaRPr lang="en-US" sz="2400" dirty="0">
              <a:latin typeface="Calibri" panose="020F0502020204030204" charset="0"/>
              <a:ea typeface="MS PGothic" panose="020B0600070205080204" charset="-128"/>
            </a:endParaRPr>
          </a:p>
        </p:txBody>
      </p:sp>
      <p:sp>
        <p:nvSpPr>
          <p:cNvPr id="58373" name="TextBox 4"/>
          <p:cNvSpPr txBox="1">
            <a:spLocks noChangeArrowheads="1"/>
          </p:cNvSpPr>
          <p:nvPr/>
        </p:nvSpPr>
        <p:spPr bwMode="auto">
          <a:xfrm>
            <a:off x="7620002" y="-89972"/>
            <a:ext cx="1297150" cy="338554"/>
          </a:xfrm>
          <a:prstGeom prst="rect">
            <a:avLst/>
          </a:prstGeom>
          <a:noFill/>
          <a:ln>
            <a:noFill/>
          </a:ln>
        </p:spPr>
        <p:txBody>
          <a:bodyPr wrap="none" anchor="ctr">
            <a:spAutoFit/>
          </a:bodyPr>
          <a:lstStyle>
            <a:lvl1pPr eaLnBrk="0" hangingPunct="0">
              <a:defRPr sz="2400">
                <a:solidFill>
                  <a:schemeClr val="tx1"/>
                </a:solidFill>
                <a:latin typeface="Lucida Sans" charset="0"/>
                <a:ea typeface="MS PGothic" panose="020B0600070205080204" charset="-128"/>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endParaRPr lang="en-US" sz="1600">
              <a:solidFill>
                <a:srgbClr val="FBFC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837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37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bwMode="auto">
          <a:noFill/>
        </p:spPr>
        <p:txBody>
          <a:bodyPr/>
          <a:lstStyle>
            <a:lvl1pPr eaLnBrk="0" hangingPunct="0">
              <a:defRPr sz="2400">
                <a:solidFill>
                  <a:schemeClr val="tx1"/>
                </a:solidFill>
                <a:latin typeface="Lucida Sans" charset="0"/>
                <a:ea typeface="MS PGothic" panose="020B0600070205080204" charset="-128"/>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7DA7C9FA-0169-554C-A7A2-CAA9C2AF56C1}" type="slidenum">
              <a:rPr lang="en-US" sz="1200">
                <a:solidFill>
                  <a:srgbClr val="898989"/>
                </a:solidFill>
                <a:latin typeface="Calibri" panose="020F0502020204030204" charset="0"/>
              </a:rPr>
            </a:fld>
            <a:endParaRPr lang="en-US" sz="1200">
              <a:solidFill>
                <a:srgbClr val="898989"/>
              </a:solidFill>
              <a:latin typeface="Calibri" panose="020F0502020204030204" charset="0"/>
            </a:endParaRPr>
          </a:p>
        </p:txBody>
      </p:sp>
      <p:sp>
        <p:nvSpPr>
          <p:cNvPr id="59395" name="Rectangle 2"/>
          <p:cNvSpPr>
            <a:spLocks noGrp="1" noChangeArrowheads="1"/>
          </p:cNvSpPr>
          <p:nvPr>
            <p:ph type="title"/>
          </p:nvPr>
        </p:nvSpPr>
        <p:spPr/>
        <p:txBody>
          <a:bodyPr/>
          <a:lstStyle/>
          <a:p>
            <a:pPr eaLnBrk="1" hangingPunct="1"/>
            <a:r>
              <a:rPr lang="en-US" dirty="0">
                <a:latin typeface="Calibri (Headings)"/>
                <a:ea typeface="MS PGothic" panose="020B0600070205080204" charset="-128"/>
                <a:cs typeface="Calibri (Headings)"/>
              </a:rPr>
              <a:t>A reasonable amount of data?</a:t>
            </a:r>
            <a:endParaRPr lang="en-US" dirty="0">
              <a:latin typeface="Calibri (Headings)"/>
              <a:ea typeface="MS PGothic" panose="020B0600070205080204" charset="-128"/>
              <a:cs typeface="Calibri (Headings)"/>
            </a:endParaRPr>
          </a:p>
        </p:txBody>
      </p:sp>
      <p:sp>
        <p:nvSpPr>
          <p:cNvPr id="59396" name="Rectangle 3"/>
          <p:cNvSpPr>
            <a:spLocks noGrp="1" noChangeArrowheads="1"/>
          </p:cNvSpPr>
          <p:nvPr>
            <p:ph type="body" idx="1"/>
          </p:nvPr>
        </p:nvSpPr>
        <p:spPr/>
        <p:txBody>
          <a:bodyPr/>
          <a:lstStyle/>
          <a:p>
            <a:pPr eaLnBrk="1" hangingPunct="1"/>
            <a:r>
              <a:rPr lang="en-US" sz="2800" dirty="0">
                <a:latin typeface="Calibri" panose="020F0502020204030204" charset="0"/>
                <a:ea typeface="MS PGothic" panose="020B0600070205080204" charset="-128"/>
                <a:cs typeface="MS PGothic" panose="020B0600070205080204" charset="-128"/>
              </a:rPr>
              <a:t>Perfect for all the clever classifiers</a:t>
            </a:r>
            <a:endParaRPr lang="en-US" sz="2800" dirty="0">
              <a:latin typeface="Calibri" panose="020F0502020204030204" charset="0"/>
              <a:ea typeface="MS PGothic" panose="020B0600070205080204" charset="-128"/>
              <a:cs typeface="MS PGothic" panose="020B0600070205080204" charset="-128"/>
            </a:endParaRPr>
          </a:p>
          <a:p>
            <a:pPr lvl="1"/>
            <a:r>
              <a:rPr lang="en-US" sz="2400" dirty="0">
                <a:latin typeface="Calibri" panose="020F0502020204030204" charset="0"/>
                <a:ea typeface="MS PGothic" panose="020B0600070205080204" charset="-128"/>
                <a:cs typeface="MS PGothic" panose="020B0600070205080204" charset="-128"/>
              </a:rPr>
              <a:t>SVM</a:t>
            </a:r>
            <a:endParaRPr lang="en-US" sz="2400" dirty="0">
              <a:latin typeface="Calibri" panose="020F0502020204030204" charset="0"/>
              <a:ea typeface="MS PGothic" panose="020B0600070205080204" charset="-128"/>
              <a:cs typeface="MS PGothic" panose="020B0600070205080204" charset="-128"/>
            </a:endParaRPr>
          </a:p>
          <a:p>
            <a:pPr lvl="1"/>
            <a:r>
              <a:rPr lang="en-US" sz="2400" dirty="0">
                <a:latin typeface="Calibri" panose="020F0502020204030204" charset="0"/>
                <a:ea typeface="MS PGothic" panose="020B0600070205080204" charset="-128"/>
                <a:cs typeface="MS PGothic" panose="020B0600070205080204" charset="-128"/>
              </a:rPr>
              <a:t>Regularized Logistic Regression</a:t>
            </a:r>
            <a:endParaRPr lang="en-US" sz="2400" dirty="0">
              <a:latin typeface="Calibri" panose="020F0502020204030204" charset="0"/>
              <a:ea typeface="MS PGothic" panose="020B0600070205080204" charset="-128"/>
              <a:cs typeface="MS PGothic" panose="020B0600070205080204" charset="-128"/>
            </a:endParaRPr>
          </a:p>
          <a:p>
            <a:r>
              <a:rPr lang="en-US" sz="2800" dirty="0">
                <a:latin typeface="Calibri" panose="020F0502020204030204" charset="0"/>
                <a:ea typeface="MS PGothic" panose="020B0600070205080204" charset="-128"/>
                <a:cs typeface="MS PGothic" panose="020B0600070205080204" charset="-128"/>
              </a:rPr>
              <a:t>You can even use user-interpretable decision trees</a:t>
            </a:r>
            <a:endParaRPr lang="en-US" sz="2800" dirty="0">
              <a:latin typeface="Calibri" panose="020F0502020204030204" charset="0"/>
              <a:ea typeface="MS PGothic" panose="020B0600070205080204" charset="-128"/>
              <a:cs typeface="MS PGothic" panose="020B0600070205080204" charset="-128"/>
            </a:endParaRPr>
          </a:p>
          <a:p>
            <a:pPr lvl="1" eaLnBrk="1" hangingPunct="1"/>
            <a:r>
              <a:rPr lang="en-US" sz="2400" dirty="0">
                <a:latin typeface="Calibri" panose="020F0502020204030204" charset="0"/>
                <a:ea typeface="MS PGothic" panose="020B0600070205080204" charset="-128"/>
              </a:rPr>
              <a:t>Users like to hack</a:t>
            </a:r>
            <a:endParaRPr lang="en-US" sz="2400" dirty="0">
              <a:latin typeface="Calibri" panose="020F0502020204030204" charset="0"/>
              <a:ea typeface="MS PGothic" panose="020B0600070205080204" charset="-128"/>
            </a:endParaRPr>
          </a:p>
          <a:p>
            <a:pPr lvl="1" eaLnBrk="1" hangingPunct="1"/>
            <a:r>
              <a:rPr lang="en-US" sz="2400" dirty="0">
                <a:latin typeface="Calibri" panose="020F0502020204030204" charset="0"/>
                <a:ea typeface="MS PGothic" panose="020B0600070205080204" charset="-128"/>
              </a:rPr>
              <a:t>Management likes quick fixes</a:t>
            </a:r>
            <a:endParaRPr lang="en-US" sz="2400" dirty="0">
              <a:latin typeface="Calibri" panose="020F0502020204030204" charset="0"/>
              <a:ea typeface="MS PGothic" panose="020B0600070205080204" charset="-128"/>
            </a:endParaRPr>
          </a:p>
        </p:txBody>
      </p:sp>
      <p:sp>
        <p:nvSpPr>
          <p:cNvPr id="59397" name="TextBox 4"/>
          <p:cNvSpPr txBox="1">
            <a:spLocks noChangeArrowheads="1"/>
          </p:cNvSpPr>
          <p:nvPr/>
        </p:nvSpPr>
        <p:spPr bwMode="auto">
          <a:xfrm>
            <a:off x="7620002" y="-89972"/>
            <a:ext cx="1297150" cy="338554"/>
          </a:xfrm>
          <a:prstGeom prst="rect">
            <a:avLst/>
          </a:prstGeom>
          <a:noFill/>
          <a:ln>
            <a:noFill/>
          </a:ln>
        </p:spPr>
        <p:txBody>
          <a:bodyPr wrap="none" anchor="ctr">
            <a:spAutoFit/>
          </a:bodyPr>
          <a:lstStyle>
            <a:lvl1pPr eaLnBrk="0" hangingPunct="0">
              <a:defRPr sz="2400">
                <a:solidFill>
                  <a:schemeClr val="tx1"/>
                </a:solidFill>
                <a:latin typeface="Lucida Sans" charset="0"/>
                <a:ea typeface="MS PGothic" panose="020B0600070205080204" charset="-128"/>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endParaRPr lang="en-US" sz="1600">
              <a:solidFill>
                <a:srgbClr val="FBFC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39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a:t>
            </a:r>
            <a:r>
              <a:rPr lang="fr-FR" dirty="0" err="1"/>
              <a:t>ï</a:t>
            </a:r>
            <a:r>
              <a:rPr lang="en-US" dirty="0" err="1"/>
              <a:t>ve</a:t>
            </a:r>
            <a:r>
              <a:rPr lang="en-US" dirty="0"/>
              <a:t> Bayes and Language Modeling</a:t>
            </a:r>
            <a:endParaRPr lang="en-US" dirty="0"/>
          </a:p>
        </p:txBody>
      </p:sp>
      <p:sp>
        <p:nvSpPr>
          <p:cNvPr id="3" name="Content Placeholder 2"/>
          <p:cNvSpPr>
            <a:spLocks noGrp="1"/>
          </p:cNvSpPr>
          <p:nvPr>
            <p:ph idx="1"/>
          </p:nvPr>
        </p:nvSpPr>
        <p:spPr/>
        <p:txBody>
          <a:bodyPr/>
          <a:lstStyle/>
          <a:p>
            <a:r>
              <a:rPr lang="fr-FR" sz="2800" dirty="0"/>
              <a:t>Naï</a:t>
            </a:r>
            <a:r>
              <a:rPr lang="en-US" sz="2800" dirty="0" err="1"/>
              <a:t>ve</a:t>
            </a:r>
            <a:r>
              <a:rPr lang="en-US" sz="2800" dirty="0"/>
              <a:t> </a:t>
            </a:r>
            <a:r>
              <a:rPr lang="en-US" sz="2800" dirty="0" err="1"/>
              <a:t>bayes</a:t>
            </a:r>
            <a:r>
              <a:rPr lang="en-US" sz="2800" dirty="0"/>
              <a:t> classifiers can use any sort of feature</a:t>
            </a:r>
            <a:endParaRPr lang="en-US" sz="2800" dirty="0"/>
          </a:p>
          <a:p>
            <a:pPr lvl="1"/>
            <a:r>
              <a:rPr lang="en-US" sz="2400" dirty="0"/>
              <a:t>URL, email address, dictionaries, network features</a:t>
            </a:r>
            <a:endParaRPr lang="en-US" sz="2400" dirty="0"/>
          </a:p>
          <a:p>
            <a:r>
              <a:rPr lang="en-US" sz="2800" dirty="0"/>
              <a:t>But if, as in the previous slides</a:t>
            </a:r>
            <a:endParaRPr lang="en-US" sz="2800" dirty="0"/>
          </a:p>
          <a:p>
            <a:pPr lvl="1"/>
            <a:r>
              <a:rPr lang="en-US" sz="2400" dirty="0"/>
              <a:t>We use </a:t>
            </a:r>
            <a:r>
              <a:rPr lang="en-US" sz="2400" b="1" dirty="0"/>
              <a:t>only</a:t>
            </a:r>
            <a:r>
              <a:rPr lang="en-US" sz="2400" dirty="0"/>
              <a:t> word features </a:t>
            </a:r>
            <a:endParaRPr lang="en-US" sz="2400" dirty="0"/>
          </a:p>
          <a:p>
            <a:pPr lvl="1"/>
            <a:r>
              <a:rPr lang="en-US" sz="2400" dirty="0"/>
              <a:t>we use </a:t>
            </a:r>
            <a:r>
              <a:rPr lang="en-US" sz="2400" b="1" dirty="0"/>
              <a:t>all</a:t>
            </a:r>
            <a:r>
              <a:rPr lang="en-US" sz="2400" dirty="0"/>
              <a:t> of the words in the text (not a subset)</a:t>
            </a:r>
            <a:endParaRPr lang="en-US" sz="2400" dirty="0"/>
          </a:p>
          <a:p>
            <a:r>
              <a:rPr lang="en-US" sz="2800" dirty="0"/>
              <a:t>Then </a:t>
            </a:r>
            <a:endParaRPr lang="en-US" sz="2800" dirty="0"/>
          </a:p>
          <a:p>
            <a:pPr lvl="1"/>
            <a:r>
              <a:rPr lang="en-US" sz="2400" dirty="0"/>
              <a:t>Na</a:t>
            </a:r>
            <a:r>
              <a:rPr lang="fr-FR" sz="2400" dirty="0" err="1"/>
              <a:t>ï</a:t>
            </a:r>
            <a:r>
              <a:rPr lang="en-US" sz="2400" dirty="0" err="1"/>
              <a:t>ve</a:t>
            </a:r>
            <a:r>
              <a:rPr lang="en-US" sz="2400" dirty="0"/>
              <a:t> </a:t>
            </a:r>
            <a:r>
              <a:rPr lang="en-US" sz="2400" dirty="0" err="1"/>
              <a:t>bayes</a:t>
            </a:r>
            <a:r>
              <a:rPr lang="en-US" sz="2400" dirty="0"/>
              <a:t> has an important similarity to language modeling.</a:t>
            </a:r>
            <a:endParaRPr lang="en-US" sz="2400" dirty="0"/>
          </a:p>
        </p:txBody>
      </p:sp>
      <p:sp>
        <p:nvSpPr>
          <p:cNvPr id="4" name="Slide Number Placeholder 3"/>
          <p:cNvSpPr>
            <a:spLocks noGrp="1"/>
          </p:cNvSpPr>
          <p:nvPr>
            <p:ph type="sldNum" sz="quarter" idx="12"/>
          </p:nvPr>
        </p:nvSpPr>
        <p:spPr/>
        <p:txBody>
          <a:bodyPr/>
          <a:lstStyle/>
          <a:p>
            <a:fld id="{10F35DC5-7E65-8247-99AB-4E984F8A921E}" type="slidenum">
              <a:rPr lang="en-US" smtClean="0"/>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bwMode="auto">
          <a:noFill/>
        </p:spPr>
        <p:txBody>
          <a:bodyPr/>
          <a:lstStyle>
            <a:lvl1pPr eaLnBrk="0" hangingPunct="0">
              <a:defRPr sz="2400">
                <a:solidFill>
                  <a:schemeClr val="tx1"/>
                </a:solidFill>
                <a:latin typeface="Lucida Sans" charset="0"/>
                <a:ea typeface="MS PGothic" panose="020B0600070205080204" charset="-128"/>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6FC4700D-FF62-754F-9206-1607C0FCBFA4}" type="slidenum">
              <a:rPr lang="en-US" sz="1200">
                <a:solidFill>
                  <a:srgbClr val="898989"/>
                </a:solidFill>
                <a:latin typeface="Calibri" panose="020F0502020204030204" charset="0"/>
              </a:rPr>
            </a:fld>
            <a:endParaRPr lang="en-US" sz="1200">
              <a:solidFill>
                <a:srgbClr val="898989"/>
              </a:solidFill>
              <a:latin typeface="Calibri" panose="020F0502020204030204" charset="0"/>
            </a:endParaRPr>
          </a:p>
        </p:txBody>
      </p:sp>
      <p:sp>
        <p:nvSpPr>
          <p:cNvPr id="60419" name="Rectangle 2"/>
          <p:cNvSpPr>
            <a:spLocks noGrp="1" noChangeArrowheads="1"/>
          </p:cNvSpPr>
          <p:nvPr>
            <p:ph type="title"/>
          </p:nvPr>
        </p:nvSpPr>
        <p:spPr/>
        <p:txBody>
          <a:bodyPr/>
          <a:lstStyle/>
          <a:p>
            <a:pPr eaLnBrk="1" hangingPunct="1"/>
            <a:r>
              <a:rPr lang="en-US" dirty="0">
                <a:latin typeface="Calibri (Headings)"/>
                <a:ea typeface="MS PGothic" panose="020B0600070205080204" charset="-128"/>
                <a:cs typeface="Calibri (Headings)"/>
              </a:rPr>
              <a:t>A huge amount of data?</a:t>
            </a:r>
            <a:endParaRPr lang="en-US" dirty="0">
              <a:latin typeface="Calibri (Headings)"/>
              <a:ea typeface="MS PGothic" panose="020B0600070205080204" charset="-128"/>
              <a:cs typeface="Calibri (Headings)"/>
            </a:endParaRPr>
          </a:p>
        </p:txBody>
      </p:sp>
      <p:sp>
        <p:nvSpPr>
          <p:cNvPr id="60420" name="Rectangle 3"/>
          <p:cNvSpPr>
            <a:spLocks noGrp="1" noChangeArrowheads="1"/>
          </p:cNvSpPr>
          <p:nvPr>
            <p:ph type="body" idx="1"/>
          </p:nvPr>
        </p:nvSpPr>
        <p:spPr/>
        <p:txBody>
          <a:bodyPr/>
          <a:lstStyle/>
          <a:p>
            <a:pPr eaLnBrk="1" hangingPunct="1"/>
            <a:r>
              <a:rPr lang="en-US" sz="2800" dirty="0">
                <a:latin typeface="Calibri" panose="020F0502020204030204" charset="0"/>
                <a:ea typeface="MS PGothic" panose="020B0600070205080204" charset="-128"/>
                <a:cs typeface="MS PGothic" panose="020B0600070205080204" charset="-128"/>
              </a:rPr>
              <a:t>Can achieve high accuracy!</a:t>
            </a:r>
            <a:endParaRPr lang="en-US" sz="2800" dirty="0">
              <a:latin typeface="Calibri" panose="020F0502020204030204" charset="0"/>
              <a:ea typeface="MS PGothic" panose="020B0600070205080204" charset="-128"/>
              <a:cs typeface="MS PGothic" panose="020B0600070205080204" charset="-128"/>
            </a:endParaRPr>
          </a:p>
          <a:p>
            <a:r>
              <a:rPr lang="en-US" sz="2800" dirty="0">
                <a:latin typeface="Calibri" panose="020F0502020204030204" charset="0"/>
                <a:ea typeface="MS PGothic" panose="020B0600070205080204" charset="-128"/>
                <a:cs typeface="MS PGothic" panose="020B0600070205080204" charset="-128"/>
              </a:rPr>
              <a:t>At a cost:</a:t>
            </a:r>
            <a:endParaRPr lang="en-US" sz="2800" dirty="0">
              <a:latin typeface="Calibri" panose="020F0502020204030204" charset="0"/>
              <a:ea typeface="MS PGothic" panose="020B0600070205080204" charset="-128"/>
              <a:cs typeface="MS PGothic" panose="020B0600070205080204" charset="-128"/>
            </a:endParaRPr>
          </a:p>
          <a:p>
            <a:pPr lvl="1"/>
            <a:r>
              <a:rPr lang="en-US" sz="2400" dirty="0">
                <a:latin typeface="Calibri" panose="020F0502020204030204" charset="0"/>
                <a:ea typeface="MS PGothic" panose="020B0600070205080204" charset="-128"/>
                <a:cs typeface="MS PGothic" panose="020B0600070205080204" charset="-128"/>
              </a:rPr>
              <a:t>SVMs (train time) or </a:t>
            </a:r>
            <a:r>
              <a:rPr lang="en-US" sz="2400" dirty="0" err="1">
                <a:latin typeface="Calibri" panose="020F0502020204030204" charset="0"/>
                <a:ea typeface="MS PGothic" panose="020B0600070205080204" charset="-128"/>
                <a:cs typeface="MS PGothic" panose="020B0600070205080204" charset="-128"/>
              </a:rPr>
              <a:t>kNN</a:t>
            </a:r>
            <a:r>
              <a:rPr lang="en-US" sz="2400" dirty="0">
                <a:latin typeface="Calibri" panose="020F0502020204030204" charset="0"/>
                <a:ea typeface="MS PGothic" panose="020B0600070205080204" charset="-128"/>
                <a:cs typeface="MS PGothic" panose="020B0600070205080204" charset="-128"/>
              </a:rPr>
              <a:t> (test time) can be too slow</a:t>
            </a:r>
            <a:endParaRPr lang="en-US" sz="2400" dirty="0">
              <a:latin typeface="Calibri" panose="020F0502020204030204" charset="0"/>
              <a:ea typeface="MS PGothic" panose="020B0600070205080204" charset="-128"/>
              <a:cs typeface="MS PGothic" panose="020B0600070205080204" charset="-128"/>
            </a:endParaRPr>
          </a:p>
          <a:p>
            <a:pPr lvl="1"/>
            <a:r>
              <a:rPr lang="en-US" sz="2400" dirty="0">
                <a:latin typeface="Calibri" panose="020F0502020204030204" charset="0"/>
                <a:ea typeface="MS PGothic" panose="020B0600070205080204" charset="-128"/>
                <a:cs typeface="MS PGothic" panose="020B0600070205080204" charset="-128"/>
              </a:rPr>
              <a:t>Regularized logistic regression can be somewhat better</a:t>
            </a:r>
            <a:endParaRPr lang="en-US" sz="2400" dirty="0">
              <a:latin typeface="Calibri" panose="020F0502020204030204" charset="0"/>
              <a:ea typeface="MS PGothic" panose="020B0600070205080204" charset="-128"/>
              <a:cs typeface="MS PGothic" panose="020B0600070205080204" charset="-128"/>
            </a:endParaRPr>
          </a:p>
          <a:p>
            <a:pPr eaLnBrk="1" hangingPunct="1"/>
            <a:r>
              <a:rPr lang="en-US" sz="2800" dirty="0">
                <a:latin typeface="Calibri" panose="020F0502020204030204" charset="0"/>
                <a:ea typeface="MS PGothic" panose="020B0600070205080204" charset="-128"/>
                <a:cs typeface="MS PGothic" panose="020B0600070205080204" charset="-128"/>
              </a:rPr>
              <a:t>So Naïve Bayes can come back into its own again!</a:t>
            </a:r>
            <a:endParaRPr lang="en-US" sz="2800" dirty="0">
              <a:latin typeface="Calibri" panose="020F0502020204030204" charset="0"/>
              <a:ea typeface="MS PGothic" panose="020B0600070205080204" charset="-128"/>
              <a:cs typeface="MS PGothic" panose="020B0600070205080204" charset="-128"/>
            </a:endParaRPr>
          </a:p>
        </p:txBody>
      </p:sp>
      <p:sp>
        <p:nvSpPr>
          <p:cNvPr id="60421" name="TextBox 4"/>
          <p:cNvSpPr txBox="1">
            <a:spLocks noChangeArrowheads="1"/>
          </p:cNvSpPr>
          <p:nvPr/>
        </p:nvSpPr>
        <p:spPr bwMode="auto">
          <a:xfrm>
            <a:off x="7620002" y="-89972"/>
            <a:ext cx="1297150" cy="338554"/>
          </a:xfrm>
          <a:prstGeom prst="rect">
            <a:avLst/>
          </a:prstGeom>
          <a:noFill/>
          <a:ln>
            <a:noFill/>
          </a:ln>
        </p:spPr>
        <p:txBody>
          <a:bodyPr wrap="none" anchor="ctr">
            <a:spAutoFit/>
          </a:bodyPr>
          <a:lstStyle>
            <a:lvl1pPr eaLnBrk="0" hangingPunct="0">
              <a:defRPr sz="2400">
                <a:solidFill>
                  <a:schemeClr val="tx1"/>
                </a:solidFill>
                <a:latin typeface="Lucida Sans" charset="0"/>
                <a:ea typeface="MS PGothic" panose="020B0600070205080204" charset="-128"/>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endParaRPr lang="en-US" sz="1600">
              <a:solidFill>
                <a:srgbClr val="FBFC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2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2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42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6"/>
          <p:cNvSpPr>
            <a:spLocks noGrp="1"/>
          </p:cNvSpPr>
          <p:nvPr>
            <p:ph type="sldNum" sz="quarter" idx="12"/>
          </p:nvPr>
        </p:nvSpPr>
        <p:spPr bwMode="auto">
          <a:noFill/>
        </p:spPr>
        <p:txBody>
          <a:bodyPr/>
          <a:lstStyle>
            <a:lvl1pPr eaLnBrk="0" hangingPunct="0">
              <a:defRPr sz="2400">
                <a:solidFill>
                  <a:schemeClr val="tx1"/>
                </a:solidFill>
                <a:latin typeface="Lucida Sans" charset="0"/>
                <a:ea typeface="MS PGothic" panose="020B0600070205080204" charset="-128"/>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841DE7FB-5D3A-D24B-8DA3-5B28FAA32400}" type="slidenum">
              <a:rPr lang="en-US" sz="1200">
                <a:solidFill>
                  <a:srgbClr val="898989"/>
                </a:solidFill>
                <a:latin typeface="Calibri" panose="020F0502020204030204" charset="0"/>
              </a:rPr>
            </a:fld>
            <a:endParaRPr lang="en-US" sz="1200">
              <a:solidFill>
                <a:srgbClr val="898989"/>
              </a:solidFill>
              <a:latin typeface="Calibri" panose="020F0502020204030204" charset="0"/>
            </a:endParaRPr>
          </a:p>
        </p:txBody>
      </p:sp>
      <p:sp>
        <p:nvSpPr>
          <p:cNvPr id="61443" name="Rectangle 2"/>
          <p:cNvSpPr>
            <a:spLocks noGrp="1" noChangeArrowheads="1"/>
          </p:cNvSpPr>
          <p:nvPr>
            <p:ph type="title"/>
          </p:nvPr>
        </p:nvSpPr>
        <p:spPr>
          <a:xfrm>
            <a:off x="0" y="31367"/>
            <a:ext cx="8964324" cy="990600"/>
          </a:xfrm>
        </p:spPr>
        <p:txBody>
          <a:bodyPr/>
          <a:lstStyle/>
          <a:p>
            <a:pPr eaLnBrk="1" hangingPunct="1"/>
            <a:r>
              <a:rPr lang="en-US" dirty="0">
                <a:latin typeface="Calibri (Headings)"/>
                <a:ea typeface="MS PGothic" panose="020B0600070205080204" charset="-128"/>
                <a:cs typeface="Calibri (Headings)"/>
              </a:rPr>
              <a:t>Accuracy as a function of data size</a:t>
            </a:r>
            <a:endParaRPr lang="en-US" dirty="0">
              <a:latin typeface="Calibri (Headings)"/>
              <a:ea typeface="MS PGothic" panose="020B0600070205080204" charset="-128"/>
              <a:cs typeface="Calibri (Headings)"/>
            </a:endParaRPr>
          </a:p>
        </p:txBody>
      </p:sp>
      <p:sp>
        <p:nvSpPr>
          <p:cNvPr id="61444" name="Rectangle 3"/>
          <p:cNvSpPr>
            <a:spLocks noGrp="1" noChangeArrowheads="1"/>
          </p:cNvSpPr>
          <p:nvPr>
            <p:ph type="body" sz="half" idx="1"/>
          </p:nvPr>
        </p:nvSpPr>
        <p:spPr>
          <a:xfrm>
            <a:off x="228600" y="2311400"/>
            <a:ext cx="4495800" cy="4267200"/>
          </a:xfrm>
        </p:spPr>
        <p:txBody>
          <a:bodyPr/>
          <a:lstStyle/>
          <a:p>
            <a:pPr eaLnBrk="1" hangingPunct="1"/>
            <a:r>
              <a:rPr lang="en-US" sz="2800" dirty="0">
                <a:latin typeface="Calibri" panose="020F0502020204030204" charset="0"/>
                <a:ea typeface="MS PGothic" panose="020B0600070205080204" charset="-128"/>
                <a:cs typeface="MS PGothic" panose="020B0600070205080204" charset="-128"/>
              </a:rPr>
              <a:t>With enough data</a:t>
            </a:r>
            <a:endParaRPr lang="en-US" sz="2800" dirty="0">
              <a:latin typeface="Calibri" panose="020F0502020204030204" charset="0"/>
              <a:ea typeface="MS PGothic" panose="020B0600070205080204" charset="-128"/>
              <a:cs typeface="MS PGothic" panose="020B0600070205080204" charset="-128"/>
            </a:endParaRPr>
          </a:p>
          <a:p>
            <a:pPr lvl="1"/>
            <a:r>
              <a:rPr lang="en-US" sz="2400" dirty="0">
                <a:latin typeface="Calibri" panose="020F0502020204030204" charset="0"/>
                <a:ea typeface="MS PGothic" panose="020B0600070205080204" charset="-128"/>
                <a:cs typeface="MS PGothic" panose="020B0600070205080204" charset="-128"/>
              </a:rPr>
              <a:t>Classifier may not matter</a:t>
            </a:r>
            <a:endParaRPr lang="en-US" sz="2400" dirty="0">
              <a:latin typeface="Calibri" panose="020F0502020204030204" charset="0"/>
              <a:ea typeface="MS PGothic" panose="020B0600070205080204" charset="-128"/>
              <a:cs typeface="MS PGothic" panose="020B0600070205080204" charset="-128"/>
            </a:endParaRPr>
          </a:p>
        </p:txBody>
      </p:sp>
      <p:sp>
        <p:nvSpPr>
          <p:cNvPr id="61446" name="TextBox 5"/>
          <p:cNvSpPr txBox="1">
            <a:spLocks noChangeArrowheads="1"/>
          </p:cNvSpPr>
          <p:nvPr/>
        </p:nvSpPr>
        <p:spPr bwMode="auto">
          <a:xfrm>
            <a:off x="7620002" y="-89972"/>
            <a:ext cx="1297150" cy="338554"/>
          </a:xfrm>
          <a:prstGeom prst="rect">
            <a:avLst/>
          </a:prstGeom>
          <a:noFill/>
          <a:ln>
            <a:noFill/>
          </a:ln>
        </p:spPr>
        <p:txBody>
          <a:bodyPr wrap="none" anchor="ctr">
            <a:spAutoFit/>
          </a:bodyPr>
          <a:lstStyle>
            <a:lvl1pPr eaLnBrk="0" hangingPunct="0">
              <a:defRPr sz="2400">
                <a:solidFill>
                  <a:schemeClr val="tx1"/>
                </a:solidFill>
                <a:latin typeface="Lucida Sans" charset="0"/>
                <a:ea typeface="MS PGothic" panose="020B0600070205080204" charset="-128"/>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endParaRPr lang="en-US" sz="1600">
              <a:solidFill>
                <a:srgbClr val="FBFCFF"/>
              </a:solidFill>
            </a:endParaRPr>
          </a:p>
        </p:txBody>
      </p:sp>
      <p:pic>
        <p:nvPicPr>
          <p:cNvPr id="3" name="Content Placeholder 2" descr="brillbanko.tiff"/>
          <p:cNvPicPr>
            <a:picLocks noGrp="1" noChangeAspect="1"/>
          </p:cNvPicPr>
          <p:nvPr>
            <p:ph sz="half" idx="2"/>
          </p:nvPr>
        </p:nvPicPr>
        <p:blipFill>
          <a:blip r:embed="rId1">
            <a:extLst>
              <a:ext uri="{28A0092B-C50C-407E-A947-70E740481C1C}">
                <a14:useLocalDpi xmlns:a14="http://schemas.microsoft.com/office/drawing/2010/main" val="0"/>
              </a:ext>
            </a:extLst>
          </a:blip>
          <a:srcRect t="308" b="308"/>
          <a:stretch>
            <a:fillRect/>
          </a:stretch>
        </p:blipFill>
        <p:spPr>
          <a:xfrm>
            <a:off x="4572000" y="1100328"/>
            <a:ext cx="4191000" cy="5364480"/>
          </a:xfrm>
        </p:spPr>
      </p:pic>
      <p:sp>
        <p:nvSpPr>
          <p:cNvPr id="4" name="TextBox 3"/>
          <p:cNvSpPr txBox="1"/>
          <p:nvPr/>
        </p:nvSpPr>
        <p:spPr>
          <a:xfrm>
            <a:off x="5105400" y="6390957"/>
            <a:ext cx="4800600" cy="369332"/>
          </a:xfrm>
          <a:prstGeom prst="rect">
            <a:avLst/>
          </a:prstGeom>
          <a:noFill/>
        </p:spPr>
        <p:txBody>
          <a:bodyPr wrap="square" rtlCol="0">
            <a:spAutoFit/>
          </a:bodyPr>
          <a:lstStyle/>
          <a:p>
            <a:r>
              <a:rPr lang="en-US" sz="1800" dirty="0">
                <a:latin typeface="Calibri" panose="020F0502020204030204" charset="0"/>
              </a:rPr>
              <a:t>Brill and </a:t>
            </a:r>
            <a:r>
              <a:rPr lang="en-US" sz="1800" dirty="0" err="1">
                <a:latin typeface="Calibri" panose="020F0502020204030204" charset="0"/>
              </a:rPr>
              <a:t>Banko</a:t>
            </a:r>
            <a:r>
              <a:rPr lang="en-US" sz="1800" dirty="0">
                <a:latin typeface="Calibri" panose="020F0502020204030204" charset="0"/>
              </a:rPr>
              <a:t> on spelling correction</a:t>
            </a:r>
            <a:endParaRPr lang="en-US" sz="1800" dirty="0">
              <a:latin typeface="Calibri" panose="020F050202020403020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81000"/>
            <a:ext cx="7391400" cy="990600"/>
          </a:xfrm>
        </p:spPr>
        <p:txBody>
          <a:bodyPr>
            <a:normAutofit fontScale="90000"/>
          </a:bodyPr>
          <a:lstStyle/>
          <a:p>
            <a:r>
              <a:rPr lang="en-US" dirty="0"/>
              <a:t>Real-world systems generally combine:</a:t>
            </a:r>
            <a:endParaRPr lang="en-US" dirty="0"/>
          </a:p>
        </p:txBody>
      </p:sp>
      <p:sp>
        <p:nvSpPr>
          <p:cNvPr id="3" name="Text Placeholder 2"/>
          <p:cNvSpPr>
            <a:spLocks noGrp="1"/>
          </p:cNvSpPr>
          <p:nvPr>
            <p:ph type="body" sz="half" idx="1"/>
          </p:nvPr>
        </p:nvSpPr>
        <p:spPr>
          <a:xfrm>
            <a:off x="685800" y="1752600"/>
            <a:ext cx="8001000" cy="4521200"/>
          </a:xfrm>
        </p:spPr>
        <p:txBody>
          <a:bodyPr/>
          <a:lstStyle/>
          <a:p>
            <a:pPr marL="342900" lvl="2" indent="-342900"/>
            <a:r>
              <a:rPr lang="en-US" sz="2800" dirty="0">
                <a:latin typeface="Calibri" panose="020F0502020204030204" charset="0"/>
                <a:ea typeface="MS PGothic" panose="020B0600070205080204" charset="-128"/>
              </a:rPr>
              <a:t>Automatic classification </a:t>
            </a:r>
            <a:endParaRPr lang="en-US" sz="2800" dirty="0">
              <a:latin typeface="Calibri" panose="020F0502020204030204" charset="0"/>
              <a:ea typeface="MS PGothic" panose="020B0600070205080204" charset="-128"/>
            </a:endParaRPr>
          </a:p>
          <a:p>
            <a:pPr marL="342900" lvl="2" indent="-342900"/>
            <a:r>
              <a:rPr lang="en-US" sz="2800" dirty="0">
                <a:latin typeface="Calibri" panose="020F0502020204030204" charset="0"/>
                <a:ea typeface="MS PGothic" panose="020B0600070205080204" charset="-128"/>
              </a:rPr>
              <a:t>Manual review of uncertain/difficult/"new” cases</a:t>
            </a:r>
            <a:endParaRPr lang="en-US" sz="2800" dirty="0">
              <a:latin typeface="Calibri" panose="020F0502020204030204" charset="0"/>
              <a:ea typeface="MS PGothic" panose="020B0600070205080204" charset="-128"/>
            </a:endParaRPr>
          </a:p>
          <a:p>
            <a:endParaRPr lang="en-US" dirty="0"/>
          </a:p>
        </p:txBody>
      </p:sp>
      <p:sp>
        <p:nvSpPr>
          <p:cNvPr id="5" name="Slide Number Placeholder 4"/>
          <p:cNvSpPr>
            <a:spLocks noGrp="1"/>
          </p:cNvSpPr>
          <p:nvPr>
            <p:ph type="sldNum" sz="quarter" idx="12"/>
          </p:nvPr>
        </p:nvSpPr>
        <p:spPr/>
        <p:txBody>
          <a:bodyPr/>
          <a:lstStyle/>
          <a:p>
            <a:fld id="{073E132B-8114-9C40-BEEF-D3730B172957}" type="slidenum">
              <a:rPr lang="en-US" smtClean="0"/>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t>Underflow Prevention: log space</a:t>
            </a:r>
            <a:endParaRPr lang="en-US"/>
          </a:p>
        </p:txBody>
      </p:sp>
      <p:sp>
        <p:nvSpPr>
          <p:cNvPr id="54276" name="Rectangle 3"/>
          <p:cNvSpPr>
            <a:spLocks noGrp="1" noChangeArrowheads="1"/>
          </p:cNvSpPr>
          <p:nvPr>
            <p:ph sz="quarter" idx="1"/>
          </p:nvPr>
        </p:nvSpPr>
        <p:spPr/>
        <p:txBody>
          <a:bodyPr/>
          <a:lstStyle/>
          <a:p>
            <a:r>
              <a:rPr lang="en-US" sz="2000" dirty="0">
                <a:latin typeface="Calibri" panose="020F0502020204030204" charset="0"/>
              </a:rPr>
              <a:t>Multiplying lots of probabilities can result in floating-point underflow.</a:t>
            </a:r>
            <a:endParaRPr lang="en-US" sz="2000" dirty="0">
              <a:latin typeface="Calibri" panose="020F0502020204030204" charset="0"/>
            </a:endParaRPr>
          </a:p>
          <a:p>
            <a:r>
              <a:rPr lang="en-US" sz="2000" dirty="0">
                <a:latin typeface="Calibri" panose="020F0502020204030204" charset="0"/>
              </a:rPr>
              <a:t>Since log(</a:t>
            </a:r>
            <a:r>
              <a:rPr lang="en-US" sz="2000" i="1" dirty="0" err="1">
                <a:latin typeface="Calibri" panose="020F0502020204030204" charset="0"/>
              </a:rPr>
              <a:t>xy</a:t>
            </a:r>
            <a:r>
              <a:rPr lang="en-US" sz="2000" dirty="0">
                <a:latin typeface="Calibri" panose="020F0502020204030204" charset="0"/>
              </a:rPr>
              <a:t>) = log(</a:t>
            </a:r>
            <a:r>
              <a:rPr lang="en-US" sz="2000" i="1" dirty="0">
                <a:latin typeface="Calibri" panose="020F0502020204030204" charset="0"/>
              </a:rPr>
              <a:t>x</a:t>
            </a:r>
            <a:r>
              <a:rPr lang="en-US" sz="2000" dirty="0">
                <a:latin typeface="Calibri" panose="020F0502020204030204" charset="0"/>
              </a:rPr>
              <a:t>) + log(</a:t>
            </a:r>
            <a:r>
              <a:rPr lang="en-US" sz="2000" i="1" dirty="0">
                <a:latin typeface="Calibri" panose="020F0502020204030204" charset="0"/>
              </a:rPr>
              <a:t>y</a:t>
            </a:r>
            <a:r>
              <a:rPr lang="en-US" sz="2000" dirty="0">
                <a:latin typeface="Calibri" panose="020F0502020204030204" charset="0"/>
              </a:rPr>
              <a:t>)</a:t>
            </a:r>
            <a:endParaRPr lang="en-US" sz="2000" dirty="0">
              <a:latin typeface="Calibri" panose="020F0502020204030204" charset="0"/>
            </a:endParaRPr>
          </a:p>
          <a:p>
            <a:pPr lvl="1"/>
            <a:r>
              <a:rPr lang="en-US" sz="1800" dirty="0">
                <a:latin typeface="Calibri" panose="020F0502020204030204" charset="0"/>
              </a:rPr>
              <a:t>Better to sum logs of probabilities instead of multiplying probabilities.</a:t>
            </a:r>
            <a:endParaRPr lang="en-US" sz="1800" dirty="0">
              <a:latin typeface="Calibri" panose="020F0502020204030204" charset="0"/>
            </a:endParaRPr>
          </a:p>
          <a:p>
            <a:r>
              <a:rPr lang="en-US" sz="2000" dirty="0">
                <a:latin typeface="Calibri" panose="020F0502020204030204" charset="0"/>
              </a:rPr>
              <a:t>Class with highest un-normalized log probability score is still most probable.</a:t>
            </a:r>
            <a:endParaRPr lang="en-US" sz="2000" dirty="0">
              <a:latin typeface="Calibri" panose="020F0502020204030204" charset="0"/>
            </a:endParaRPr>
          </a:p>
          <a:p>
            <a:endParaRPr lang="en-US" sz="2000" dirty="0">
              <a:latin typeface="Calibri" panose="020F0502020204030204" charset="0"/>
            </a:endParaRPr>
          </a:p>
          <a:p>
            <a:endParaRPr lang="en-US" sz="2000" dirty="0">
              <a:latin typeface="Calibri" panose="020F0502020204030204" charset="0"/>
            </a:endParaRPr>
          </a:p>
          <a:p>
            <a:endParaRPr lang="en-US" sz="2000" dirty="0">
              <a:latin typeface="Calibri" panose="020F0502020204030204" charset="0"/>
            </a:endParaRPr>
          </a:p>
          <a:p>
            <a:endParaRPr lang="en-US" sz="2000" dirty="0">
              <a:latin typeface="Calibri" panose="020F0502020204030204" charset="0"/>
            </a:endParaRPr>
          </a:p>
          <a:p>
            <a:endParaRPr lang="en-US" sz="2000" dirty="0">
              <a:latin typeface="Calibri" panose="020F0502020204030204" charset="0"/>
            </a:endParaRPr>
          </a:p>
          <a:p>
            <a:endParaRPr lang="en-US" sz="2000" dirty="0">
              <a:latin typeface="Calibri" panose="020F0502020204030204" charset="0"/>
            </a:endParaRPr>
          </a:p>
          <a:p>
            <a:r>
              <a:rPr lang="en-US" sz="2000" dirty="0">
                <a:latin typeface="Calibri" panose="020F0502020204030204" charset="0"/>
              </a:rPr>
              <a:t>Model is now just max of sum of weights</a:t>
            </a:r>
            <a:endParaRPr lang="en-US" sz="2000" dirty="0">
              <a:latin typeface="Calibri" panose="020F0502020204030204" charset="0"/>
            </a:endParaRPr>
          </a:p>
        </p:txBody>
      </p:sp>
      <p:graphicFrame>
        <p:nvGraphicFramePr>
          <p:cNvPr id="54274" name="Object 2"/>
          <p:cNvGraphicFramePr>
            <a:graphicFrameLocks noChangeAspect="1"/>
          </p:cNvGraphicFramePr>
          <p:nvPr/>
        </p:nvGraphicFramePr>
        <p:xfrm>
          <a:off x="1219200" y="3937001"/>
          <a:ext cx="6354318" cy="1238892"/>
        </p:xfrm>
        <a:graphic>
          <a:graphicData uri="http://schemas.openxmlformats.org/presentationml/2006/ole">
            <mc:AlternateContent xmlns:mc="http://schemas.openxmlformats.org/markup-compatibility/2006">
              <mc:Choice xmlns:v="urn:schemas-microsoft-com:vml" Requires="v">
                <p:oleObj spid="_x0000_s103428" name="Equation" r:id="rId1" imgW="2688590" imgH="393065" progId="Equation.3">
                  <p:embed/>
                </p:oleObj>
              </mc:Choice>
              <mc:Fallback>
                <p:oleObj name="Equation" r:id="rId1" imgW="2688590" imgH="393065" progId="Equation.3">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937001"/>
                        <a:ext cx="6354318" cy="12388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bwMode="auto">
          <a:noFill/>
        </p:spPr>
        <p:txBody>
          <a:bodyPr/>
          <a:lstStyle>
            <a:lvl1pPr eaLnBrk="0" hangingPunct="0">
              <a:defRPr sz="2400">
                <a:solidFill>
                  <a:schemeClr val="tx1"/>
                </a:solidFill>
                <a:latin typeface="Lucida Sans" charset="0"/>
                <a:ea typeface="MS PGothic" panose="020B0600070205080204" charset="-128"/>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3DA08929-3E2A-B24F-9DE7-90664FB2FF62}" type="slidenum">
              <a:rPr lang="en-US" sz="1200">
                <a:solidFill>
                  <a:srgbClr val="898989"/>
                </a:solidFill>
                <a:latin typeface="Calibri" panose="020F0502020204030204" charset="0"/>
              </a:rPr>
            </a:fld>
            <a:endParaRPr lang="en-US" sz="1200">
              <a:solidFill>
                <a:srgbClr val="898989"/>
              </a:solidFill>
              <a:latin typeface="Calibri" panose="020F0502020204030204" charset="0"/>
            </a:endParaRPr>
          </a:p>
        </p:txBody>
      </p:sp>
      <p:sp>
        <p:nvSpPr>
          <p:cNvPr id="63491" name="Rectangle 2"/>
          <p:cNvSpPr>
            <a:spLocks noGrp="1" noChangeArrowheads="1"/>
          </p:cNvSpPr>
          <p:nvPr>
            <p:ph type="title"/>
          </p:nvPr>
        </p:nvSpPr>
        <p:spPr>
          <a:xfrm>
            <a:off x="1295400" y="482600"/>
            <a:ext cx="7467600" cy="990600"/>
          </a:xfrm>
        </p:spPr>
        <p:txBody>
          <a:bodyPr/>
          <a:lstStyle/>
          <a:p>
            <a:pPr eaLnBrk="1" hangingPunct="1"/>
            <a:r>
              <a:rPr lang="en-US" dirty="0">
                <a:latin typeface="Calibri (Headings)"/>
                <a:ea typeface="MS PGothic" panose="020B0600070205080204" charset="-128"/>
                <a:cs typeface="Calibri (Headings)"/>
              </a:rPr>
              <a:t>How to tweak performance</a:t>
            </a:r>
            <a:endParaRPr lang="en-US" dirty="0">
              <a:latin typeface="Calibri (Headings)"/>
              <a:ea typeface="MS PGothic" panose="020B0600070205080204" charset="-128"/>
              <a:cs typeface="Calibri (Headings)"/>
            </a:endParaRPr>
          </a:p>
        </p:txBody>
      </p:sp>
      <p:sp>
        <p:nvSpPr>
          <p:cNvPr id="63492" name="Rectangle 3"/>
          <p:cNvSpPr>
            <a:spLocks noGrp="1" noChangeArrowheads="1"/>
          </p:cNvSpPr>
          <p:nvPr>
            <p:ph type="body" idx="1"/>
          </p:nvPr>
        </p:nvSpPr>
        <p:spPr>
          <a:xfrm>
            <a:off x="304800" y="1803400"/>
            <a:ext cx="8534400" cy="4775200"/>
          </a:xfrm>
        </p:spPr>
        <p:txBody>
          <a:bodyPr>
            <a:normAutofit lnSpcReduction="10000"/>
          </a:bodyPr>
          <a:lstStyle/>
          <a:p>
            <a:pPr marL="342900" lvl="2" indent="-342900"/>
            <a:r>
              <a:rPr lang="en-US" sz="2400" dirty="0">
                <a:latin typeface="Calibri" panose="020F0502020204030204" charset="0"/>
                <a:ea typeface="MS PGothic" panose="020B0600070205080204" charset="-128"/>
                <a:cs typeface="MS PGothic" panose="020B0600070205080204" charset="-128"/>
              </a:rPr>
              <a:t>Domain-specific features and weights: </a:t>
            </a:r>
            <a:r>
              <a:rPr lang="en-US" sz="2400" i="1" dirty="0">
                <a:latin typeface="Calibri" panose="020F0502020204030204" charset="0"/>
                <a:ea typeface="MS PGothic" panose="020B0600070205080204" charset="-128"/>
                <a:cs typeface="MS PGothic" panose="020B0600070205080204" charset="-128"/>
              </a:rPr>
              <a:t>very </a:t>
            </a:r>
            <a:r>
              <a:rPr lang="en-US" sz="2400" dirty="0">
                <a:latin typeface="Calibri" panose="020F0502020204030204" charset="0"/>
                <a:ea typeface="MS PGothic" panose="020B0600070205080204" charset="-128"/>
                <a:cs typeface="MS PGothic" panose="020B0600070205080204" charset="-128"/>
              </a:rPr>
              <a:t>important in real performance</a:t>
            </a:r>
            <a:endParaRPr lang="en-US" sz="2400" dirty="0">
              <a:latin typeface="Calibri" panose="020F0502020204030204" charset="0"/>
              <a:ea typeface="MS PGothic" panose="020B0600070205080204" charset="-128"/>
              <a:cs typeface="MS PGothic" panose="020B0600070205080204" charset="-128"/>
            </a:endParaRPr>
          </a:p>
          <a:p>
            <a:pPr marL="342900" lvl="2" indent="-342900"/>
            <a:r>
              <a:rPr lang="en-US" sz="2400" dirty="0">
                <a:latin typeface="Calibri" panose="020F0502020204030204" charset="0"/>
                <a:ea typeface="MS PGothic" panose="020B0600070205080204" charset="-128"/>
                <a:cs typeface="MS PGothic" panose="020B0600070205080204" charset="-128"/>
              </a:rPr>
              <a:t>Sometimes need to collapse terms:</a:t>
            </a:r>
            <a:endParaRPr lang="en-US" sz="2400" dirty="0">
              <a:latin typeface="Calibri" panose="020F0502020204030204" charset="0"/>
              <a:ea typeface="MS PGothic" panose="020B0600070205080204" charset="-128"/>
              <a:cs typeface="MS PGothic" panose="020B0600070205080204" charset="-128"/>
            </a:endParaRPr>
          </a:p>
          <a:p>
            <a:pPr lvl="1" eaLnBrk="1" hangingPunct="1"/>
            <a:r>
              <a:rPr lang="en-US" dirty="0">
                <a:latin typeface="Calibri" panose="020F0502020204030204" charset="0"/>
                <a:ea typeface="MS PGothic" panose="020B0600070205080204" charset="-128"/>
              </a:rPr>
              <a:t>Part numbers, chemical formulas, …</a:t>
            </a:r>
            <a:endParaRPr lang="en-US" dirty="0">
              <a:latin typeface="Calibri" panose="020F0502020204030204" charset="0"/>
              <a:ea typeface="MS PGothic" panose="020B0600070205080204" charset="-128"/>
              <a:cs typeface="MS PGothic" panose="020B0600070205080204" charset="-128"/>
            </a:endParaRPr>
          </a:p>
          <a:p>
            <a:pPr lvl="1"/>
            <a:r>
              <a:rPr lang="en-US" dirty="0">
                <a:latin typeface="Calibri" panose="020F0502020204030204" charset="0"/>
                <a:ea typeface="MS PGothic" panose="020B0600070205080204" charset="-128"/>
                <a:cs typeface="MS PGothic" panose="020B0600070205080204" charset="-128"/>
              </a:rPr>
              <a:t>But stemming generally doesn’t help</a:t>
            </a:r>
            <a:endParaRPr lang="en-US" dirty="0">
              <a:latin typeface="Calibri" panose="020F0502020204030204" charset="0"/>
              <a:ea typeface="MS PGothic" panose="020B0600070205080204" charset="-128"/>
              <a:cs typeface="MS PGothic" panose="020B0600070205080204" charset="-128"/>
            </a:endParaRPr>
          </a:p>
          <a:p>
            <a:r>
              <a:rPr lang="en-US" dirty="0" err="1">
                <a:latin typeface="Calibri" panose="020F0502020204030204" charset="0"/>
                <a:ea typeface="MS PGothic" panose="020B0600070205080204" charset="-128"/>
                <a:cs typeface="MS PGothic" panose="020B0600070205080204" charset="-128"/>
              </a:rPr>
              <a:t>Upweighting</a:t>
            </a:r>
            <a:r>
              <a:rPr lang="en-US" dirty="0">
                <a:latin typeface="Calibri" panose="020F0502020204030204" charset="0"/>
                <a:ea typeface="MS PGothic" panose="020B0600070205080204" charset="-128"/>
                <a:cs typeface="MS PGothic" panose="020B0600070205080204" charset="-128"/>
              </a:rPr>
              <a:t>: Counting a word as if it occurred twice:</a:t>
            </a:r>
            <a:endParaRPr lang="en-US" dirty="0">
              <a:latin typeface="Calibri" panose="020F0502020204030204" charset="0"/>
              <a:ea typeface="MS PGothic" panose="020B0600070205080204" charset="-128"/>
              <a:cs typeface="MS PGothic" panose="020B0600070205080204" charset="-128"/>
            </a:endParaRPr>
          </a:p>
          <a:p>
            <a:pPr lvl="1"/>
            <a:r>
              <a:rPr lang="en-US" dirty="0">
                <a:latin typeface="Calibri" panose="020F0502020204030204" charset="0"/>
                <a:ea typeface="MS PGothic" panose="020B0600070205080204" charset="-128"/>
              </a:rPr>
              <a:t>title words </a:t>
            </a:r>
            <a:r>
              <a:rPr lang="en-US" dirty="0">
                <a:solidFill>
                  <a:schemeClr val="accent5">
                    <a:lumMod val="75000"/>
                  </a:schemeClr>
                </a:solidFill>
                <a:latin typeface="Calibri" panose="020F0502020204030204" charset="0"/>
                <a:ea typeface="MS PGothic" panose="020B0600070205080204" charset="-128"/>
              </a:rPr>
              <a:t>(Cohen &amp; Singer 1996)</a:t>
            </a:r>
            <a:endParaRPr lang="en-US" dirty="0">
              <a:solidFill>
                <a:schemeClr val="accent5">
                  <a:lumMod val="75000"/>
                </a:schemeClr>
              </a:solidFill>
              <a:latin typeface="Calibri" panose="020F0502020204030204" charset="0"/>
              <a:ea typeface="MS PGothic" panose="020B0600070205080204" charset="-128"/>
            </a:endParaRPr>
          </a:p>
          <a:p>
            <a:pPr lvl="1"/>
            <a:r>
              <a:rPr lang="en-US" dirty="0">
                <a:latin typeface="Calibri" panose="020F0502020204030204" charset="0"/>
                <a:ea typeface="MS PGothic" panose="020B0600070205080204" charset="-128"/>
              </a:rPr>
              <a:t>first sentence of each paragraph </a:t>
            </a:r>
            <a:r>
              <a:rPr lang="en-US" dirty="0">
                <a:solidFill>
                  <a:schemeClr val="accent5">
                    <a:lumMod val="75000"/>
                  </a:schemeClr>
                </a:solidFill>
                <a:latin typeface="Calibri" panose="020F0502020204030204" charset="0"/>
                <a:ea typeface="MS PGothic" panose="020B0600070205080204" charset="-128"/>
              </a:rPr>
              <a:t>(Murata, 1999)</a:t>
            </a:r>
            <a:endParaRPr lang="en-US" dirty="0">
              <a:solidFill>
                <a:schemeClr val="accent5">
                  <a:lumMod val="75000"/>
                </a:schemeClr>
              </a:solidFill>
              <a:latin typeface="Calibri" panose="020F0502020204030204" charset="0"/>
              <a:ea typeface="MS PGothic" panose="020B0600070205080204" charset="-128"/>
            </a:endParaRPr>
          </a:p>
          <a:p>
            <a:pPr lvl="1"/>
            <a:r>
              <a:rPr lang="en-US" dirty="0">
                <a:latin typeface="Calibri" panose="020F0502020204030204" charset="0"/>
                <a:ea typeface="MS PGothic" panose="020B0600070205080204" charset="-128"/>
              </a:rPr>
              <a:t>In sentences that contain title words </a:t>
            </a:r>
            <a:r>
              <a:rPr lang="en-US" dirty="0">
                <a:solidFill>
                  <a:schemeClr val="accent5">
                    <a:lumMod val="75000"/>
                  </a:schemeClr>
                </a:solidFill>
                <a:latin typeface="Calibri" panose="020F0502020204030204" charset="0"/>
                <a:ea typeface="MS PGothic" panose="020B0600070205080204" charset="-128"/>
              </a:rPr>
              <a:t>(</a:t>
            </a:r>
            <a:r>
              <a:rPr lang="en-US" dirty="0" err="1">
                <a:solidFill>
                  <a:schemeClr val="accent5">
                    <a:lumMod val="75000"/>
                  </a:schemeClr>
                </a:solidFill>
                <a:latin typeface="Calibri" panose="020F0502020204030204" charset="0"/>
                <a:ea typeface="MS PGothic" panose="020B0600070205080204" charset="-128"/>
              </a:rPr>
              <a:t>Ko</a:t>
            </a:r>
            <a:r>
              <a:rPr lang="en-US" dirty="0">
                <a:solidFill>
                  <a:schemeClr val="accent5">
                    <a:lumMod val="75000"/>
                  </a:schemeClr>
                </a:solidFill>
                <a:latin typeface="Calibri" panose="020F0502020204030204" charset="0"/>
                <a:ea typeface="MS PGothic" panose="020B0600070205080204" charset="-128"/>
              </a:rPr>
              <a:t> </a:t>
            </a:r>
            <a:r>
              <a:rPr lang="en-US" i="1" dirty="0">
                <a:solidFill>
                  <a:schemeClr val="accent5">
                    <a:lumMod val="75000"/>
                  </a:schemeClr>
                </a:solidFill>
                <a:latin typeface="Calibri" panose="020F0502020204030204" charset="0"/>
                <a:ea typeface="MS PGothic" panose="020B0600070205080204" charset="-128"/>
              </a:rPr>
              <a:t>et al,</a:t>
            </a:r>
            <a:r>
              <a:rPr lang="en-US" dirty="0">
                <a:solidFill>
                  <a:schemeClr val="accent5">
                    <a:lumMod val="75000"/>
                  </a:schemeClr>
                </a:solidFill>
                <a:latin typeface="Calibri" panose="020F0502020204030204" charset="0"/>
                <a:ea typeface="MS PGothic" panose="020B0600070205080204" charset="-128"/>
              </a:rPr>
              <a:t> 2002)</a:t>
            </a:r>
            <a:endParaRPr lang="en-US" dirty="0">
              <a:solidFill>
                <a:schemeClr val="accent5">
                  <a:lumMod val="75000"/>
                </a:schemeClr>
              </a:solidFill>
              <a:latin typeface="Calibri" panose="020F0502020204030204" charset="0"/>
              <a:ea typeface="MS PGothic" panose="020B0600070205080204" charset="-128"/>
            </a:endParaRPr>
          </a:p>
          <a:p>
            <a:endParaRPr lang="en-US" dirty="0">
              <a:latin typeface="Calibri" panose="020F0502020204030204" charset="0"/>
              <a:ea typeface="MS PGothic" panose="020B0600070205080204" charset="-128"/>
            </a:endParaRPr>
          </a:p>
        </p:txBody>
      </p:sp>
      <p:sp>
        <p:nvSpPr>
          <p:cNvPr id="63493" name="TextBox 4"/>
          <p:cNvSpPr txBox="1">
            <a:spLocks noChangeArrowheads="1"/>
          </p:cNvSpPr>
          <p:nvPr/>
        </p:nvSpPr>
        <p:spPr bwMode="auto">
          <a:xfrm>
            <a:off x="7620002" y="-89972"/>
            <a:ext cx="1297150" cy="338554"/>
          </a:xfrm>
          <a:prstGeom prst="rect">
            <a:avLst/>
          </a:prstGeom>
          <a:noFill/>
          <a:ln>
            <a:noFill/>
          </a:ln>
        </p:spPr>
        <p:txBody>
          <a:bodyPr wrap="none" anchor="ctr">
            <a:spAutoFit/>
          </a:bodyPr>
          <a:lstStyle>
            <a:lvl1pPr eaLnBrk="0" hangingPunct="0">
              <a:defRPr sz="2400">
                <a:solidFill>
                  <a:schemeClr val="tx1"/>
                </a:solidFill>
                <a:latin typeface="Lucida Sans" charset="0"/>
                <a:ea typeface="MS PGothic" panose="020B0600070205080204" charset="-128"/>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15.3.2</a:t>
            </a:r>
            <a:endParaRPr lang="en-US" sz="1600">
              <a:solidFill>
                <a:srgbClr val="FBFC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9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49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49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49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normAutofit fontScale="90000"/>
          </a:bodyPr>
          <a:lstStyle/>
          <a:p>
            <a:pPr eaLnBrk="1" hangingPunct="1"/>
            <a:r>
              <a:rPr lang="en-US" dirty="0">
                <a:latin typeface="Calibri" panose="020F0502020204030204" charset="0"/>
                <a:ea typeface="MS PGothic" panose="020B0600070205080204" charset="-128"/>
                <a:cs typeface="MS PGothic" panose="020B0600070205080204" charset="-128"/>
              </a:rPr>
              <a:t>Each class = a unigram language model</a:t>
            </a:r>
            <a:endParaRPr lang="en-US" dirty="0">
              <a:latin typeface="Calibri" panose="020F0502020204030204" charset="0"/>
              <a:ea typeface="MS PGothic" panose="020B0600070205080204" charset="-128"/>
              <a:cs typeface="MS PGothic" panose="020B0600070205080204" charset="-128"/>
            </a:endParaRPr>
          </a:p>
        </p:txBody>
      </p:sp>
      <p:sp>
        <p:nvSpPr>
          <p:cNvPr id="46082" name="Rectangle 3"/>
          <p:cNvSpPr>
            <a:spLocks noGrp="1" noChangeArrowheads="1"/>
          </p:cNvSpPr>
          <p:nvPr>
            <p:ph type="body" idx="1"/>
          </p:nvPr>
        </p:nvSpPr>
        <p:spPr>
          <a:xfrm>
            <a:off x="685800" y="1752600"/>
            <a:ext cx="7772400" cy="1371600"/>
          </a:xfrm>
        </p:spPr>
        <p:txBody>
          <a:bodyPr>
            <a:normAutofit fontScale="92500"/>
          </a:bodyPr>
          <a:lstStyle/>
          <a:p>
            <a:pPr eaLnBrk="1" hangingPunct="1"/>
            <a:r>
              <a:rPr lang="en-US" dirty="0">
                <a:latin typeface="Calibri" panose="020F0502020204030204"/>
                <a:ea typeface="MS PGothic" panose="020B0600070205080204" charset="-128"/>
                <a:cs typeface="Calibri" panose="020F0502020204030204"/>
              </a:rPr>
              <a:t>Assigning each word: P(word | c)</a:t>
            </a:r>
            <a:endParaRPr lang="en-US" dirty="0">
              <a:latin typeface="Calibri" panose="020F0502020204030204"/>
              <a:ea typeface="MS PGothic" panose="020B0600070205080204" charset="-128"/>
              <a:cs typeface="Calibri" panose="020F0502020204030204"/>
            </a:endParaRPr>
          </a:p>
          <a:p>
            <a:pPr eaLnBrk="1" hangingPunct="1"/>
            <a:r>
              <a:rPr lang="en-US" dirty="0">
                <a:latin typeface="Calibri" panose="020F0502020204030204"/>
                <a:ea typeface="MS PGothic" panose="020B0600070205080204" charset="-128"/>
                <a:cs typeface="Calibri" panose="020F0502020204030204"/>
              </a:rPr>
              <a:t>Assigning each sentence: P(</a:t>
            </a:r>
            <a:r>
              <a:rPr lang="en-US" dirty="0" err="1">
                <a:latin typeface="Calibri" panose="020F0502020204030204"/>
                <a:ea typeface="MS PGothic" panose="020B0600070205080204" charset="-128"/>
                <a:cs typeface="Calibri" panose="020F0502020204030204"/>
              </a:rPr>
              <a:t>s|c</a:t>
            </a:r>
            <a:r>
              <a:rPr lang="en-US" dirty="0">
                <a:latin typeface="Calibri" panose="020F0502020204030204"/>
                <a:ea typeface="MS PGothic" panose="020B0600070205080204" charset="-128"/>
                <a:cs typeface="Calibri" panose="020F0502020204030204"/>
              </a:rPr>
              <a:t>)=</a:t>
            </a:r>
            <a:r>
              <a:rPr lang="en-US" dirty="0">
                <a:latin typeface="Symbol" panose="05050102010706020507" charset="2"/>
                <a:ea typeface="MS PGothic" panose="020B0600070205080204" charset="-128"/>
                <a:cs typeface="Calibri" panose="020F0502020204030204"/>
              </a:rPr>
              <a:t> </a:t>
            </a:r>
            <a:r>
              <a:rPr lang="en-US" dirty="0">
                <a:latin typeface="Symbol" panose="05050102010706020507" charset="2"/>
                <a:ea typeface="MS PGothic" panose="020B0600070205080204" charset="-128"/>
                <a:cs typeface="Calibri" panose="020F0502020204030204"/>
                <a:sym typeface="Symbol" panose="05050102010706020507"/>
              </a:rPr>
              <a:t></a:t>
            </a:r>
            <a:r>
              <a:rPr lang="en-US" dirty="0">
                <a:latin typeface="Calibri" panose="020F0502020204030204"/>
                <a:ea typeface="MS PGothic" panose="020B0600070205080204" charset="-128"/>
                <a:cs typeface="Calibri" panose="020F0502020204030204"/>
              </a:rPr>
              <a:t>P(</a:t>
            </a:r>
            <a:r>
              <a:rPr lang="en-US" dirty="0" err="1">
                <a:latin typeface="Calibri" panose="020F0502020204030204"/>
                <a:ea typeface="MS PGothic" panose="020B0600070205080204" charset="-128"/>
                <a:cs typeface="Calibri" panose="020F0502020204030204"/>
              </a:rPr>
              <a:t>word|c</a:t>
            </a:r>
            <a:r>
              <a:rPr lang="en-US" dirty="0">
                <a:latin typeface="Calibri" panose="020F0502020204030204"/>
                <a:ea typeface="MS PGothic" panose="020B0600070205080204" charset="-128"/>
                <a:cs typeface="Calibri" panose="020F0502020204030204"/>
              </a:rPr>
              <a:t>)</a:t>
            </a:r>
            <a:endParaRPr lang="en-US" dirty="0">
              <a:latin typeface="Calibri" panose="020F0502020204030204"/>
              <a:ea typeface="MS PGothic" panose="020B0600070205080204" charset="-128"/>
              <a:cs typeface="Calibri" panose="020F0502020204030204"/>
            </a:endParaRPr>
          </a:p>
        </p:txBody>
      </p:sp>
      <p:sp>
        <p:nvSpPr>
          <p:cNvPr id="46083" name="Text Box 4"/>
          <p:cNvSpPr txBox="1">
            <a:spLocks noChangeArrowheads="1"/>
          </p:cNvSpPr>
          <p:nvPr/>
        </p:nvSpPr>
        <p:spPr bwMode="auto">
          <a:xfrm>
            <a:off x="457200" y="3505202"/>
            <a:ext cx="2438400" cy="2708434"/>
          </a:xfrm>
          <a:prstGeom prst="rect">
            <a:avLst/>
          </a:prstGeom>
          <a:noFill/>
          <a:ln>
            <a:noFill/>
          </a:ln>
        </p:spPr>
        <p:txBody>
          <a:bodyPr>
            <a:spAutoFit/>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742950" indent="-285750" eaLnBrk="0" hangingPunct="0">
              <a:defRPr sz="2400">
                <a:solidFill>
                  <a:schemeClr val="tx1"/>
                </a:solidFill>
                <a:latin typeface="Lucida Sans" charset="0"/>
                <a:ea typeface="MS PGothic" panose="020B0600070205080204" charset="-128"/>
              </a:defRPr>
            </a:lvl2pPr>
            <a:lvl3pPr marL="1143000" indent="-228600" eaLnBrk="0" hangingPunct="0">
              <a:defRPr sz="2400">
                <a:solidFill>
                  <a:schemeClr val="tx1"/>
                </a:solidFill>
                <a:latin typeface="Lucida Sans" charset="0"/>
                <a:ea typeface="MS PGothic" panose="020B0600070205080204" charset="-128"/>
              </a:defRPr>
            </a:lvl3pPr>
            <a:lvl4pPr marL="1600200" indent="-228600" eaLnBrk="0" hangingPunct="0">
              <a:defRPr sz="2400">
                <a:solidFill>
                  <a:schemeClr val="tx1"/>
                </a:solidFill>
                <a:latin typeface="Lucida Sans" charset="0"/>
                <a:ea typeface="MS PGothic" panose="020B0600070205080204" charset="-128"/>
              </a:defRPr>
            </a:lvl4pPr>
            <a:lvl5pPr marL="2057400" indent="-228600" eaLnBrk="0" hangingPunct="0">
              <a:defRPr sz="2400">
                <a:solidFill>
                  <a:schemeClr val="tx1"/>
                </a:solidFill>
                <a:latin typeface="Lucida Sans"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Lucida Sans"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Lucida Sans"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spcBef>
                <a:spcPct val="50000"/>
              </a:spcBef>
            </a:pPr>
            <a:r>
              <a:rPr lang="en-US" sz="2000" dirty="0">
                <a:latin typeface="Calibri" panose="020F0502020204030204"/>
                <a:cs typeface="Calibri" panose="020F0502020204030204"/>
              </a:rPr>
              <a:t>0.1	I</a:t>
            </a:r>
            <a:endParaRPr lang="en-US" sz="2000" dirty="0">
              <a:latin typeface="Calibri" panose="020F0502020204030204"/>
              <a:cs typeface="Calibri" panose="020F0502020204030204"/>
            </a:endParaRPr>
          </a:p>
          <a:p>
            <a:pPr eaLnBrk="1" hangingPunct="1">
              <a:spcBef>
                <a:spcPct val="50000"/>
              </a:spcBef>
            </a:pPr>
            <a:r>
              <a:rPr lang="en-US" sz="2000" dirty="0">
                <a:latin typeface="Calibri" panose="020F0502020204030204"/>
                <a:cs typeface="Calibri" panose="020F0502020204030204"/>
              </a:rPr>
              <a:t>0.1	love</a:t>
            </a:r>
            <a:endParaRPr lang="en-US" sz="2000" dirty="0">
              <a:latin typeface="Calibri" panose="020F0502020204030204"/>
              <a:cs typeface="Calibri" panose="020F0502020204030204"/>
            </a:endParaRPr>
          </a:p>
          <a:p>
            <a:pPr eaLnBrk="1" hangingPunct="1">
              <a:spcBef>
                <a:spcPct val="50000"/>
              </a:spcBef>
            </a:pPr>
            <a:r>
              <a:rPr lang="en-US" sz="2000" dirty="0">
                <a:latin typeface="Calibri" panose="020F0502020204030204"/>
                <a:cs typeface="Calibri" panose="020F0502020204030204"/>
              </a:rPr>
              <a:t>0.01	this</a:t>
            </a:r>
            <a:endParaRPr lang="en-US" sz="2000" dirty="0">
              <a:latin typeface="Calibri" panose="020F0502020204030204"/>
              <a:cs typeface="Calibri" panose="020F0502020204030204"/>
            </a:endParaRPr>
          </a:p>
          <a:p>
            <a:pPr eaLnBrk="1" hangingPunct="1">
              <a:spcBef>
                <a:spcPct val="50000"/>
              </a:spcBef>
            </a:pPr>
            <a:r>
              <a:rPr lang="en-US" sz="2000" dirty="0">
                <a:latin typeface="Calibri" panose="020F0502020204030204"/>
                <a:cs typeface="Calibri" panose="020F0502020204030204"/>
              </a:rPr>
              <a:t>0.05	fun</a:t>
            </a:r>
            <a:endParaRPr lang="en-US" sz="2000" dirty="0">
              <a:latin typeface="Calibri" panose="020F0502020204030204"/>
              <a:cs typeface="Calibri" panose="020F0502020204030204"/>
            </a:endParaRPr>
          </a:p>
          <a:p>
            <a:pPr eaLnBrk="1" hangingPunct="1">
              <a:spcBef>
                <a:spcPct val="50000"/>
              </a:spcBef>
            </a:pPr>
            <a:r>
              <a:rPr lang="en-US" sz="2000" dirty="0">
                <a:latin typeface="Calibri" panose="020F0502020204030204"/>
                <a:cs typeface="Calibri" panose="020F0502020204030204"/>
              </a:rPr>
              <a:t>0.1	film</a:t>
            </a:r>
            <a:endParaRPr lang="en-US" sz="2000" dirty="0">
              <a:latin typeface="Calibri" panose="020F0502020204030204"/>
              <a:cs typeface="Calibri" panose="020F0502020204030204"/>
            </a:endParaRPr>
          </a:p>
          <a:p>
            <a:pPr eaLnBrk="1" hangingPunct="1">
              <a:spcBef>
                <a:spcPct val="50000"/>
              </a:spcBef>
            </a:pPr>
            <a:r>
              <a:rPr lang="en-US" sz="2000" dirty="0">
                <a:latin typeface="Calibri" panose="020F0502020204030204"/>
                <a:cs typeface="Calibri" panose="020F0502020204030204"/>
              </a:rPr>
              <a:t>…</a:t>
            </a:r>
            <a:endParaRPr lang="en-US" sz="2000" dirty="0">
              <a:latin typeface="Calibri" panose="020F0502020204030204"/>
              <a:cs typeface="Calibri" panose="020F0502020204030204"/>
            </a:endParaRPr>
          </a:p>
        </p:txBody>
      </p:sp>
      <p:sp>
        <p:nvSpPr>
          <p:cNvPr id="753669" name="Text Box 5"/>
          <p:cNvSpPr txBox="1">
            <a:spLocks noChangeArrowheads="1"/>
          </p:cNvSpPr>
          <p:nvPr/>
        </p:nvSpPr>
        <p:spPr bwMode="auto">
          <a:xfrm>
            <a:off x="3505200" y="3657601"/>
            <a:ext cx="609600" cy="461665"/>
          </a:xfrm>
          <a:prstGeom prst="rect">
            <a:avLst/>
          </a:prstGeom>
          <a:noFill/>
          <a:ln>
            <a:noFill/>
          </a:ln>
        </p:spPr>
        <p:txBody>
          <a:bodyPr>
            <a:spAutoFit/>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742950" indent="-285750" eaLnBrk="0" hangingPunct="0">
              <a:defRPr sz="2400">
                <a:solidFill>
                  <a:schemeClr val="tx1"/>
                </a:solidFill>
                <a:latin typeface="Lucida Sans" charset="0"/>
                <a:ea typeface="MS PGothic" panose="020B0600070205080204" charset="-128"/>
              </a:defRPr>
            </a:lvl2pPr>
            <a:lvl3pPr marL="1143000" indent="-228600" eaLnBrk="0" hangingPunct="0">
              <a:defRPr sz="2400">
                <a:solidFill>
                  <a:schemeClr val="tx1"/>
                </a:solidFill>
                <a:latin typeface="Lucida Sans" charset="0"/>
                <a:ea typeface="MS PGothic" panose="020B0600070205080204" charset="-128"/>
              </a:defRPr>
            </a:lvl3pPr>
            <a:lvl4pPr marL="1600200" indent="-228600" eaLnBrk="0" hangingPunct="0">
              <a:defRPr sz="2400">
                <a:solidFill>
                  <a:schemeClr val="tx1"/>
                </a:solidFill>
                <a:latin typeface="Lucida Sans" charset="0"/>
                <a:ea typeface="MS PGothic" panose="020B0600070205080204" charset="-128"/>
              </a:defRPr>
            </a:lvl4pPr>
            <a:lvl5pPr marL="2057400" indent="-228600" eaLnBrk="0" hangingPunct="0">
              <a:defRPr sz="2400">
                <a:solidFill>
                  <a:schemeClr val="tx1"/>
                </a:solidFill>
                <a:latin typeface="Lucida Sans"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Lucida Sans"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Lucida Sans"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spcBef>
                <a:spcPct val="50000"/>
              </a:spcBef>
            </a:pPr>
            <a:r>
              <a:rPr lang="en-US" dirty="0">
                <a:latin typeface="Calibri" panose="020F0502020204030204"/>
                <a:cs typeface="Calibri" panose="020F0502020204030204"/>
              </a:rPr>
              <a:t>I</a:t>
            </a:r>
            <a:endParaRPr lang="en-US" dirty="0">
              <a:latin typeface="Calibri" panose="020F0502020204030204"/>
              <a:cs typeface="Calibri" panose="020F0502020204030204"/>
            </a:endParaRPr>
          </a:p>
        </p:txBody>
      </p:sp>
      <p:sp>
        <p:nvSpPr>
          <p:cNvPr id="753670" name="Text Box 6"/>
          <p:cNvSpPr txBox="1">
            <a:spLocks noChangeArrowheads="1"/>
          </p:cNvSpPr>
          <p:nvPr/>
        </p:nvSpPr>
        <p:spPr bwMode="auto">
          <a:xfrm>
            <a:off x="4419600" y="3657601"/>
            <a:ext cx="762000" cy="461665"/>
          </a:xfrm>
          <a:prstGeom prst="rect">
            <a:avLst/>
          </a:prstGeom>
          <a:noFill/>
          <a:ln>
            <a:noFill/>
          </a:ln>
        </p:spPr>
        <p:txBody>
          <a:bodyPr>
            <a:spAutoFit/>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742950" indent="-285750" eaLnBrk="0" hangingPunct="0">
              <a:defRPr sz="2400">
                <a:solidFill>
                  <a:schemeClr val="tx1"/>
                </a:solidFill>
                <a:latin typeface="Lucida Sans" charset="0"/>
                <a:ea typeface="MS PGothic" panose="020B0600070205080204" charset="-128"/>
              </a:defRPr>
            </a:lvl2pPr>
            <a:lvl3pPr marL="1143000" indent="-228600" eaLnBrk="0" hangingPunct="0">
              <a:defRPr sz="2400">
                <a:solidFill>
                  <a:schemeClr val="tx1"/>
                </a:solidFill>
                <a:latin typeface="Lucida Sans" charset="0"/>
                <a:ea typeface="MS PGothic" panose="020B0600070205080204" charset="-128"/>
              </a:defRPr>
            </a:lvl3pPr>
            <a:lvl4pPr marL="1600200" indent="-228600" eaLnBrk="0" hangingPunct="0">
              <a:defRPr sz="2400">
                <a:solidFill>
                  <a:schemeClr val="tx1"/>
                </a:solidFill>
                <a:latin typeface="Lucida Sans" charset="0"/>
                <a:ea typeface="MS PGothic" panose="020B0600070205080204" charset="-128"/>
              </a:defRPr>
            </a:lvl4pPr>
            <a:lvl5pPr marL="2057400" indent="-228600" eaLnBrk="0" hangingPunct="0">
              <a:defRPr sz="2400">
                <a:solidFill>
                  <a:schemeClr val="tx1"/>
                </a:solidFill>
                <a:latin typeface="Lucida Sans"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Lucida Sans"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Lucida Sans"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spcBef>
                <a:spcPct val="50000"/>
              </a:spcBef>
            </a:pPr>
            <a:r>
              <a:rPr lang="en-US" dirty="0">
                <a:latin typeface="Calibri" panose="020F0502020204030204"/>
                <a:cs typeface="Calibri" panose="020F0502020204030204"/>
              </a:rPr>
              <a:t>love</a:t>
            </a:r>
            <a:endParaRPr lang="en-US" dirty="0">
              <a:latin typeface="Calibri" panose="020F0502020204030204"/>
              <a:cs typeface="Calibri" panose="020F0502020204030204"/>
            </a:endParaRPr>
          </a:p>
        </p:txBody>
      </p:sp>
      <p:sp>
        <p:nvSpPr>
          <p:cNvPr id="753671" name="Text Box 7"/>
          <p:cNvSpPr txBox="1">
            <a:spLocks noChangeArrowheads="1"/>
          </p:cNvSpPr>
          <p:nvPr/>
        </p:nvSpPr>
        <p:spPr bwMode="auto">
          <a:xfrm>
            <a:off x="5257800" y="3657601"/>
            <a:ext cx="762000" cy="461665"/>
          </a:xfrm>
          <a:prstGeom prst="rect">
            <a:avLst/>
          </a:prstGeom>
          <a:noFill/>
          <a:ln>
            <a:noFill/>
          </a:ln>
        </p:spPr>
        <p:txBody>
          <a:bodyPr>
            <a:spAutoFit/>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742950" indent="-285750" eaLnBrk="0" hangingPunct="0">
              <a:defRPr sz="2400">
                <a:solidFill>
                  <a:schemeClr val="tx1"/>
                </a:solidFill>
                <a:latin typeface="Lucida Sans" charset="0"/>
                <a:ea typeface="MS PGothic" panose="020B0600070205080204" charset="-128"/>
              </a:defRPr>
            </a:lvl2pPr>
            <a:lvl3pPr marL="1143000" indent="-228600" eaLnBrk="0" hangingPunct="0">
              <a:defRPr sz="2400">
                <a:solidFill>
                  <a:schemeClr val="tx1"/>
                </a:solidFill>
                <a:latin typeface="Lucida Sans" charset="0"/>
                <a:ea typeface="MS PGothic" panose="020B0600070205080204" charset="-128"/>
              </a:defRPr>
            </a:lvl3pPr>
            <a:lvl4pPr marL="1600200" indent="-228600" eaLnBrk="0" hangingPunct="0">
              <a:defRPr sz="2400">
                <a:solidFill>
                  <a:schemeClr val="tx1"/>
                </a:solidFill>
                <a:latin typeface="Lucida Sans" charset="0"/>
                <a:ea typeface="MS PGothic" panose="020B0600070205080204" charset="-128"/>
              </a:defRPr>
            </a:lvl4pPr>
            <a:lvl5pPr marL="2057400" indent="-228600" eaLnBrk="0" hangingPunct="0">
              <a:defRPr sz="2400">
                <a:solidFill>
                  <a:schemeClr val="tx1"/>
                </a:solidFill>
                <a:latin typeface="Lucida Sans"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Lucida Sans"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Lucida Sans"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spcBef>
                <a:spcPct val="50000"/>
              </a:spcBef>
            </a:pPr>
            <a:r>
              <a:rPr lang="en-US" dirty="0">
                <a:latin typeface="Calibri" panose="020F0502020204030204"/>
                <a:cs typeface="Calibri" panose="020F0502020204030204"/>
              </a:rPr>
              <a:t>this</a:t>
            </a:r>
            <a:endParaRPr lang="en-US" dirty="0">
              <a:latin typeface="Calibri" panose="020F0502020204030204"/>
              <a:cs typeface="Calibri" panose="020F0502020204030204"/>
            </a:endParaRPr>
          </a:p>
        </p:txBody>
      </p:sp>
      <p:sp>
        <p:nvSpPr>
          <p:cNvPr id="753672" name="Text Box 8"/>
          <p:cNvSpPr txBox="1">
            <a:spLocks noChangeArrowheads="1"/>
          </p:cNvSpPr>
          <p:nvPr/>
        </p:nvSpPr>
        <p:spPr bwMode="auto">
          <a:xfrm>
            <a:off x="6324600" y="3657601"/>
            <a:ext cx="762000" cy="461665"/>
          </a:xfrm>
          <a:prstGeom prst="rect">
            <a:avLst/>
          </a:prstGeom>
          <a:noFill/>
          <a:ln>
            <a:noFill/>
          </a:ln>
        </p:spPr>
        <p:txBody>
          <a:bodyPr>
            <a:spAutoFit/>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742950" indent="-285750" eaLnBrk="0" hangingPunct="0">
              <a:defRPr sz="2400">
                <a:solidFill>
                  <a:schemeClr val="tx1"/>
                </a:solidFill>
                <a:latin typeface="Lucida Sans" charset="0"/>
                <a:ea typeface="MS PGothic" panose="020B0600070205080204" charset="-128"/>
              </a:defRPr>
            </a:lvl2pPr>
            <a:lvl3pPr marL="1143000" indent="-228600" eaLnBrk="0" hangingPunct="0">
              <a:defRPr sz="2400">
                <a:solidFill>
                  <a:schemeClr val="tx1"/>
                </a:solidFill>
                <a:latin typeface="Lucida Sans" charset="0"/>
                <a:ea typeface="MS PGothic" panose="020B0600070205080204" charset="-128"/>
              </a:defRPr>
            </a:lvl3pPr>
            <a:lvl4pPr marL="1600200" indent="-228600" eaLnBrk="0" hangingPunct="0">
              <a:defRPr sz="2400">
                <a:solidFill>
                  <a:schemeClr val="tx1"/>
                </a:solidFill>
                <a:latin typeface="Lucida Sans" charset="0"/>
                <a:ea typeface="MS PGothic" panose="020B0600070205080204" charset="-128"/>
              </a:defRPr>
            </a:lvl4pPr>
            <a:lvl5pPr marL="2057400" indent="-228600" eaLnBrk="0" hangingPunct="0">
              <a:defRPr sz="2400">
                <a:solidFill>
                  <a:schemeClr val="tx1"/>
                </a:solidFill>
                <a:latin typeface="Lucida Sans"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Lucida Sans"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Lucida Sans"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spcBef>
                <a:spcPct val="50000"/>
              </a:spcBef>
            </a:pPr>
            <a:r>
              <a:rPr lang="en-US" dirty="0">
                <a:latin typeface="Calibri" panose="020F0502020204030204"/>
                <a:cs typeface="Calibri" panose="020F0502020204030204"/>
              </a:rPr>
              <a:t>fun</a:t>
            </a:r>
            <a:endParaRPr lang="en-US" dirty="0">
              <a:latin typeface="Calibri" panose="020F0502020204030204"/>
              <a:cs typeface="Calibri" panose="020F0502020204030204"/>
            </a:endParaRPr>
          </a:p>
        </p:txBody>
      </p:sp>
      <p:sp>
        <p:nvSpPr>
          <p:cNvPr id="753673" name="Text Box 9"/>
          <p:cNvSpPr txBox="1">
            <a:spLocks noChangeArrowheads="1"/>
          </p:cNvSpPr>
          <p:nvPr/>
        </p:nvSpPr>
        <p:spPr bwMode="auto">
          <a:xfrm>
            <a:off x="7086600" y="3657601"/>
            <a:ext cx="1371600" cy="461665"/>
          </a:xfrm>
          <a:prstGeom prst="rect">
            <a:avLst/>
          </a:prstGeom>
          <a:noFill/>
          <a:ln>
            <a:noFill/>
          </a:ln>
        </p:spPr>
        <p:txBody>
          <a:bodyPr>
            <a:spAutoFit/>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742950" indent="-285750" eaLnBrk="0" hangingPunct="0">
              <a:defRPr sz="2400">
                <a:solidFill>
                  <a:schemeClr val="tx1"/>
                </a:solidFill>
                <a:latin typeface="Lucida Sans" charset="0"/>
                <a:ea typeface="MS PGothic" panose="020B0600070205080204" charset="-128"/>
              </a:defRPr>
            </a:lvl2pPr>
            <a:lvl3pPr marL="1143000" indent="-228600" eaLnBrk="0" hangingPunct="0">
              <a:defRPr sz="2400">
                <a:solidFill>
                  <a:schemeClr val="tx1"/>
                </a:solidFill>
                <a:latin typeface="Lucida Sans" charset="0"/>
                <a:ea typeface="MS PGothic" panose="020B0600070205080204" charset="-128"/>
              </a:defRPr>
            </a:lvl3pPr>
            <a:lvl4pPr marL="1600200" indent="-228600" eaLnBrk="0" hangingPunct="0">
              <a:defRPr sz="2400">
                <a:solidFill>
                  <a:schemeClr val="tx1"/>
                </a:solidFill>
                <a:latin typeface="Lucida Sans" charset="0"/>
                <a:ea typeface="MS PGothic" panose="020B0600070205080204" charset="-128"/>
              </a:defRPr>
            </a:lvl4pPr>
            <a:lvl5pPr marL="2057400" indent="-228600" eaLnBrk="0" hangingPunct="0">
              <a:defRPr sz="2400">
                <a:solidFill>
                  <a:schemeClr val="tx1"/>
                </a:solidFill>
                <a:latin typeface="Lucida Sans"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Lucida Sans"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Lucida Sans"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spcBef>
                <a:spcPct val="50000"/>
              </a:spcBef>
            </a:pPr>
            <a:r>
              <a:rPr lang="en-US" dirty="0">
                <a:latin typeface="Calibri" panose="020F0502020204030204"/>
                <a:cs typeface="Calibri" panose="020F0502020204030204"/>
              </a:rPr>
              <a:t>film</a:t>
            </a:r>
            <a:endParaRPr lang="en-US" dirty="0">
              <a:latin typeface="Calibri" panose="020F0502020204030204"/>
              <a:cs typeface="Calibri" panose="020F0502020204030204"/>
            </a:endParaRPr>
          </a:p>
        </p:txBody>
      </p:sp>
      <p:grpSp>
        <p:nvGrpSpPr>
          <p:cNvPr id="2" name="Group 10"/>
          <p:cNvGrpSpPr/>
          <p:nvPr/>
        </p:nvGrpSpPr>
        <p:grpSpPr bwMode="auto">
          <a:xfrm>
            <a:off x="3581400" y="4191000"/>
            <a:ext cx="4191000" cy="0"/>
            <a:chOff x="3581400" y="4191000"/>
            <a:chExt cx="4191000" cy="0"/>
          </a:xfrm>
        </p:grpSpPr>
        <p:sp>
          <p:nvSpPr>
            <p:cNvPr id="46101" name="Line 11"/>
            <p:cNvSpPr>
              <a:spLocks noChangeShapeType="1"/>
            </p:cNvSpPr>
            <p:nvPr/>
          </p:nvSpPr>
          <p:spPr bwMode="auto">
            <a:xfrm>
              <a:off x="2256" y="2640"/>
              <a:ext cx="288" cy="0"/>
            </a:xfrm>
            <a:prstGeom prst="line">
              <a:avLst/>
            </a:prstGeom>
            <a:noFill/>
            <a:ln w="9525">
              <a:solidFill>
                <a:schemeClr val="tx1"/>
              </a:solidFill>
              <a:round/>
            </a:ln>
          </p:spPr>
          <p:txBody>
            <a:bodyPr/>
            <a:lstStyle/>
            <a:p>
              <a:endParaRPr lang="en-US">
                <a:latin typeface="Calibri" panose="020F0502020204030204"/>
                <a:cs typeface="Calibri" panose="020F0502020204030204"/>
              </a:endParaRPr>
            </a:p>
          </p:txBody>
        </p:sp>
        <p:sp>
          <p:nvSpPr>
            <p:cNvPr id="46102" name="Line 12"/>
            <p:cNvSpPr>
              <a:spLocks noChangeShapeType="1"/>
            </p:cNvSpPr>
            <p:nvPr/>
          </p:nvSpPr>
          <p:spPr bwMode="auto">
            <a:xfrm>
              <a:off x="2832" y="2640"/>
              <a:ext cx="288" cy="0"/>
            </a:xfrm>
            <a:prstGeom prst="line">
              <a:avLst/>
            </a:prstGeom>
            <a:noFill/>
            <a:ln w="9525">
              <a:solidFill>
                <a:schemeClr val="tx1"/>
              </a:solidFill>
              <a:round/>
            </a:ln>
          </p:spPr>
          <p:txBody>
            <a:bodyPr/>
            <a:lstStyle/>
            <a:p>
              <a:endParaRPr lang="en-US">
                <a:latin typeface="Calibri" panose="020F0502020204030204"/>
                <a:cs typeface="Calibri" panose="020F0502020204030204"/>
              </a:endParaRPr>
            </a:p>
          </p:txBody>
        </p:sp>
        <p:sp>
          <p:nvSpPr>
            <p:cNvPr id="46103" name="Line 13"/>
            <p:cNvSpPr>
              <a:spLocks noChangeShapeType="1"/>
            </p:cNvSpPr>
            <p:nvPr/>
          </p:nvSpPr>
          <p:spPr bwMode="auto">
            <a:xfrm>
              <a:off x="3408" y="2640"/>
              <a:ext cx="288" cy="0"/>
            </a:xfrm>
            <a:prstGeom prst="line">
              <a:avLst/>
            </a:prstGeom>
            <a:noFill/>
            <a:ln w="9525">
              <a:solidFill>
                <a:schemeClr val="tx1"/>
              </a:solidFill>
              <a:round/>
            </a:ln>
          </p:spPr>
          <p:txBody>
            <a:bodyPr/>
            <a:lstStyle/>
            <a:p>
              <a:endParaRPr lang="en-US">
                <a:latin typeface="Calibri" panose="020F0502020204030204"/>
                <a:cs typeface="Calibri" panose="020F0502020204030204"/>
              </a:endParaRPr>
            </a:p>
          </p:txBody>
        </p:sp>
        <p:sp>
          <p:nvSpPr>
            <p:cNvPr id="46104" name="Line 14"/>
            <p:cNvSpPr>
              <a:spLocks noChangeShapeType="1"/>
            </p:cNvSpPr>
            <p:nvPr/>
          </p:nvSpPr>
          <p:spPr bwMode="auto">
            <a:xfrm>
              <a:off x="3984" y="2640"/>
              <a:ext cx="288" cy="0"/>
            </a:xfrm>
            <a:prstGeom prst="line">
              <a:avLst/>
            </a:prstGeom>
            <a:noFill/>
            <a:ln w="9525">
              <a:solidFill>
                <a:schemeClr val="tx1"/>
              </a:solidFill>
              <a:round/>
            </a:ln>
          </p:spPr>
          <p:txBody>
            <a:bodyPr/>
            <a:lstStyle/>
            <a:p>
              <a:endParaRPr lang="en-US">
                <a:latin typeface="Calibri" panose="020F0502020204030204"/>
                <a:cs typeface="Calibri" panose="020F0502020204030204"/>
              </a:endParaRPr>
            </a:p>
          </p:txBody>
        </p:sp>
        <p:sp>
          <p:nvSpPr>
            <p:cNvPr id="46105" name="Line 15"/>
            <p:cNvSpPr>
              <a:spLocks noChangeShapeType="1"/>
            </p:cNvSpPr>
            <p:nvPr/>
          </p:nvSpPr>
          <p:spPr bwMode="auto">
            <a:xfrm>
              <a:off x="4608" y="2640"/>
              <a:ext cx="288" cy="0"/>
            </a:xfrm>
            <a:prstGeom prst="line">
              <a:avLst/>
            </a:prstGeom>
            <a:noFill/>
            <a:ln w="9525">
              <a:solidFill>
                <a:schemeClr val="tx1"/>
              </a:solidFill>
              <a:round/>
            </a:ln>
          </p:spPr>
          <p:txBody>
            <a:bodyPr/>
            <a:lstStyle/>
            <a:p>
              <a:endParaRPr lang="en-US">
                <a:latin typeface="Calibri" panose="020F0502020204030204"/>
                <a:cs typeface="Calibri" panose="020F0502020204030204"/>
              </a:endParaRPr>
            </a:p>
          </p:txBody>
        </p:sp>
      </p:grpSp>
      <p:sp>
        <p:nvSpPr>
          <p:cNvPr id="753680" name="Text Box 16"/>
          <p:cNvSpPr txBox="1">
            <a:spLocks noChangeArrowheads="1"/>
          </p:cNvSpPr>
          <p:nvPr/>
        </p:nvSpPr>
        <p:spPr bwMode="auto">
          <a:xfrm>
            <a:off x="3505200" y="4419601"/>
            <a:ext cx="609600" cy="461665"/>
          </a:xfrm>
          <a:prstGeom prst="rect">
            <a:avLst/>
          </a:prstGeom>
          <a:noFill/>
          <a:ln>
            <a:noFill/>
          </a:ln>
        </p:spPr>
        <p:txBody>
          <a:bodyPr>
            <a:spAutoFit/>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742950" indent="-285750" eaLnBrk="0" hangingPunct="0">
              <a:defRPr sz="2400">
                <a:solidFill>
                  <a:schemeClr val="tx1"/>
                </a:solidFill>
                <a:latin typeface="Lucida Sans" charset="0"/>
                <a:ea typeface="MS PGothic" panose="020B0600070205080204" charset="-128"/>
              </a:defRPr>
            </a:lvl2pPr>
            <a:lvl3pPr marL="1143000" indent="-228600" eaLnBrk="0" hangingPunct="0">
              <a:defRPr sz="2400">
                <a:solidFill>
                  <a:schemeClr val="tx1"/>
                </a:solidFill>
                <a:latin typeface="Lucida Sans" charset="0"/>
                <a:ea typeface="MS PGothic" panose="020B0600070205080204" charset="-128"/>
              </a:defRPr>
            </a:lvl3pPr>
            <a:lvl4pPr marL="1600200" indent="-228600" eaLnBrk="0" hangingPunct="0">
              <a:defRPr sz="2400">
                <a:solidFill>
                  <a:schemeClr val="tx1"/>
                </a:solidFill>
                <a:latin typeface="Lucida Sans" charset="0"/>
                <a:ea typeface="MS PGothic" panose="020B0600070205080204" charset="-128"/>
              </a:defRPr>
            </a:lvl4pPr>
            <a:lvl5pPr marL="2057400" indent="-228600" eaLnBrk="0" hangingPunct="0">
              <a:defRPr sz="2400">
                <a:solidFill>
                  <a:schemeClr val="tx1"/>
                </a:solidFill>
                <a:latin typeface="Lucida Sans"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Lucida Sans"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Lucida Sans"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spcBef>
                <a:spcPct val="50000"/>
              </a:spcBef>
            </a:pPr>
            <a:r>
              <a:rPr lang="en-US" dirty="0">
                <a:latin typeface="Calibri" panose="020F0502020204030204"/>
                <a:cs typeface="Calibri" panose="020F0502020204030204"/>
              </a:rPr>
              <a:t>0.1</a:t>
            </a:r>
            <a:endParaRPr lang="en-US" dirty="0">
              <a:latin typeface="Calibri" panose="020F0502020204030204"/>
              <a:cs typeface="Calibri" panose="020F0502020204030204"/>
            </a:endParaRPr>
          </a:p>
        </p:txBody>
      </p:sp>
      <p:sp>
        <p:nvSpPr>
          <p:cNvPr id="753681" name="Text Box 17"/>
          <p:cNvSpPr txBox="1">
            <a:spLocks noChangeArrowheads="1"/>
          </p:cNvSpPr>
          <p:nvPr/>
        </p:nvSpPr>
        <p:spPr bwMode="auto">
          <a:xfrm>
            <a:off x="4419600" y="4419601"/>
            <a:ext cx="762000" cy="461665"/>
          </a:xfrm>
          <a:prstGeom prst="rect">
            <a:avLst/>
          </a:prstGeom>
          <a:noFill/>
          <a:ln>
            <a:noFill/>
          </a:ln>
        </p:spPr>
        <p:txBody>
          <a:bodyPr>
            <a:spAutoFit/>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742950" indent="-285750" eaLnBrk="0" hangingPunct="0">
              <a:defRPr sz="2400">
                <a:solidFill>
                  <a:schemeClr val="tx1"/>
                </a:solidFill>
                <a:latin typeface="Lucida Sans" charset="0"/>
                <a:ea typeface="MS PGothic" panose="020B0600070205080204" charset="-128"/>
              </a:defRPr>
            </a:lvl2pPr>
            <a:lvl3pPr marL="1143000" indent="-228600" eaLnBrk="0" hangingPunct="0">
              <a:defRPr sz="2400">
                <a:solidFill>
                  <a:schemeClr val="tx1"/>
                </a:solidFill>
                <a:latin typeface="Lucida Sans" charset="0"/>
                <a:ea typeface="MS PGothic" panose="020B0600070205080204" charset="-128"/>
              </a:defRPr>
            </a:lvl3pPr>
            <a:lvl4pPr marL="1600200" indent="-228600" eaLnBrk="0" hangingPunct="0">
              <a:defRPr sz="2400">
                <a:solidFill>
                  <a:schemeClr val="tx1"/>
                </a:solidFill>
                <a:latin typeface="Lucida Sans" charset="0"/>
                <a:ea typeface="MS PGothic" panose="020B0600070205080204" charset="-128"/>
              </a:defRPr>
            </a:lvl4pPr>
            <a:lvl5pPr marL="2057400" indent="-228600" eaLnBrk="0" hangingPunct="0">
              <a:defRPr sz="2400">
                <a:solidFill>
                  <a:schemeClr val="tx1"/>
                </a:solidFill>
                <a:latin typeface="Lucida Sans"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Lucida Sans"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Lucida Sans"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spcBef>
                <a:spcPct val="50000"/>
              </a:spcBef>
            </a:pPr>
            <a:r>
              <a:rPr lang="en-US" dirty="0">
                <a:latin typeface="Calibri" panose="020F0502020204030204"/>
                <a:cs typeface="Calibri" panose="020F0502020204030204"/>
              </a:rPr>
              <a:t>0.1</a:t>
            </a:r>
            <a:endParaRPr lang="en-US" dirty="0">
              <a:latin typeface="Calibri" panose="020F0502020204030204"/>
              <a:cs typeface="Calibri" panose="020F0502020204030204"/>
            </a:endParaRPr>
          </a:p>
        </p:txBody>
      </p:sp>
      <p:sp>
        <p:nvSpPr>
          <p:cNvPr id="753682" name="Text Box 18"/>
          <p:cNvSpPr txBox="1">
            <a:spLocks noChangeArrowheads="1"/>
          </p:cNvSpPr>
          <p:nvPr/>
        </p:nvSpPr>
        <p:spPr bwMode="auto">
          <a:xfrm>
            <a:off x="5257800" y="4419601"/>
            <a:ext cx="762000" cy="461665"/>
          </a:xfrm>
          <a:prstGeom prst="rect">
            <a:avLst/>
          </a:prstGeom>
          <a:noFill/>
          <a:ln>
            <a:noFill/>
          </a:ln>
        </p:spPr>
        <p:txBody>
          <a:bodyPr>
            <a:spAutoFit/>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742950" indent="-285750" eaLnBrk="0" hangingPunct="0">
              <a:defRPr sz="2400">
                <a:solidFill>
                  <a:schemeClr val="tx1"/>
                </a:solidFill>
                <a:latin typeface="Lucida Sans" charset="0"/>
                <a:ea typeface="MS PGothic" panose="020B0600070205080204" charset="-128"/>
              </a:defRPr>
            </a:lvl2pPr>
            <a:lvl3pPr marL="1143000" indent="-228600" eaLnBrk="0" hangingPunct="0">
              <a:defRPr sz="2400">
                <a:solidFill>
                  <a:schemeClr val="tx1"/>
                </a:solidFill>
                <a:latin typeface="Lucida Sans" charset="0"/>
                <a:ea typeface="MS PGothic" panose="020B0600070205080204" charset="-128"/>
              </a:defRPr>
            </a:lvl3pPr>
            <a:lvl4pPr marL="1600200" indent="-228600" eaLnBrk="0" hangingPunct="0">
              <a:defRPr sz="2400">
                <a:solidFill>
                  <a:schemeClr val="tx1"/>
                </a:solidFill>
                <a:latin typeface="Lucida Sans" charset="0"/>
                <a:ea typeface="MS PGothic" panose="020B0600070205080204" charset="-128"/>
              </a:defRPr>
            </a:lvl4pPr>
            <a:lvl5pPr marL="2057400" indent="-228600" eaLnBrk="0" hangingPunct="0">
              <a:defRPr sz="2400">
                <a:solidFill>
                  <a:schemeClr val="tx1"/>
                </a:solidFill>
                <a:latin typeface="Lucida Sans"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Lucida Sans"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Lucida Sans"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spcBef>
                <a:spcPct val="50000"/>
              </a:spcBef>
            </a:pPr>
            <a:r>
              <a:rPr lang="en-US" dirty="0">
                <a:latin typeface="Calibri" panose="020F0502020204030204"/>
                <a:cs typeface="Calibri" panose="020F0502020204030204"/>
              </a:rPr>
              <a:t>.05</a:t>
            </a:r>
            <a:endParaRPr lang="en-US" dirty="0">
              <a:latin typeface="Calibri" panose="020F0502020204030204"/>
              <a:cs typeface="Calibri" panose="020F0502020204030204"/>
            </a:endParaRPr>
          </a:p>
        </p:txBody>
      </p:sp>
      <p:sp>
        <p:nvSpPr>
          <p:cNvPr id="753683" name="Text Box 19"/>
          <p:cNvSpPr txBox="1">
            <a:spLocks noChangeArrowheads="1"/>
          </p:cNvSpPr>
          <p:nvPr/>
        </p:nvSpPr>
        <p:spPr bwMode="auto">
          <a:xfrm>
            <a:off x="6324600" y="4419601"/>
            <a:ext cx="762000" cy="461665"/>
          </a:xfrm>
          <a:prstGeom prst="rect">
            <a:avLst/>
          </a:prstGeom>
          <a:noFill/>
          <a:ln>
            <a:noFill/>
          </a:ln>
        </p:spPr>
        <p:txBody>
          <a:bodyPr>
            <a:spAutoFit/>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742950" indent="-285750" eaLnBrk="0" hangingPunct="0">
              <a:defRPr sz="2400">
                <a:solidFill>
                  <a:schemeClr val="tx1"/>
                </a:solidFill>
                <a:latin typeface="Lucida Sans" charset="0"/>
                <a:ea typeface="MS PGothic" panose="020B0600070205080204" charset="-128"/>
              </a:defRPr>
            </a:lvl2pPr>
            <a:lvl3pPr marL="1143000" indent="-228600" eaLnBrk="0" hangingPunct="0">
              <a:defRPr sz="2400">
                <a:solidFill>
                  <a:schemeClr val="tx1"/>
                </a:solidFill>
                <a:latin typeface="Lucida Sans" charset="0"/>
                <a:ea typeface="MS PGothic" panose="020B0600070205080204" charset="-128"/>
              </a:defRPr>
            </a:lvl3pPr>
            <a:lvl4pPr marL="1600200" indent="-228600" eaLnBrk="0" hangingPunct="0">
              <a:defRPr sz="2400">
                <a:solidFill>
                  <a:schemeClr val="tx1"/>
                </a:solidFill>
                <a:latin typeface="Lucida Sans" charset="0"/>
                <a:ea typeface="MS PGothic" panose="020B0600070205080204" charset="-128"/>
              </a:defRPr>
            </a:lvl4pPr>
            <a:lvl5pPr marL="2057400" indent="-228600" eaLnBrk="0" hangingPunct="0">
              <a:defRPr sz="2400">
                <a:solidFill>
                  <a:schemeClr val="tx1"/>
                </a:solidFill>
                <a:latin typeface="Lucida Sans"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Lucida Sans"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Lucida Sans"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spcBef>
                <a:spcPct val="50000"/>
              </a:spcBef>
            </a:pPr>
            <a:r>
              <a:rPr lang="en-US" dirty="0">
                <a:latin typeface="Calibri" panose="020F0502020204030204"/>
                <a:cs typeface="Calibri" panose="020F0502020204030204"/>
              </a:rPr>
              <a:t>0.01</a:t>
            </a:r>
            <a:endParaRPr lang="en-US" dirty="0">
              <a:latin typeface="Calibri" panose="020F0502020204030204"/>
              <a:cs typeface="Calibri" panose="020F0502020204030204"/>
            </a:endParaRPr>
          </a:p>
        </p:txBody>
      </p:sp>
      <p:sp>
        <p:nvSpPr>
          <p:cNvPr id="753684" name="Text Box 20"/>
          <p:cNvSpPr txBox="1">
            <a:spLocks noChangeArrowheads="1"/>
          </p:cNvSpPr>
          <p:nvPr/>
        </p:nvSpPr>
        <p:spPr bwMode="auto">
          <a:xfrm>
            <a:off x="7086600" y="4419601"/>
            <a:ext cx="1371600" cy="461665"/>
          </a:xfrm>
          <a:prstGeom prst="rect">
            <a:avLst/>
          </a:prstGeom>
          <a:noFill/>
          <a:ln>
            <a:noFill/>
          </a:ln>
        </p:spPr>
        <p:txBody>
          <a:bodyPr>
            <a:spAutoFit/>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742950" indent="-285750" eaLnBrk="0" hangingPunct="0">
              <a:defRPr sz="2400">
                <a:solidFill>
                  <a:schemeClr val="tx1"/>
                </a:solidFill>
                <a:latin typeface="Lucida Sans" charset="0"/>
                <a:ea typeface="MS PGothic" panose="020B0600070205080204" charset="-128"/>
              </a:defRPr>
            </a:lvl2pPr>
            <a:lvl3pPr marL="1143000" indent="-228600" eaLnBrk="0" hangingPunct="0">
              <a:defRPr sz="2400">
                <a:solidFill>
                  <a:schemeClr val="tx1"/>
                </a:solidFill>
                <a:latin typeface="Lucida Sans" charset="0"/>
                <a:ea typeface="MS PGothic" panose="020B0600070205080204" charset="-128"/>
              </a:defRPr>
            </a:lvl3pPr>
            <a:lvl4pPr marL="1600200" indent="-228600" eaLnBrk="0" hangingPunct="0">
              <a:defRPr sz="2400">
                <a:solidFill>
                  <a:schemeClr val="tx1"/>
                </a:solidFill>
                <a:latin typeface="Lucida Sans" charset="0"/>
                <a:ea typeface="MS PGothic" panose="020B0600070205080204" charset="-128"/>
              </a:defRPr>
            </a:lvl4pPr>
            <a:lvl5pPr marL="2057400" indent="-228600" eaLnBrk="0" hangingPunct="0">
              <a:defRPr sz="2400">
                <a:solidFill>
                  <a:schemeClr val="tx1"/>
                </a:solidFill>
                <a:latin typeface="Lucida Sans"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Lucida Sans"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Lucida Sans"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spcBef>
                <a:spcPct val="50000"/>
              </a:spcBef>
            </a:pPr>
            <a:r>
              <a:rPr lang="en-US" dirty="0">
                <a:latin typeface="Calibri" panose="020F0502020204030204"/>
                <a:cs typeface="Calibri" panose="020F0502020204030204"/>
              </a:rPr>
              <a:t>0.1</a:t>
            </a:r>
            <a:endParaRPr lang="en-US" dirty="0">
              <a:latin typeface="Calibri" panose="020F0502020204030204"/>
              <a:cs typeface="Calibri" panose="020F0502020204030204"/>
            </a:endParaRPr>
          </a:p>
        </p:txBody>
      </p:sp>
      <p:sp>
        <p:nvSpPr>
          <p:cNvPr id="46096" name="Text Box 24"/>
          <p:cNvSpPr txBox="1">
            <a:spLocks noChangeArrowheads="1"/>
          </p:cNvSpPr>
          <p:nvPr/>
        </p:nvSpPr>
        <p:spPr bwMode="auto">
          <a:xfrm>
            <a:off x="457200" y="2971800"/>
            <a:ext cx="1371600" cy="461665"/>
          </a:xfrm>
          <a:prstGeom prst="rect">
            <a:avLst/>
          </a:prstGeom>
          <a:noFill/>
          <a:ln>
            <a:noFill/>
          </a:ln>
        </p:spPr>
        <p:txBody>
          <a:bodyPr>
            <a:spAutoFit/>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742950" indent="-285750" eaLnBrk="0" hangingPunct="0">
              <a:defRPr sz="2400">
                <a:solidFill>
                  <a:schemeClr val="tx1"/>
                </a:solidFill>
                <a:latin typeface="Lucida Sans" charset="0"/>
                <a:ea typeface="MS PGothic" panose="020B0600070205080204" charset="-128"/>
              </a:defRPr>
            </a:lvl2pPr>
            <a:lvl3pPr marL="1143000" indent="-228600" eaLnBrk="0" hangingPunct="0">
              <a:defRPr sz="2400">
                <a:solidFill>
                  <a:schemeClr val="tx1"/>
                </a:solidFill>
                <a:latin typeface="Lucida Sans" charset="0"/>
                <a:ea typeface="MS PGothic" panose="020B0600070205080204" charset="-128"/>
              </a:defRPr>
            </a:lvl3pPr>
            <a:lvl4pPr marL="1600200" indent="-228600" eaLnBrk="0" hangingPunct="0">
              <a:defRPr sz="2400">
                <a:solidFill>
                  <a:schemeClr val="tx1"/>
                </a:solidFill>
                <a:latin typeface="Lucida Sans" charset="0"/>
                <a:ea typeface="MS PGothic" panose="020B0600070205080204" charset="-128"/>
              </a:defRPr>
            </a:lvl4pPr>
            <a:lvl5pPr marL="2057400" indent="-228600" eaLnBrk="0" hangingPunct="0">
              <a:defRPr sz="2400">
                <a:solidFill>
                  <a:schemeClr val="tx1"/>
                </a:solidFill>
                <a:latin typeface="Lucida Sans"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Lucida Sans"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Lucida Sans"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spcBef>
                <a:spcPct val="50000"/>
              </a:spcBef>
            </a:pPr>
            <a:r>
              <a:rPr lang="en-US" dirty="0">
                <a:latin typeface="Calibri" panose="020F0502020204030204"/>
                <a:cs typeface="Calibri" panose="020F0502020204030204"/>
              </a:rPr>
              <a:t>Class </a:t>
            </a:r>
            <a:r>
              <a:rPr lang="en-US" i="1" dirty="0" err="1">
                <a:latin typeface="Calibri" panose="020F0502020204030204"/>
                <a:cs typeface="Calibri" panose="020F0502020204030204"/>
              </a:rPr>
              <a:t>pos</a:t>
            </a:r>
            <a:endParaRPr lang="en-US" i="1" dirty="0">
              <a:latin typeface="Calibri" panose="020F0502020204030204"/>
              <a:cs typeface="Calibri" panose="020F0502020204030204"/>
            </a:endParaRPr>
          </a:p>
        </p:txBody>
      </p:sp>
      <p:sp>
        <p:nvSpPr>
          <p:cNvPr id="753689" name="Text Box 25"/>
          <p:cNvSpPr txBox="1">
            <a:spLocks noChangeArrowheads="1"/>
          </p:cNvSpPr>
          <p:nvPr/>
        </p:nvSpPr>
        <p:spPr bwMode="auto">
          <a:xfrm>
            <a:off x="5791200" y="5943601"/>
            <a:ext cx="2971800" cy="461665"/>
          </a:xfrm>
          <a:prstGeom prst="rect">
            <a:avLst/>
          </a:prstGeom>
          <a:noFill/>
          <a:ln>
            <a:noFill/>
          </a:ln>
        </p:spPr>
        <p:txBody>
          <a:bodyPr>
            <a:spAutoFit/>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742950" indent="-285750" eaLnBrk="0" hangingPunct="0">
              <a:defRPr sz="2400">
                <a:solidFill>
                  <a:schemeClr val="tx1"/>
                </a:solidFill>
                <a:latin typeface="Lucida Sans" charset="0"/>
                <a:ea typeface="MS PGothic" panose="020B0600070205080204" charset="-128"/>
              </a:defRPr>
            </a:lvl2pPr>
            <a:lvl3pPr marL="1143000" indent="-228600" eaLnBrk="0" hangingPunct="0">
              <a:defRPr sz="2400">
                <a:solidFill>
                  <a:schemeClr val="tx1"/>
                </a:solidFill>
                <a:latin typeface="Lucida Sans" charset="0"/>
                <a:ea typeface="MS PGothic" panose="020B0600070205080204" charset="-128"/>
              </a:defRPr>
            </a:lvl3pPr>
            <a:lvl4pPr marL="1600200" indent="-228600" eaLnBrk="0" hangingPunct="0">
              <a:defRPr sz="2400">
                <a:solidFill>
                  <a:schemeClr val="tx1"/>
                </a:solidFill>
                <a:latin typeface="Lucida Sans" charset="0"/>
                <a:ea typeface="MS PGothic" panose="020B0600070205080204" charset="-128"/>
              </a:defRPr>
            </a:lvl4pPr>
            <a:lvl5pPr marL="2057400" indent="-228600" eaLnBrk="0" hangingPunct="0">
              <a:defRPr sz="2400">
                <a:solidFill>
                  <a:schemeClr val="tx1"/>
                </a:solidFill>
                <a:latin typeface="Lucida Sans"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Lucida Sans"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Lucida Sans"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spcBef>
                <a:spcPct val="50000"/>
              </a:spcBef>
            </a:pPr>
            <a:r>
              <a:rPr lang="en-US" dirty="0">
                <a:latin typeface="Calibri" panose="020F0502020204030204"/>
                <a:cs typeface="Calibri" panose="020F0502020204030204"/>
              </a:rPr>
              <a:t>P(s | </a:t>
            </a:r>
            <a:r>
              <a:rPr lang="en-US" dirty="0" err="1">
                <a:latin typeface="Calibri" panose="020F0502020204030204"/>
                <a:cs typeface="Calibri" panose="020F0502020204030204"/>
              </a:rPr>
              <a:t>pos</a:t>
            </a:r>
            <a:r>
              <a:rPr lang="en-US" dirty="0">
                <a:latin typeface="Calibri" panose="020F0502020204030204"/>
                <a:cs typeface="Calibri" panose="020F0502020204030204"/>
              </a:rPr>
              <a:t>) = 0.0000005 </a:t>
            </a:r>
            <a:endParaRPr lang="en-US" dirty="0">
              <a:latin typeface="Calibri" panose="020F0502020204030204"/>
              <a:cs typeface="Calibri" panose="020F0502020204030204"/>
            </a:endParaRPr>
          </a:p>
        </p:txBody>
      </p:sp>
      <p:sp>
        <p:nvSpPr>
          <p:cNvPr id="46098" name="TextBox 26"/>
          <p:cNvSpPr txBox="1">
            <a:spLocks noChangeArrowheads="1"/>
          </p:cNvSpPr>
          <p:nvPr/>
        </p:nvSpPr>
        <p:spPr bwMode="auto">
          <a:xfrm>
            <a:off x="7620002" y="-89972"/>
            <a:ext cx="1039067" cy="338554"/>
          </a:xfrm>
          <a:prstGeom prst="rect">
            <a:avLst/>
          </a:prstGeom>
          <a:noFill/>
          <a:ln>
            <a:noFill/>
          </a:ln>
        </p:spPr>
        <p:txBody>
          <a:bodyPr wrap="none" anchor="ctr">
            <a:spAutoFit/>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742950" indent="-285750" eaLnBrk="0" hangingPunct="0">
              <a:defRPr sz="2400">
                <a:solidFill>
                  <a:schemeClr val="tx1"/>
                </a:solidFill>
                <a:latin typeface="Lucida Sans" charset="0"/>
                <a:ea typeface="MS PGothic" panose="020B0600070205080204" charset="-128"/>
              </a:defRPr>
            </a:lvl2pPr>
            <a:lvl3pPr marL="1143000" indent="-228600" eaLnBrk="0" hangingPunct="0">
              <a:defRPr sz="2400">
                <a:solidFill>
                  <a:schemeClr val="tx1"/>
                </a:solidFill>
                <a:latin typeface="Lucida Sans" charset="0"/>
                <a:ea typeface="MS PGothic" panose="020B0600070205080204" charset="-128"/>
              </a:defRPr>
            </a:lvl3pPr>
            <a:lvl4pPr marL="1600200" indent="-228600" eaLnBrk="0" hangingPunct="0">
              <a:defRPr sz="2400">
                <a:solidFill>
                  <a:schemeClr val="tx1"/>
                </a:solidFill>
                <a:latin typeface="Lucida Sans" charset="0"/>
                <a:ea typeface="MS PGothic" panose="020B0600070205080204" charset="-128"/>
              </a:defRPr>
            </a:lvl4pPr>
            <a:lvl5pPr marL="2057400" indent="-228600" eaLnBrk="0" hangingPunct="0">
              <a:defRPr sz="2400">
                <a:solidFill>
                  <a:schemeClr val="tx1"/>
                </a:solidFill>
                <a:latin typeface="Lucida Sans"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Lucida Sans"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Lucida Sans"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r>
              <a:rPr lang="en-US" sz="1600">
                <a:solidFill>
                  <a:srgbClr val="FBFCFF"/>
                </a:solidFill>
                <a:latin typeface="Calibri" panose="020F0502020204030204"/>
                <a:cs typeface="Calibri" panose="020F0502020204030204"/>
              </a:rPr>
              <a:t>Sec.13.2.1</a:t>
            </a:r>
            <a:endParaRPr lang="en-US" sz="1600">
              <a:solidFill>
                <a:srgbClr val="FBFCFF"/>
              </a:solidFill>
              <a:latin typeface="Calibri" panose="020F0502020204030204"/>
              <a:cs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36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7536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7536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9"/>
                                          </p:stCondLst>
                                        </p:cTn>
                                        <p:tgtEl>
                                          <p:spTgt spid="7536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9"/>
                                          </p:stCondLst>
                                        </p:cTn>
                                        <p:tgtEl>
                                          <p:spTgt spid="7536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9"/>
                                          </p:stCondLst>
                                        </p:cTn>
                                        <p:tgtEl>
                                          <p:spTgt spid="75368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9"/>
                                          </p:stCondLst>
                                        </p:cTn>
                                        <p:tgtEl>
                                          <p:spTgt spid="75368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9"/>
                                          </p:stCondLst>
                                        </p:cTn>
                                        <p:tgtEl>
                                          <p:spTgt spid="7536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9"/>
                                          </p:stCondLst>
                                        </p:cTn>
                                        <p:tgtEl>
                                          <p:spTgt spid="75368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9"/>
                                          </p:stCondLst>
                                        </p:cTn>
                                        <p:tgtEl>
                                          <p:spTgt spid="75368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753689"/>
                                        </p:tgtEl>
                                        <p:attrNameLst>
                                          <p:attrName>style.visibility</p:attrName>
                                        </p:attrNameLst>
                                      </p:cBhvr>
                                      <p:to>
                                        <p:strVal val="visible"/>
                                      </p:to>
                                    </p:set>
                                    <p:anim calcmode="lin" valueType="num">
                                      <p:cBhvr additive="base">
                                        <p:cTn id="51" dur="10" fill="hold"/>
                                        <p:tgtEl>
                                          <p:spTgt spid="753689"/>
                                        </p:tgtEl>
                                        <p:attrNameLst>
                                          <p:attrName>ppt_x</p:attrName>
                                        </p:attrNameLst>
                                      </p:cBhvr>
                                      <p:tavLst>
                                        <p:tav tm="0">
                                          <p:val>
                                            <p:strVal val="0-#ppt_w/2"/>
                                          </p:val>
                                        </p:tav>
                                        <p:tav tm="100000">
                                          <p:val>
                                            <p:strVal val="#ppt_x"/>
                                          </p:val>
                                        </p:tav>
                                      </p:tavLst>
                                    </p:anim>
                                    <p:anim calcmode="lin" valueType="num">
                                      <p:cBhvr additive="base">
                                        <p:cTn id="52" dur="10" fill="hold"/>
                                        <p:tgtEl>
                                          <p:spTgt spid="7536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69" grpId="0" autoUpdateAnimBg="0"/>
      <p:bldP spid="753670" grpId="0" autoUpdateAnimBg="0"/>
      <p:bldP spid="753671" grpId="0" autoUpdateAnimBg="0"/>
      <p:bldP spid="753672" grpId="0" autoUpdateAnimBg="0"/>
      <p:bldP spid="753673" grpId="0" autoUpdateAnimBg="0"/>
      <p:bldP spid="753680" grpId="0" autoUpdateAnimBg="0"/>
      <p:bldP spid="753681" grpId="0" autoUpdateAnimBg="0"/>
      <p:bldP spid="753682" grpId="0" autoUpdateAnimBg="0"/>
      <p:bldP spid="753683" grpId="0" autoUpdateAnimBg="0"/>
      <p:bldP spid="753684" grpId="0" autoUpdateAnimBg="0"/>
      <p:bldP spid="75368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dirty="0">
                <a:latin typeface="Calibri" panose="020F0502020204030204" charset="0"/>
                <a:ea typeface="MS PGothic" panose="020B0600070205080204" charset="-128"/>
                <a:cs typeface="MS PGothic" panose="020B0600070205080204" charset="-128"/>
              </a:rPr>
              <a:t>Na</a:t>
            </a:r>
            <a:r>
              <a:rPr lang="fr-FR" dirty="0" err="1">
                <a:latin typeface="Calibri" panose="020F0502020204030204" charset="0"/>
                <a:ea typeface="MS PGothic" panose="020B0600070205080204" charset="-128"/>
                <a:cs typeface="MS PGothic" panose="020B0600070205080204" charset="-128"/>
              </a:rPr>
              <a:t>ï</a:t>
            </a:r>
            <a:r>
              <a:rPr lang="en-US" dirty="0" err="1">
                <a:latin typeface="Calibri" panose="020F0502020204030204" charset="0"/>
                <a:ea typeface="MS PGothic" panose="020B0600070205080204" charset="-128"/>
                <a:cs typeface="MS PGothic" panose="020B0600070205080204" charset="-128"/>
              </a:rPr>
              <a:t>ve</a:t>
            </a:r>
            <a:r>
              <a:rPr lang="en-US" dirty="0">
                <a:latin typeface="Calibri" panose="020F0502020204030204" charset="0"/>
                <a:ea typeface="MS PGothic" panose="020B0600070205080204" charset="-128"/>
                <a:cs typeface="MS PGothic" panose="020B0600070205080204" charset="-128"/>
              </a:rPr>
              <a:t> Bayes as a Language Model</a:t>
            </a:r>
            <a:endParaRPr lang="en-US" dirty="0">
              <a:latin typeface="Calibri" panose="020F0502020204030204" charset="0"/>
              <a:ea typeface="MS PGothic" panose="020B0600070205080204" charset="-128"/>
              <a:cs typeface="MS PGothic" panose="020B0600070205080204" charset="-128"/>
            </a:endParaRPr>
          </a:p>
        </p:txBody>
      </p:sp>
      <p:sp>
        <p:nvSpPr>
          <p:cNvPr id="47106" name="Rectangle 3"/>
          <p:cNvSpPr>
            <a:spLocks noGrp="1" noChangeArrowheads="1"/>
          </p:cNvSpPr>
          <p:nvPr>
            <p:ph type="body" idx="1"/>
          </p:nvPr>
        </p:nvSpPr>
        <p:spPr>
          <a:xfrm>
            <a:off x="228600" y="1524000"/>
            <a:ext cx="8686800" cy="1084263"/>
          </a:xfrm>
        </p:spPr>
        <p:txBody>
          <a:bodyPr/>
          <a:lstStyle/>
          <a:p>
            <a:pPr eaLnBrk="1" hangingPunct="1"/>
            <a:r>
              <a:rPr lang="en-US" dirty="0">
                <a:latin typeface="Calibri" panose="020F0502020204030204"/>
                <a:ea typeface="MS PGothic" panose="020B0600070205080204" charset="-128"/>
                <a:cs typeface="Calibri" panose="020F0502020204030204"/>
              </a:rPr>
              <a:t>Which class assigns the higher probability to s?</a:t>
            </a:r>
            <a:endParaRPr lang="en-US" dirty="0">
              <a:latin typeface="Calibri" panose="020F0502020204030204"/>
              <a:ea typeface="MS PGothic" panose="020B0600070205080204" charset="-128"/>
              <a:cs typeface="Calibri" panose="020F0502020204030204"/>
            </a:endParaRPr>
          </a:p>
        </p:txBody>
      </p:sp>
      <p:sp>
        <p:nvSpPr>
          <p:cNvPr id="47107" name="Text Box 4"/>
          <p:cNvSpPr txBox="1">
            <a:spLocks noChangeArrowheads="1"/>
          </p:cNvSpPr>
          <p:nvPr/>
        </p:nvSpPr>
        <p:spPr bwMode="auto">
          <a:xfrm>
            <a:off x="381000" y="3505201"/>
            <a:ext cx="2438400" cy="2246769"/>
          </a:xfrm>
          <a:prstGeom prst="rect">
            <a:avLst/>
          </a:prstGeom>
          <a:noFill/>
          <a:ln>
            <a:noFill/>
          </a:ln>
        </p:spPr>
        <p:txBody>
          <a:bodyPr>
            <a:spAutoFit/>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742950" indent="-285750" eaLnBrk="0" hangingPunct="0">
              <a:defRPr sz="2400">
                <a:solidFill>
                  <a:schemeClr val="tx1"/>
                </a:solidFill>
                <a:latin typeface="Lucida Sans" charset="0"/>
                <a:ea typeface="MS PGothic" panose="020B0600070205080204" charset="-128"/>
              </a:defRPr>
            </a:lvl2pPr>
            <a:lvl3pPr marL="1143000" indent="-228600" eaLnBrk="0" hangingPunct="0">
              <a:defRPr sz="2400">
                <a:solidFill>
                  <a:schemeClr val="tx1"/>
                </a:solidFill>
                <a:latin typeface="Lucida Sans" charset="0"/>
                <a:ea typeface="MS PGothic" panose="020B0600070205080204" charset="-128"/>
              </a:defRPr>
            </a:lvl3pPr>
            <a:lvl4pPr marL="1600200" indent="-228600" eaLnBrk="0" hangingPunct="0">
              <a:defRPr sz="2400">
                <a:solidFill>
                  <a:schemeClr val="tx1"/>
                </a:solidFill>
                <a:latin typeface="Lucida Sans" charset="0"/>
                <a:ea typeface="MS PGothic" panose="020B0600070205080204" charset="-128"/>
              </a:defRPr>
            </a:lvl4pPr>
            <a:lvl5pPr marL="2057400" indent="-228600" eaLnBrk="0" hangingPunct="0">
              <a:defRPr sz="2400">
                <a:solidFill>
                  <a:schemeClr val="tx1"/>
                </a:solidFill>
                <a:latin typeface="Lucida Sans"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Lucida Sans"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Lucida Sans"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spcBef>
                <a:spcPct val="50000"/>
              </a:spcBef>
            </a:pPr>
            <a:r>
              <a:rPr lang="en-US" sz="2000" dirty="0">
                <a:solidFill>
                  <a:srgbClr val="00AB7E"/>
                </a:solidFill>
                <a:latin typeface="Calibri" panose="020F0502020204030204"/>
                <a:cs typeface="Calibri" panose="020F0502020204030204"/>
              </a:rPr>
              <a:t>0.1	I</a:t>
            </a:r>
            <a:endParaRPr lang="en-US" sz="2000" dirty="0">
              <a:solidFill>
                <a:srgbClr val="00AB7E"/>
              </a:solidFill>
              <a:latin typeface="Calibri" panose="020F0502020204030204"/>
              <a:cs typeface="Calibri" panose="020F0502020204030204"/>
            </a:endParaRPr>
          </a:p>
          <a:p>
            <a:pPr eaLnBrk="1" hangingPunct="1">
              <a:spcBef>
                <a:spcPct val="50000"/>
              </a:spcBef>
            </a:pPr>
            <a:r>
              <a:rPr lang="en-US" sz="2000" dirty="0">
                <a:solidFill>
                  <a:srgbClr val="00AB7E"/>
                </a:solidFill>
                <a:latin typeface="Calibri" panose="020F0502020204030204"/>
                <a:cs typeface="Calibri" panose="020F0502020204030204"/>
              </a:rPr>
              <a:t>0.1	love</a:t>
            </a:r>
            <a:endParaRPr lang="en-US" sz="2000" dirty="0">
              <a:solidFill>
                <a:srgbClr val="00AB7E"/>
              </a:solidFill>
              <a:latin typeface="Calibri" panose="020F0502020204030204"/>
              <a:cs typeface="Calibri" panose="020F0502020204030204"/>
            </a:endParaRPr>
          </a:p>
          <a:p>
            <a:pPr eaLnBrk="1" hangingPunct="1">
              <a:spcBef>
                <a:spcPct val="50000"/>
              </a:spcBef>
            </a:pPr>
            <a:r>
              <a:rPr lang="en-US" sz="2000" dirty="0">
                <a:solidFill>
                  <a:srgbClr val="00AB7E"/>
                </a:solidFill>
                <a:latin typeface="Calibri" panose="020F0502020204030204"/>
                <a:cs typeface="Calibri" panose="020F0502020204030204"/>
              </a:rPr>
              <a:t>0.01	this</a:t>
            </a:r>
            <a:endParaRPr lang="en-US" sz="2000" dirty="0">
              <a:solidFill>
                <a:srgbClr val="00AB7E"/>
              </a:solidFill>
              <a:latin typeface="Calibri" panose="020F0502020204030204"/>
              <a:cs typeface="Calibri" panose="020F0502020204030204"/>
            </a:endParaRPr>
          </a:p>
          <a:p>
            <a:pPr eaLnBrk="1" hangingPunct="1">
              <a:spcBef>
                <a:spcPct val="50000"/>
              </a:spcBef>
            </a:pPr>
            <a:r>
              <a:rPr lang="en-US" sz="2000" dirty="0">
                <a:solidFill>
                  <a:srgbClr val="00AB7E"/>
                </a:solidFill>
                <a:latin typeface="Calibri" panose="020F0502020204030204"/>
                <a:cs typeface="Calibri" panose="020F0502020204030204"/>
              </a:rPr>
              <a:t>0.05	fun</a:t>
            </a:r>
            <a:endParaRPr lang="en-US" sz="2000" dirty="0">
              <a:solidFill>
                <a:srgbClr val="00AB7E"/>
              </a:solidFill>
              <a:latin typeface="Calibri" panose="020F0502020204030204"/>
              <a:cs typeface="Calibri" panose="020F0502020204030204"/>
            </a:endParaRPr>
          </a:p>
          <a:p>
            <a:pPr eaLnBrk="1" hangingPunct="1">
              <a:spcBef>
                <a:spcPct val="50000"/>
              </a:spcBef>
            </a:pPr>
            <a:r>
              <a:rPr lang="en-US" sz="2000" dirty="0">
                <a:solidFill>
                  <a:srgbClr val="00AB7E"/>
                </a:solidFill>
                <a:latin typeface="Calibri" panose="020F0502020204030204"/>
                <a:cs typeface="Calibri" panose="020F0502020204030204"/>
              </a:rPr>
              <a:t>0.1	film</a:t>
            </a:r>
            <a:endParaRPr lang="en-US" sz="2000" dirty="0">
              <a:solidFill>
                <a:srgbClr val="00AB7E"/>
              </a:solidFill>
              <a:latin typeface="Calibri" panose="020F0502020204030204"/>
              <a:cs typeface="Calibri" panose="020F0502020204030204"/>
            </a:endParaRPr>
          </a:p>
        </p:txBody>
      </p:sp>
      <p:sp>
        <p:nvSpPr>
          <p:cNvPr id="47108" name="Text Box 5"/>
          <p:cNvSpPr txBox="1">
            <a:spLocks noChangeArrowheads="1"/>
          </p:cNvSpPr>
          <p:nvPr/>
        </p:nvSpPr>
        <p:spPr bwMode="auto">
          <a:xfrm>
            <a:off x="533400" y="2819401"/>
            <a:ext cx="1600200" cy="461665"/>
          </a:xfrm>
          <a:prstGeom prst="rect">
            <a:avLst/>
          </a:prstGeom>
          <a:noFill/>
          <a:ln w="9525">
            <a:noFill/>
            <a:miter lim="800000"/>
          </a:ln>
        </p:spPr>
        <p:txBody>
          <a:bodyPr>
            <a:spAutoFit/>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742950" indent="-285750" eaLnBrk="0" hangingPunct="0">
              <a:defRPr sz="2400">
                <a:solidFill>
                  <a:schemeClr val="tx1"/>
                </a:solidFill>
                <a:latin typeface="Lucida Sans" charset="0"/>
                <a:ea typeface="MS PGothic" panose="020B0600070205080204" charset="-128"/>
              </a:defRPr>
            </a:lvl2pPr>
            <a:lvl3pPr marL="1143000" indent="-228600" eaLnBrk="0" hangingPunct="0">
              <a:defRPr sz="2400">
                <a:solidFill>
                  <a:schemeClr val="tx1"/>
                </a:solidFill>
                <a:latin typeface="Lucida Sans" charset="0"/>
                <a:ea typeface="MS PGothic" panose="020B0600070205080204" charset="-128"/>
              </a:defRPr>
            </a:lvl3pPr>
            <a:lvl4pPr marL="1600200" indent="-228600" eaLnBrk="0" hangingPunct="0">
              <a:defRPr sz="2400">
                <a:solidFill>
                  <a:schemeClr val="tx1"/>
                </a:solidFill>
                <a:latin typeface="Lucida Sans" charset="0"/>
                <a:ea typeface="MS PGothic" panose="020B0600070205080204" charset="-128"/>
              </a:defRPr>
            </a:lvl4pPr>
            <a:lvl5pPr marL="2057400" indent="-228600" eaLnBrk="0" hangingPunct="0">
              <a:defRPr sz="2400">
                <a:solidFill>
                  <a:schemeClr val="tx1"/>
                </a:solidFill>
                <a:latin typeface="Lucida Sans"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Lucida Sans"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Lucida Sans"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spcBef>
                <a:spcPct val="50000"/>
              </a:spcBef>
            </a:pPr>
            <a:r>
              <a:rPr lang="en-US" dirty="0">
                <a:solidFill>
                  <a:srgbClr val="00AB7E"/>
                </a:solidFill>
                <a:latin typeface="Calibri" panose="020F0502020204030204"/>
                <a:cs typeface="Calibri" panose="020F0502020204030204"/>
              </a:rPr>
              <a:t>Model </a:t>
            </a:r>
            <a:r>
              <a:rPr lang="en-US" dirty="0" err="1">
                <a:solidFill>
                  <a:srgbClr val="00AB7E"/>
                </a:solidFill>
                <a:latin typeface="Calibri" panose="020F0502020204030204"/>
                <a:cs typeface="Calibri" panose="020F0502020204030204"/>
              </a:rPr>
              <a:t>pos</a:t>
            </a:r>
            <a:endParaRPr lang="en-US" dirty="0">
              <a:solidFill>
                <a:srgbClr val="00AB7E"/>
              </a:solidFill>
              <a:latin typeface="Calibri" panose="020F0502020204030204"/>
              <a:cs typeface="Calibri" panose="020F0502020204030204"/>
            </a:endParaRPr>
          </a:p>
        </p:txBody>
      </p:sp>
      <p:sp>
        <p:nvSpPr>
          <p:cNvPr id="47109" name="Text Box 6"/>
          <p:cNvSpPr txBox="1">
            <a:spLocks noChangeArrowheads="1"/>
          </p:cNvSpPr>
          <p:nvPr/>
        </p:nvSpPr>
        <p:spPr bwMode="auto">
          <a:xfrm>
            <a:off x="2819400" y="2819401"/>
            <a:ext cx="1600200" cy="461665"/>
          </a:xfrm>
          <a:prstGeom prst="rect">
            <a:avLst/>
          </a:prstGeom>
          <a:noFill/>
          <a:ln>
            <a:noFill/>
          </a:ln>
        </p:spPr>
        <p:txBody>
          <a:bodyPr>
            <a:spAutoFit/>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742950" indent="-285750" eaLnBrk="0" hangingPunct="0">
              <a:defRPr sz="2400">
                <a:solidFill>
                  <a:schemeClr val="tx1"/>
                </a:solidFill>
                <a:latin typeface="Lucida Sans" charset="0"/>
                <a:ea typeface="MS PGothic" panose="020B0600070205080204" charset="-128"/>
              </a:defRPr>
            </a:lvl2pPr>
            <a:lvl3pPr marL="1143000" indent="-228600" eaLnBrk="0" hangingPunct="0">
              <a:defRPr sz="2400">
                <a:solidFill>
                  <a:schemeClr val="tx1"/>
                </a:solidFill>
                <a:latin typeface="Lucida Sans" charset="0"/>
                <a:ea typeface="MS PGothic" panose="020B0600070205080204" charset="-128"/>
              </a:defRPr>
            </a:lvl3pPr>
            <a:lvl4pPr marL="1600200" indent="-228600" eaLnBrk="0" hangingPunct="0">
              <a:defRPr sz="2400">
                <a:solidFill>
                  <a:schemeClr val="tx1"/>
                </a:solidFill>
                <a:latin typeface="Lucida Sans" charset="0"/>
                <a:ea typeface="MS PGothic" panose="020B0600070205080204" charset="-128"/>
              </a:defRPr>
            </a:lvl4pPr>
            <a:lvl5pPr marL="2057400" indent="-228600" eaLnBrk="0" hangingPunct="0">
              <a:defRPr sz="2400">
                <a:solidFill>
                  <a:schemeClr val="tx1"/>
                </a:solidFill>
                <a:latin typeface="Lucida Sans"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Lucida Sans"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Lucida Sans"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spcBef>
                <a:spcPct val="50000"/>
              </a:spcBef>
            </a:pPr>
            <a:r>
              <a:rPr lang="en-US" dirty="0">
                <a:solidFill>
                  <a:srgbClr val="FF0000"/>
                </a:solidFill>
                <a:latin typeface="Calibri" panose="020F0502020204030204"/>
                <a:cs typeface="Calibri" panose="020F0502020204030204"/>
              </a:rPr>
              <a:t>Model </a:t>
            </a:r>
            <a:r>
              <a:rPr lang="en-US" dirty="0" err="1">
                <a:solidFill>
                  <a:srgbClr val="FF0000"/>
                </a:solidFill>
                <a:latin typeface="Calibri" panose="020F0502020204030204"/>
                <a:cs typeface="Calibri" panose="020F0502020204030204"/>
              </a:rPr>
              <a:t>neg</a:t>
            </a:r>
            <a:endParaRPr lang="en-US" dirty="0">
              <a:solidFill>
                <a:srgbClr val="FF0000"/>
              </a:solidFill>
              <a:latin typeface="Calibri" panose="020F0502020204030204"/>
              <a:cs typeface="Calibri" panose="020F0502020204030204"/>
            </a:endParaRPr>
          </a:p>
        </p:txBody>
      </p:sp>
      <p:sp>
        <p:nvSpPr>
          <p:cNvPr id="47110" name="Rectangle 7"/>
          <p:cNvSpPr>
            <a:spLocks noChangeArrowheads="1"/>
          </p:cNvSpPr>
          <p:nvPr/>
        </p:nvSpPr>
        <p:spPr bwMode="auto">
          <a:xfrm>
            <a:off x="228600" y="2667000"/>
            <a:ext cx="2133600" cy="3962400"/>
          </a:xfrm>
          <a:prstGeom prst="rect">
            <a:avLst/>
          </a:prstGeom>
          <a:noFill/>
          <a:ln w="9525">
            <a:solidFill>
              <a:srgbClr val="00E4A8"/>
            </a:solidFill>
            <a:miter lim="800000"/>
          </a:ln>
        </p:spPr>
        <p:txBody>
          <a:bodyPr wrap="none" anchor="ctr"/>
          <a:lstStyle/>
          <a:p>
            <a:endParaRPr lang="en-US">
              <a:latin typeface="Calibri" panose="020F0502020204030204"/>
              <a:cs typeface="Calibri" panose="020F0502020204030204"/>
            </a:endParaRPr>
          </a:p>
        </p:txBody>
      </p:sp>
      <p:sp>
        <p:nvSpPr>
          <p:cNvPr id="47111" name="Rectangle 8"/>
          <p:cNvSpPr>
            <a:spLocks noChangeArrowheads="1"/>
          </p:cNvSpPr>
          <p:nvPr/>
        </p:nvSpPr>
        <p:spPr bwMode="auto">
          <a:xfrm>
            <a:off x="2438400" y="2667000"/>
            <a:ext cx="2133600" cy="3962400"/>
          </a:xfrm>
          <a:prstGeom prst="rect">
            <a:avLst/>
          </a:prstGeom>
          <a:noFill/>
          <a:ln w="9525">
            <a:solidFill>
              <a:srgbClr val="FF0000"/>
            </a:solidFill>
            <a:miter lim="800000"/>
          </a:ln>
        </p:spPr>
        <p:txBody>
          <a:bodyPr wrap="none" anchor="ctr"/>
          <a:lstStyle/>
          <a:p>
            <a:endParaRPr lang="en-US">
              <a:latin typeface="Calibri" panose="020F0502020204030204"/>
              <a:cs typeface="Calibri" panose="020F0502020204030204"/>
            </a:endParaRPr>
          </a:p>
        </p:txBody>
      </p:sp>
      <p:grpSp>
        <p:nvGrpSpPr>
          <p:cNvPr id="2" name="Group 9"/>
          <p:cNvGrpSpPr/>
          <p:nvPr/>
        </p:nvGrpSpPr>
        <p:grpSpPr bwMode="auto">
          <a:xfrm>
            <a:off x="4648200" y="3657601"/>
            <a:ext cx="4953000" cy="534988"/>
            <a:chOff x="2928" y="2304"/>
            <a:chExt cx="3120" cy="337"/>
          </a:xfrm>
        </p:grpSpPr>
        <p:sp>
          <p:nvSpPr>
            <p:cNvPr id="47127" name="Text Box 10"/>
            <p:cNvSpPr txBox="1">
              <a:spLocks noChangeArrowheads="1"/>
            </p:cNvSpPr>
            <p:nvPr/>
          </p:nvSpPr>
          <p:spPr bwMode="auto">
            <a:xfrm>
              <a:off x="5184" y="2304"/>
              <a:ext cx="864" cy="252"/>
            </a:xfrm>
            <a:prstGeom prst="rect">
              <a:avLst/>
            </a:prstGeom>
            <a:noFill/>
            <a:ln>
              <a:noFill/>
            </a:ln>
          </p:spPr>
          <p:txBody>
            <a:bodyPr>
              <a:spAutoFit/>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742950" indent="-285750" eaLnBrk="0" hangingPunct="0">
                <a:defRPr sz="2400">
                  <a:solidFill>
                    <a:schemeClr val="tx1"/>
                  </a:solidFill>
                  <a:latin typeface="Lucida Sans" charset="0"/>
                  <a:ea typeface="MS PGothic" panose="020B0600070205080204" charset="-128"/>
                </a:defRPr>
              </a:lvl2pPr>
              <a:lvl3pPr marL="1143000" indent="-228600" eaLnBrk="0" hangingPunct="0">
                <a:defRPr sz="2400">
                  <a:solidFill>
                    <a:schemeClr val="tx1"/>
                  </a:solidFill>
                  <a:latin typeface="Lucida Sans" charset="0"/>
                  <a:ea typeface="MS PGothic" panose="020B0600070205080204" charset="-128"/>
                </a:defRPr>
              </a:lvl3pPr>
              <a:lvl4pPr marL="1600200" indent="-228600" eaLnBrk="0" hangingPunct="0">
                <a:defRPr sz="2400">
                  <a:solidFill>
                    <a:schemeClr val="tx1"/>
                  </a:solidFill>
                  <a:latin typeface="Lucida Sans" charset="0"/>
                  <a:ea typeface="MS PGothic" panose="020B0600070205080204" charset="-128"/>
                </a:defRPr>
              </a:lvl4pPr>
              <a:lvl5pPr marL="2057400" indent="-228600" eaLnBrk="0" hangingPunct="0">
                <a:defRPr sz="2400">
                  <a:solidFill>
                    <a:schemeClr val="tx1"/>
                  </a:solidFill>
                  <a:latin typeface="Lucida Sans"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Lucida Sans"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Lucida Sans"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spcBef>
                  <a:spcPct val="50000"/>
                </a:spcBef>
              </a:pPr>
              <a:r>
                <a:rPr lang="en-US" sz="2000" dirty="0">
                  <a:latin typeface="Calibri" panose="020F0502020204030204"/>
                  <a:cs typeface="Calibri" panose="020F0502020204030204"/>
                </a:rPr>
                <a:t>film</a:t>
              </a:r>
              <a:endParaRPr lang="en-US" sz="2000" dirty="0">
                <a:latin typeface="Calibri" panose="020F0502020204030204"/>
                <a:cs typeface="Calibri" panose="020F0502020204030204"/>
              </a:endParaRPr>
            </a:p>
          </p:txBody>
        </p:sp>
        <p:sp>
          <p:nvSpPr>
            <p:cNvPr id="47128" name="Text Box 11"/>
            <p:cNvSpPr txBox="1">
              <a:spLocks noChangeArrowheads="1"/>
            </p:cNvSpPr>
            <p:nvPr/>
          </p:nvSpPr>
          <p:spPr bwMode="auto">
            <a:xfrm>
              <a:off x="3504" y="2304"/>
              <a:ext cx="624" cy="252"/>
            </a:xfrm>
            <a:prstGeom prst="rect">
              <a:avLst/>
            </a:prstGeom>
            <a:noFill/>
            <a:ln>
              <a:noFill/>
            </a:ln>
          </p:spPr>
          <p:txBody>
            <a:bodyPr>
              <a:spAutoFit/>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742950" indent="-285750" eaLnBrk="0" hangingPunct="0">
                <a:defRPr sz="2400">
                  <a:solidFill>
                    <a:schemeClr val="tx1"/>
                  </a:solidFill>
                  <a:latin typeface="Lucida Sans" charset="0"/>
                  <a:ea typeface="MS PGothic" panose="020B0600070205080204" charset="-128"/>
                </a:defRPr>
              </a:lvl2pPr>
              <a:lvl3pPr marL="1143000" indent="-228600" eaLnBrk="0" hangingPunct="0">
                <a:defRPr sz="2400">
                  <a:solidFill>
                    <a:schemeClr val="tx1"/>
                  </a:solidFill>
                  <a:latin typeface="Lucida Sans" charset="0"/>
                  <a:ea typeface="MS PGothic" panose="020B0600070205080204" charset="-128"/>
                </a:defRPr>
              </a:lvl3pPr>
              <a:lvl4pPr marL="1600200" indent="-228600" eaLnBrk="0" hangingPunct="0">
                <a:defRPr sz="2400">
                  <a:solidFill>
                    <a:schemeClr val="tx1"/>
                  </a:solidFill>
                  <a:latin typeface="Lucida Sans" charset="0"/>
                  <a:ea typeface="MS PGothic" panose="020B0600070205080204" charset="-128"/>
                </a:defRPr>
              </a:lvl4pPr>
              <a:lvl5pPr marL="2057400" indent="-228600" eaLnBrk="0" hangingPunct="0">
                <a:defRPr sz="2400">
                  <a:solidFill>
                    <a:schemeClr val="tx1"/>
                  </a:solidFill>
                  <a:latin typeface="Lucida Sans"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Lucida Sans"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Lucida Sans"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spcBef>
                  <a:spcPct val="50000"/>
                </a:spcBef>
              </a:pPr>
              <a:r>
                <a:rPr lang="en-US" sz="2000" dirty="0">
                  <a:latin typeface="Calibri" panose="020F0502020204030204"/>
                  <a:cs typeface="Calibri" panose="020F0502020204030204"/>
                </a:rPr>
                <a:t>love</a:t>
              </a:r>
              <a:endParaRPr lang="en-US" sz="2000" dirty="0">
                <a:latin typeface="Calibri" panose="020F0502020204030204"/>
                <a:cs typeface="Calibri" panose="020F0502020204030204"/>
              </a:endParaRPr>
            </a:p>
          </p:txBody>
        </p:sp>
        <p:sp>
          <p:nvSpPr>
            <p:cNvPr id="47129" name="Text Box 12"/>
            <p:cNvSpPr txBox="1">
              <a:spLocks noChangeArrowheads="1"/>
            </p:cNvSpPr>
            <p:nvPr/>
          </p:nvSpPr>
          <p:spPr bwMode="auto">
            <a:xfrm>
              <a:off x="4032" y="2304"/>
              <a:ext cx="624" cy="252"/>
            </a:xfrm>
            <a:prstGeom prst="rect">
              <a:avLst/>
            </a:prstGeom>
            <a:noFill/>
            <a:ln>
              <a:noFill/>
            </a:ln>
          </p:spPr>
          <p:txBody>
            <a:bodyPr>
              <a:spAutoFit/>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742950" indent="-285750" eaLnBrk="0" hangingPunct="0">
                <a:defRPr sz="2400">
                  <a:solidFill>
                    <a:schemeClr val="tx1"/>
                  </a:solidFill>
                  <a:latin typeface="Lucida Sans" charset="0"/>
                  <a:ea typeface="MS PGothic" panose="020B0600070205080204" charset="-128"/>
                </a:defRPr>
              </a:lvl2pPr>
              <a:lvl3pPr marL="1143000" indent="-228600" eaLnBrk="0" hangingPunct="0">
                <a:defRPr sz="2400">
                  <a:solidFill>
                    <a:schemeClr val="tx1"/>
                  </a:solidFill>
                  <a:latin typeface="Lucida Sans" charset="0"/>
                  <a:ea typeface="MS PGothic" panose="020B0600070205080204" charset="-128"/>
                </a:defRPr>
              </a:lvl3pPr>
              <a:lvl4pPr marL="1600200" indent="-228600" eaLnBrk="0" hangingPunct="0">
                <a:defRPr sz="2400">
                  <a:solidFill>
                    <a:schemeClr val="tx1"/>
                  </a:solidFill>
                  <a:latin typeface="Lucida Sans" charset="0"/>
                  <a:ea typeface="MS PGothic" panose="020B0600070205080204" charset="-128"/>
                </a:defRPr>
              </a:lvl4pPr>
              <a:lvl5pPr marL="2057400" indent="-228600" eaLnBrk="0" hangingPunct="0">
                <a:defRPr sz="2400">
                  <a:solidFill>
                    <a:schemeClr val="tx1"/>
                  </a:solidFill>
                  <a:latin typeface="Lucida Sans"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Lucida Sans"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Lucida Sans"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spcBef>
                  <a:spcPct val="50000"/>
                </a:spcBef>
              </a:pPr>
              <a:r>
                <a:rPr lang="en-US" sz="2000" dirty="0">
                  <a:latin typeface="Calibri" panose="020F0502020204030204"/>
                  <a:cs typeface="Calibri" panose="020F0502020204030204"/>
                </a:rPr>
                <a:t>this</a:t>
              </a:r>
              <a:endParaRPr lang="en-US" sz="2000" dirty="0">
                <a:latin typeface="Calibri" panose="020F0502020204030204"/>
                <a:cs typeface="Calibri" panose="020F0502020204030204"/>
              </a:endParaRPr>
            </a:p>
          </p:txBody>
        </p:sp>
        <p:sp>
          <p:nvSpPr>
            <p:cNvPr id="47130" name="Text Box 13"/>
            <p:cNvSpPr txBox="1">
              <a:spLocks noChangeArrowheads="1"/>
            </p:cNvSpPr>
            <p:nvPr/>
          </p:nvSpPr>
          <p:spPr bwMode="auto">
            <a:xfrm>
              <a:off x="4704" y="2304"/>
              <a:ext cx="480" cy="252"/>
            </a:xfrm>
            <a:prstGeom prst="rect">
              <a:avLst/>
            </a:prstGeom>
            <a:noFill/>
            <a:ln>
              <a:noFill/>
            </a:ln>
          </p:spPr>
          <p:txBody>
            <a:bodyPr>
              <a:spAutoFit/>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742950" indent="-285750" eaLnBrk="0" hangingPunct="0">
                <a:defRPr sz="2400">
                  <a:solidFill>
                    <a:schemeClr val="tx1"/>
                  </a:solidFill>
                  <a:latin typeface="Lucida Sans" charset="0"/>
                  <a:ea typeface="MS PGothic" panose="020B0600070205080204" charset="-128"/>
                </a:defRPr>
              </a:lvl2pPr>
              <a:lvl3pPr marL="1143000" indent="-228600" eaLnBrk="0" hangingPunct="0">
                <a:defRPr sz="2400">
                  <a:solidFill>
                    <a:schemeClr val="tx1"/>
                  </a:solidFill>
                  <a:latin typeface="Lucida Sans" charset="0"/>
                  <a:ea typeface="MS PGothic" panose="020B0600070205080204" charset="-128"/>
                </a:defRPr>
              </a:lvl3pPr>
              <a:lvl4pPr marL="1600200" indent="-228600" eaLnBrk="0" hangingPunct="0">
                <a:defRPr sz="2400">
                  <a:solidFill>
                    <a:schemeClr val="tx1"/>
                  </a:solidFill>
                  <a:latin typeface="Lucida Sans" charset="0"/>
                  <a:ea typeface="MS PGothic" panose="020B0600070205080204" charset="-128"/>
                </a:defRPr>
              </a:lvl4pPr>
              <a:lvl5pPr marL="2057400" indent="-228600" eaLnBrk="0" hangingPunct="0">
                <a:defRPr sz="2400">
                  <a:solidFill>
                    <a:schemeClr val="tx1"/>
                  </a:solidFill>
                  <a:latin typeface="Lucida Sans"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Lucida Sans"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Lucida Sans"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spcBef>
                  <a:spcPct val="50000"/>
                </a:spcBef>
              </a:pPr>
              <a:r>
                <a:rPr lang="en-US" sz="2000" dirty="0">
                  <a:latin typeface="Calibri" panose="020F0502020204030204"/>
                  <a:cs typeface="Calibri" panose="020F0502020204030204"/>
                </a:rPr>
                <a:t>fun</a:t>
              </a:r>
              <a:endParaRPr lang="en-US" sz="2000" dirty="0">
                <a:latin typeface="Calibri" panose="020F0502020204030204"/>
                <a:cs typeface="Calibri" panose="020F0502020204030204"/>
              </a:endParaRPr>
            </a:p>
          </p:txBody>
        </p:sp>
        <p:grpSp>
          <p:nvGrpSpPr>
            <p:cNvPr id="3" name="Group 14"/>
            <p:cNvGrpSpPr/>
            <p:nvPr/>
          </p:nvGrpSpPr>
          <p:grpSpPr bwMode="auto">
            <a:xfrm>
              <a:off x="2976" y="2640"/>
              <a:ext cx="2640" cy="1"/>
              <a:chOff x="2256" y="2640"/>
              <a:chExt cx="2640" cy="0"/>
            </a:xfrm>
          </p:grpSpPr>
          <p:sp>
            <p:nvSpPr>
              <p:cNvPr id="47133" name="Line 15"/>
              <p:cNvSpPr>
                <a:spLocks noChangeShapeType="1"/>
              </p:cNvSpPr>
              <p:nvPr/>
            </p:nvSpPr>
            <p:spPr bwMode="auto">
              <a:xfrm>
                <a:off x="2256" y="2640"/>
                <a:ext cx="288" cy="0"/>
              </a:xfrm>
              <a:prstGeom prst="line">
                <a:avLst/>
              </a:prstGeom>
              <a:noFill/>
              <a:ln w="9525">
                <a:solidFill>
                  <a:schemeClr val="tx1"/>
                </a:solidFill>
                <a:round/>
              </a:ln>
            </p:spPr>
            <p:txBody>
              <a:bodyPr/>
              <a:lstStyle/>
              <a:p>
                <a:endParaRPr lang="en-US">
                  <a:latin typeface="Calibri" panose="020F0502020204030204"/>
                  <a:cs typeface="Calibri" panose="020F0502020204030204"/>
                </a:endParaRPr>
              </a:p>
            </p:txBody>
          </p:sp>
          <p:sp>
            <p:nvSpPr>
              <p:cNvPr id="47134" name="Line 16"/>
              <p:cNvSpPr>
                <a:spLocks noChangeShapeType="1"/>
              </p:cNvSpPr>
              <p:nvPr/>
            </p:nvSpPr>
            <p:spPr bwMode="auto">
              <a:xfrm>
                <a:off x="2832" y="2640"/>
                <a:ext cx="288" cy="0"/>
              </a:xfrm>
              <a:prstGeom prst="line">
                <a:avLst/>
              </a:prstGeom>
              <a:noFill/>
              <a:ln w="9525">
                <a:solidFill>
                  <a:schemeClr val="tx1"/>
                </a:solidFill>
                <a:round/>
              </a:ln>
            </p:spPr>
            <p:txBody>
              <a:bodyPr/>
              <a:lstStyle/>
              <a:p>
                <a:endParaRPr lang="en-US">
                  <a:latin typeface="Calibri" panose="020F0502020204030204"/>
                  <a:cs typeface="Calibri" panose="020F0502020204030204"/>
                </a:endParaRPr>
              </a:p>
            </p:txBody>
          </p:sp>
          <p:sp>
            <p:nvSpPr>
              <p:cNvPr id="47135" name="Line 17"/>
              <p:cNvSpPr>
                <a:spLocks noChangeShapeType="1"/>
              </p:cNvSpPr>
              <p:nvPr/>
            </p:nvSpPr>
            <p:spPr bwMode="auto">
              <a:xfrm>
                <a:off x="3408" y="2640"/>
                <a:ext cx="288" cy="0"/>
              </a:xfrm>
              <a:prstGeom prst="line">
                <a:avLst/>
              </a:prstGeom>
              <a:noFill/>
              <a:ln w="9525">
                <a:solidFill>
                  <a:schemeClr val="tx1"/>
                </a:solidFill>
                <a:round/>
              </a:ln>
            </p:spPr>
            <p:txBody>
              <a:bodyPr/>
              <a:lstStyle/>
              <a:p>
                <a:endParaRPr lang="en-US">
                  <a:latin typeface="Calibri" panose="020F0502020204030204"/>
                  <a:cs typeface="Calibri" panose="020F0502020204030204"/>
                </a:endParaRPr>
              </a:p>
            </p:txBody>
          </p:sp>
          <p:sp>
            <p:nvSpPr>
              <p:cNvPr id="47136" name="Line 18"/>
              <p:cNvSpPr>
                <a:spLocks noChangeShapeType="1"/>
              </p:cNvSpPr>
              <p:nvPr/>
            </p:nvSpPr>
            <p:spPr bwMode="auto">
              <a:xfrm>
                <a:off x="3984" y="2640"/>
                <a:ext cx="288" cy="0"/>
              </a:xfrm>
              <a:prstGeom prst="line">
                <a:avLst/>
              </a:prstGeom>
              <a:noFill/>
              <a:ln w="9525">
                <a:solidFill>
                  <a:schemeClr val="tx1"/>
                </a:solidFill>
                <a:round/>
              </a:ln>
            </p:spPr>
            <p:txBody>
              <a:bodyPr/>
              <a:lstStyle/>
              <a:p>
                <a:endParaRPr lang="en-US">
                  <a:latin typeface="Calibri" panose="020F0502020204030204"/>
                  <a:cs typeface="Calibri" panose="020F0502020204030204"/>
                </a:endParaRPr>
              </a:p>
            </p:txBody>
          </p:sp>
          <p:sp>
            <p:nvSpPr>
              <p:cNvPr id="47137" name="Line 19"/>
              <p:cNvSpPr>
                <a:spLocks noChangeShapeType="1"/>
              </p:cNvSpPr>
              <p:nvPr/>
            </p:nvSpPr>
            <p:spPr bwMode="auto">
              <a:xfrm>
                <a:off x="4608" y="2640"/>
                <a:ext cx="288" cy="0"/>
              </a:xfrm>
              <a:prstGeom prst="line">
                <a:avLst/>
              </a:prstGeom>
              <a:noFill/>
              <a:ln w="9525">
                <a:solidFill>
                  <a:schemeClr val="tx1"/>
                </a:solidFill>
                <a:round/>
              </a:ln>
            </p:spPr>
            <p:txBody>
              <a:bodyPr/>
              <a:lstStyle/>
              <a:p>
                <a:endParaRPr lang="en-US">
                  <a:latin typeface="Calibri" panose="020F0502020204030204"/>
                  <a:cs typeface="Calibri" panose="020F0502020204030204"/>
                </a:endParaRPr>
              </a:p>
            </p:txBody>
          </p:sp>
        </p:grpSp>
        <p:sp>
          <p:nvSpPr>
            <p:cNvPr id="47132" name="Text Box 20"/>
            <p:cNvSpPr txBox="1">
              <a:spLocks noChangeArrowheads="1"/>
            </p:cNvSpPr>
            <p:nvPr/>
          </p:nvSpPr>
          <p:spPr bwMode="auto">
            <a:xfrm>
              <a:off x="2928" y="2304"/>
              <a:ext cx="624" cy="252"/>
            </a:xfrm>
            <a:prstGeom prst="rect">
              <a:avLst/>
            </a:prstGeom>
            <a:noFill/>
            <a:ln>
              <a:noFill/>
            </a:ln>
          </p:spPr>
          <p:txBody>
            <a:bodyPr>
              <a:spAutoFit/>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742950" indent="-285750" eaLnBrk="0" hangingPunct="0">
                <a:defRPr sz="2400">
                  <a:solidFill>
                    <a:schemeClr val="tx1"/>
                  </a:solidFill>
                  <a:latin typeface="Lucida Sans" charset="0"/>
                  <a:ea typeface="MS PGothic" panose="020B0600070205080204" charset="-128"/>
                </a:defRPr>
              </a:lvl2pPr>
              <a:lvl3pPr marL="1143000" indent="-228600" eaLnBrk="0" hangingPunct="0">
                <a:defRPr sz="2400">
                  <a:solidFill>
                    <a:schemeClr val="tx1"/>
                  </a:solidFill>
                  <a:latin typeface="Lucida Sans" charset="0"/>
                  <a:ea typeface="MS PGothic" panose="020B0600070205080204" charset="-128"/>
                </a:defRPr>
              </a:lvl3pPr>
              <a:lvl4pPr marL="1600200" indent="-228600" eaLnBrk="0" hangingPunct="0">
                <a:defRPr sz="2400">
                  <a:solidFill>
                    <a:schemeClr val="tx1"/>
                  </a:solidFill>
                  <a:latin typeface="Lucida Sans" charset="0"/>
                  <a:ea typeface="MS PGothic" panose="020B0600070205080204" charset="-128"/>
                </a:defRPr>
              </a:lvl4pPr>
              <a:lvl5pPr marL="2057400" indent="-228600" eaLnBrk="0" hangingPunct="0">
                <a:defRPr sz="2400">
                  <a:solidFill>
                    <a:schemeClr val="tx1"/>
                  </a:solidFill>
                  <a:latin typeface="Lucida Sans"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Lucida Sans"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Lucida Sans"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spcBef>
                  <a:spcPct val="50000"/>
                </a:spcBef>
              </a:pPr>
              <a:r>
                <a:rPr lang="en-US" sz="2000" dirty="0">
                  <a:latin typeface="Calibri" panose="020F0502020204030204"/>
                  <a:cs typeface="Calibri" panose="020F0502020204030204"/>
                </a:rPr>
                <a:t>I</a:t>
              </a:r>
              <a:endParaRPr lang="en-US" sz="2000" dirty="0">
                <a:latin typeface="Calibri" panose="020F0502020204030204"/>
                <a:cs typeface="Calibri" panose="020F0502020204030204"/>
              </a:endParaRPr>
            </a:p>
          </p:txBody>
        </p:sp>
      </p:grpSp>
      <p:grpSp>
        <p:nvGrpSpPr>
          <p:cNvPr id="4" name="Group 21"/>
          <p:cNvGrpSpPr/>
          <p:nvPr/>
        </p:nvGrpSpPr>
        <p:grpSpPr bwMode="auto">
          <a:xfrm>
            <a:off x="4648200" y="4419601"/>
            <a:ext cx="4953000" cy="688975"/>
            <a:chOff x="2928" y="2784"/>
            <a:chExt cx="3120" cy="434"/>
          </a:xfrm>
        </p:grpSpPr>
        <p:sp>
          <p:nvSpPr>
            <p:cNvPr id="47117" name="Text Box 22"/>
            <p:cNvSpPr txBox="1">
              <a:spLocks noChangeArrowheads="1"/>
            </p:cNvSpPr>
            <p:nvPr/>
          </p:nvSpPr>
          <p:spPr bwMode="auto">
            <a:xfrm>
              <a:off x="5184" y="2784"/>
              <a:ext cx="864" cy="233"/>
            </a:xfrm>
            <a:prstGeom prst="rect">
              <a:avLst/>
            </a:prstGeom>
            <a:noFill/>
            <a:ln>
              <a:noFill/>
            </a:ln>
          </p:spPr>
          <p:txBody>
            <a:bodyPr>
              <a:spAutoFit/>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742950" indent="-285750" eaLnBrk="0" hangingPunct="0">
                <a:defRPr sz="2400">
                  <a:solidFill>
                    <a:schemeClr val="tx1"/>
                  </a:solidFill>
                  <a:latin typeface="Lucida Sans" charset="0"/>
                  <a:ea typeface="MS PGothic" panose="020B0600070205080204" charset="-128"/>
                </a:defRPr>
              </a:lvl2pPr>
              <a:lvl3pPr marL="1143000" indent="-228600" eaLnBrk="0" hangingPunct="0">
                <a:defRPr sz="2400">
                  <a:solidFill>
                    <a:schemeClr val="tx1"/>
                  </a:solidFill>
                  <a:latin typeface="Lucida Sans" charset="0"/>
                  <a:ea typeface="MS PGothic" panose="020B0600070205080204" charset="-128"/>
                </a:defRPr>
              </a:lvl3pPr>
              <a:lvl4pPr marL="1600200" indent="-228600" eaLnBrk="0" hangingPunct="0">
                <a:defRPr sz="2400">
                  <a:solidFill>
                    <a:schemeClr val="tx1"/>
                  </a:solidFill>
                  <a:latin typeface="Lucida Sans" charset="0"/>
                  <a:ea typeface="MS PGothic" panose="020B0600070205080204" charset="-128"/>
                </a:defRPr>
              </a:lvl4pPr>
              <a:lvl5pPr marL="2057400" indent="-228600" eaLnBrk="0" hangingPunct="0">
                <a:defRPr sz="2400">
                  <a:solidFill>
                    <a:schemeClr val="tx1"/>
                  </a:solidFill>
                  <a:latin typeface="Lucida Sans"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Lucida Sans"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Lucida Sans"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spcBef>
                  <a:spcPct val="50000"/>
                </a:spcBef>
              </a:pPr>
              <a:r>
                <a:rPr lang="en-US" sz="1800" dirty="0">
                  <a:solidFill>
                    <a:srgbClr val="00AB7E"/>
                  </a:solidFill>
                  <a:latin typeface="Calibri" panose="020F0502020204030204"/>
                  <a:cs typeface="Calibri" panose="020F0502020204030204"/>
                </a:rPr>
                <a:t>0.1</a:t>
              </a:r>
              <a:endParaRPr lang="en-US" sz="1800" dirty="0">
                <a:solidFill>
                  <a:srgbClr val="00AB7E"/>
                </a:solidFill>
                <a:latin typeface="Calibri" panose="020F0502020204030204"/>
                <a:cs typeface="Calibri" panose="020F0502020204030204"/>
              </a:endParaRPr>
            </a:p>
          </p:txBody>
        </p:sp>
        <p:sp>
          <p:nvSpPr>
            <p:cNvPr id="47118" name="Text Box 23"/>
            <p:cNvSpPr txBox="1">
              <a:spLocks noChangeArrowheads="1"/>
            </p:cNvSpPr>
            <p:nvPr/>
          </p:nvSpPr>
          <p:spPr bwMode="auto">
            <a:xfrm>
              <a:off x="3504" y="2784"/>
              <a:ext cx="480" cy="233"/>
            </a:xfrm>
            <a:prstGeom prst="rect">
              <a:avLst/>
            </a:prstGeom>
            <a:noFill/>
            <a:ln>
              <a:noFill/>
            </a:ln>
          </p:spPr>
          <p:txBody>
            <a:bodyPr>
              <a:spAutoFit/>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742950" indent="-285750" eaLnBrk="0" hangingPunct="0">
                <a:defRPr sz="2400">
                  <a:solidFill>
                    <a:schemeClr val="tx1"/>
                  </a:solidFill>
                  <a:latin typeface="Lucida Sans" charset="0"/>
                  <a:ea typeface="MS PGothic" panose="020B0600070205080204" charset="-128"/>
                </a:defRPr>
              </a:lvl2pPr>
              <a:lvl3pPr marL="1143000" indent="-228600" eaLnBrk="0" hangingPunct="0">
                <a:defRPr sz="2400">
                  <a:solidFill>
                    <a:schemeClr val="tx1"/>
                  </a:solidFill>
                  <a:latin typeface="Lucida Sans" charset="0"/>
                  <a:ea typeface="MS PGothic" panose="020B0600070205080204" charset="-128"/>
                </a:defRPr>
              </a:lvl3pPr>
              <a:lvl4pPr marL="1600200" indent="-228600" eaLnBrk="0" hangingPunct="0">
                <a:defRPr sz="2400">
                  <a:solidFill>
                    <a:schemeClr val="tx1"/>
                  </a:solidFill>
                  <a:latin typeface="Lucida Sans" charset="0"/>
                  <a:ea typeface="MS PGothic" panose="020B0600070205080204" charset="-128"/>
                </a:defRPr>
              </a:lvl4pPr>
              <a:lvl5pPr marL="2057400" indent="-228600" eaLnBrk="0" hangingPunct="0">
                <a:defRPr sz="2400">
                  <a:solidFill>
                    <a:schemeClr val="tx1"/>
                  </a:solidFill>
                  <a:latin typeface="Lucida Sans"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Lucida Sans"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Lucida Sans"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spcBef>
                  <a:spcPct val="50000"/>
                </a:spcBef>
              </a:pPr>
              <a:r>
                <a:rPr lang="en-US" sz="1800" dirty="0">
                  <a:solidFill>
                    <a:srgbClr val="00AB7E"/>
                  </a:solidFill>
                  <a:latin typeface="Calibri" panose="020F0502020204030204"/>
                  <a:cs typeface="Calibri" panose="020F0502020204030204"/>
                </a:rPr>
                <a:t>0.1</a:t>
              </a:r>
              <a:endParaRPr lang="en-US" sz="1800" dirty="0">
                <a:solidFill>
                  <a:srgbClr val="00AB7E"/>
                </a:solidFill>
                <a:latin typeface="Calibri" panose="020F0502020204030204"/>
                <a:cs typeface="Calibri" panose="020F0502020204030204"/>
              </a:endParaRPr>
            </a:p>
          </p:txBody>
        </p:sp>
        <p:sp>
          <p:nvSpPr>
            <p:cNvPr id="47119" name="Text Box 24"/>
            <p:cNvSpPr txBox="1">
              <a:spLocks noChangeArrowheads="1"/>
            </p:cNvSpPr>
            <p:nvPr/>
          </p:nvSpPr>
          <p:spPr bwMode="auto">
            <a:xfrm>
              <a:off x="4032" y="2784"/>
              <a:ext cx="576" cy="233"/>
            </a:xfrm>
            <a:prstGeom prst="rect">
              <a:avLst/>
            </a:prstGeom>
            <a:noFill/>
            <a:ln>
              <a:noFill/>
            </a:ln>
          </p:spPr>
          <p:txBody>
            <a:bodyPr>
              <a:spAutoFit/>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742950" indent="-285750" eaLnBrk="0" hangingPunct="0">
                <a:defRPr sz="2400">
                  <a:solidFill>
                    <a:schemeClr val="tx1"/>
                  </a:solidFill>
                  <a:latin typeface="Lucida Sans" charset="0"/>
                  <a:ea typeface="MS PGothic" panose="020B0600070205080204" charset="-128"/>
                </a:defRPr>
              </a:lvl2pPr>
              <a:lvl3pPr marL="1143000" indent="-228600" eaLnBrk="0" hangingPunct="0">
                <a:defRPr sz="2400">
                  <a:solidFill>
                    <a:schemeClr val="tx1"/>
                  </a:solidFill>
                  <a:latin typeface="Lucida Sans" charset="0"/>
                  <a:ea typeface="MS PGothic" panose="020B0600070205080204" charset="-128"/>
                </a:defRPr>
              </a:lvl3pPr>
              <a:lvl4pPr marL="1600200" indent="-228600" eaLnBrk="0" hangingPunct="0">
                <a:defRPr sz="2400">
                  <a:solidFill>
                    <a:schemeClr val="tx1"/>
                  </a:solidFill>
                  <a:latin typeface="Lucida Sans" charset="0"/>
                  <a:ea typeface="MS PGothic" panose="020B0600070205080204" charset="-128"/>
                </a:defRPr>
              </a:lvl4pPr>
              <a:lvl5pPr marL="2057400" indent="-228600" eaLnBrk="0" hangingPunct="0">
                <a:defRPr sz="2400">
                  <a:solidFill>
                    <a:schemeClr val="tx1"/>
                  </a:solidFill>
                  <a:latin typeface="Lucida Sans"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Lucida Sans"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Lucida Sans"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spcBef>
                  <a:spcPct val="50000"/>
                </a:spcBef>
              </a:pPr>
              <a:r>
                <a:rPr lang="en-US" sz="1800" dirty="0">
                  <a:solidFill>
                    <a:srgbClr val="00AB7E"/>
                  </a:solidFill>
                  <a:latin typeface="Calibri" panose="020F0502020204030204"/>
                  <a:cs typeface="Calibri" panose="020F0502020204030204"/>
                </a:rPr>
                <a:t>0.01</a:t>
              </a:r>
              <a:endParaRPr lang="en-US" sz="1800" dirty="0">
                <a:solidFill>
                  <a:srgbClr val="00AB7E"/>
                </a:solidFill>
                <a:latin typeface="Calibri" panose="020F0502020204030204"/>
                <a:cs typeface="Calibri" panose="020F0502020204030204"/>
              </a:endParaRPr>
            </a:p>
          </p:txBody>
        </p:sp>
        <p:sp>
          <p:nvSpPr>
            <p:cNvPr id="47120" name="Text Box 25"/>
            <p:cNvSpPr txBox="1">
              <a:spLocks noChangeArrowheads="1"/>
            </p:cNvSpPr>
            <p:nvPr/>
          </p:nvSpPr>
          <p:spPr bwMode="auto">
            <a:xfrm>
              <a:off x="4704" y="2784"/>
              <a:ext cx="576" cy="233"/>
            </a:xfrm>
            <a:prstGeom prst="rect">
              <a:avLst/>
            </a:prstGeom>
            <a:noFill/>
            <a:ln>
              <a:noFill/>
            </a:ln>
          </p:spPr>
          <p:txBody>
            <a:bodyPr>
              <a:spAutoFit/>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742950" indent="-285750" eaLnBrk="0" hangingPunct="0">
                <a:defRPr sz="2400">
                  <a:solidFill>
                    <a:schemeClr val="tx1"/>
                  </a:solidFill>
                  <a:latin typeface="Lucida Sans" charset="0"/>
                  <a:ea typeface="MS PGothic" panose="020B0600070205080204" charset="-128"/>
                </a:defRPr>
              </a:lvl2pPr>
              <a:lvl3pPr marL="1143000" indent="-228600" eaLnBrk="0" hangingPunct="0">
                <a:defRPr sz="2400">
                  <a:solidFill>
                    <a:schemeClr val="tx1"/>
                  </a:solidFill>
                  <a:latin typeface="Lucida Sans" charset="0"/>
                  <a:ea typeface="MS PGothic" panose="020B0600070205080204" charset="-128"/>
                </a:defRPr>
              </a:lvl3pPr>
              <a:lvl4pPr marL="1600200" indent="-228600" eaLnBrk="0" hangingPunct="0">
                <a:defRPr sz="2400">
                  <a:solidFill>
                    <a:schemeClr val="tx1"/>
                  </a:solidFill>
                  <a:latin typeface="Lucida Sans" charset="0"/>
                  <a:ea typeface="MS PGothic" panose="020B0600070205080204" charset="-128"/>
                </a:defRPr>
              </a:lvl4pPr>
              <a:lvl5pPr marL="2057400" indent="-228600" eaLnBrk="0" hangingPunct="0">
                <a:defRPr sz="2400">
                  <a:solidFill>
                    <a:schemeClr val="tx1"/>
                  </a:solidFill>
                  <a:latin typeface="Lucida Sans"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Lucida Sans"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Lucida Sans"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spcBef>
                  <a:spcPct val="50000"/>
                </a:spcBef>
              </a:pPr>
              <a:r>
                <a:rPr lang="en-US" sz="1800" dirty="0">
                  <a:solidFill>
                    <a:srgbClr val="00AB7E"/>
                  </a:solidFill>
                  <a:latin typeface="Calibri" panose="020F0502020204030204"/>
                  <a:cs typeface="Calibri" panose="020F0502020204030204"/>
                </a:rPr>
                <a:t>0.05</a:t>
              </a:r>
              <a:endParaRPr lang="en-US" sz="1800" dirty="0">
                <a:solidFill>
                  <a:srgbClr val="00AB7E"/>
                </a:solidFill>
                <a:latin typeface="Calibri" panose="020F0502020204030204"/>
                <a:cs typeface="Calibri" panose="020F0502020204030204"/>
              </a:endParaRPr>
            </a:p>
          </p:txBody>
        </p:sp>
        <p:sp>
          <p:nvSpPr>
            <p:cNvPr id="47121" name="Text Box 26"/>
            <p:cNvSpPr txBox="1">
              <a:spLocks noChangeArrowheads="1"/>
            </p:cNvSpPr>
            <p:nvPr/>
          </p:nvSpPr>
          <p:spPr bwMode="auto">
            <a:xfrm>
              <a:off x="2928" y="2784"/>
              <a:ext cx="480" cy="233"/>
            </a:xfrm>
            <a:prstGeom prst="rect">
              <a:avLst/>
            </a:prstGeom>
            <a:noFill/>
            <a:ln>
              <a:noFill/>
            </a:ln>
          </p:spPr>
          <p:txBody>
            <a:bodyPr>
              <a:spAutoFit/>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742950" indent="-285750" eaLnBrk="0" hangingPunct="0">
                <a:defRPr sz="2400">
                  <a:solidFill>
                    <a:schemeClr val="tx1"/>
                  </a:solidFill>
                  <a:latin typeface="Lucida Sans" charset="0"/>
                  <a:ea typeface="MS PGothic" panose="020B0600070205080204" charset="-128"/>
                </a:defRPr>
              </a:lvl2pPr>
              <a:lvl3pPr marL="1143000" indent="-228600" eaLnBrk="0" hangingPunct="0">
                <a:defRPr sz="2400">
                  <a:solidFill>
                    <a:schemeClr val="tx1"/>
                  </a:solidFill>
                  <a:latin typeface="Lucida Sans" charset="0"/>
                  <a:ea typeface="MS PGothic" panose="020B0600070205080204" charset="-128"/>
                </a:defRPr>
              </a:lvl3pPr>
              <a:lvl4pPr marL="1600200" indent="-228600" eaLnBrk="0" hangingPunct="0">
                <a:defRPr sz="2400">
                  <a:solidFill>
                    <a:schemeClr val="tx1"/>
                  </a:solidFill>
                  <a:latin typeface="Lucida Sans" charset="0"/>
                  <a:ea typeface="MS PGothic" panose="020B0600070205080204" charset="-128"/>
                </a:defRPr>
              </a:lvl4pPr>
              <a:lvl5pPr marL="2057400" indent="-228600" eaLnBrk="0" hangingPunct="0">
                <a:defRPr sz="2400">
                  <a:solidFill>
                    <a:schemeClr val="tx1"/>
                  </a:solidFill>
                  <a:latin typeface="Lucida Sans"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Lucida Sans"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Lucida Sans"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spcBef>
                  <a:spcPct val="50000"/>
                </a:spcBef>
              </a:pPr>
              <a:r>
                <a:rPr lang="en-US" sz="1800" dirty="0">
                  <a:solidFill>
                    <a:srgbClr val="00AB7E"/>
                  </a:solidFill>
                  <a:latin typeface="Calibri" panose="020F0502020204030204"/>
                  <a:cs typeface="Calibri" panose="020F0502020204030204"/>
                </a:rPr>
                <a:t>0.1</a:t>
              </a:r>
              <a:endParaRPr lang="en-US" sz="1800" dirty="0">
                <a:solidFill>
                  <a:srgbClr val="00AB7E"/>
                </a:solidFill>
                <a:latin typeface="Calibri" panose="020F0502020204030204"/>
                <a:cs typeface="Calibri" panose="020F0502020204030204"/>
              </a:endParaRPr>
            </a:p>
          </p:txBody>
        </p:sp>
        <p:sp>
          <p:nvSpPr>
            <p:cNvPr id="47122" name="Text Box 27"/>
            <p:cNvSpPr txBox="1">
              <a:spLocks noChangeArrowheads="1"/>
            </p:cNvSpPr>
            <p:nvPr/>
          </p:nvSpPr>
          <p:spPr bwMode="auto">
            <a:xfrm>
              <a:off x="5184" y="2985"/>
              <a:ext cx="864" cy="233"/>
            </a:xfrm>
            <a:prstGeom prst="rect">
              <a:avLst/>
            </a:prstGeom>
            <a:noFill/>
            <a:ln>
              <a:noFill/>
            </a:ln>
          </p:spPr>
          <p:txBody>
            <a:bodyPr>
              <a:spAutoFit/>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742950" indent="-285750" eaLnBrk="0" hangingPunct="0">
                <a:defRPr sz="2400">
                  <a:solidFill>
                    <a:schemeClr val="tx1"/>
                  </a:solidFill>
                  <a:latin typeface="Lucida Sans" charset="0"/>
                  <a:ea typeface="MS PGothic" panose="020B0600070205080204" charset="-128"/>
                </a:defRPr>
              </a:lvl2pPr>
              <a:lvl3pPr marL="1143000" indent="-228600" eaLnBrk="0" hangingPunct="0">
                <a:defRPr sz="2400">
                  <a:solidFill>
                    <a:schemeClr val="tx1"/>
                  </a:solidFill>
                  <a:latin typeface="Lucida Sans" charset="0"/>
                  <a:ea typeface="MS PGothic" panose="020B0600070205080204" charset="-128"/>
                </a:defRPr>
              </a:lvl3pPr>
              <a:lvl4pPr marL="1600200" indent="-228600" eaLnBrk="0" hangingPunct="0">
                <a:defRPr sz="2400">
                  <a:solidFill>
                    <a:schemeClr val="tx1"/>
                  </a:solidFill>
                  <a:latin typeface="Lucida Sans" charset="0"/>
                  <a:ea typeface="MS PGothic" panose="020B0600070205080204" charset="-128"/>
                </a:defRPr>
              </a:lvl4pPr>
              <a:lvl5pPr marL="2057400" indent="-228600" eaLnBrk="0" hangingPunct="0">
                <a:defRPr sz="2400">
                  <a:solidFill>
                    <a:schemeClr val="tx1"/>
                  </a:solidFill>
                  <a:latin typeface="Lucida Sans"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Lucida Sans"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Lucida Sans"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spcBef>
                  <a:spcPct val="50000"/>
                </a:spcBef>
              </a:pPr>
              <a:r>
                <a:rPr lang="en-US" sz="1800" dirty="0">
                  <a:solidFill>
                    <a:srgbClr val="FF0000"/>
                  </a:solidFill>
                  <a:latin typeface="Calibri" panose="020F0502020204030204"/>
                  <a:cs typeface="Calibri" panose="020F0502020204030204"/>
                </a:rPr>
                <a:t>0.1</a:t>
              </a:r>
              <a:endParaRPr lang="en-US" sz="1800" dirty="0">
                <a:solidFill>
                  <a:srgbClr val="FF0000"/>
                </a:solidFill>
                <a:latin typeface="Calibri" panose="020F0502020204030204"/>
                <a:cs typeface="Calibri" panose="020F0502020204030204"/>
              </a:endParaRPr>
            </a:p>
          </p:txBody>
        </p:sp>
        <p:sp>
          <p:nvSpPr>
            <p:cNvPr id="47123" name="Text Box 28"/>
            <p:cNvSpPr txBox="1">
              <a:spLocks noChangeArrowheads="1"/>
            </p:cNvSpPr>
            <p:nvPr/>
          </p:nvSpPr>
          <p:spPr bwMode="auto">
            <a:xfrm>
              <a:off x="3504" y="2985"/>
              <a:ext cx="528" cy="233"/>
            </a:xfrm>
            <a:prstGeom prst="rect">
              <a:avLst/>
            </a:prstGeom>
            <a:noFill/>
            <a:ln>
              <a:noFill/>
            </a:ln>
          </p:spPr>
          <p:txBody>
            <a:bodyPr>
              <a:spAutoFit/>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742950" indent="-285750" eaLnBrk="0" hangingPunct="0">
                <a:defRPr sz="2400">
                  <a:solidFill>
                    <a:schemeClr val="tx1"/>
                  </a:solidFill>
                  <a:latin typeface="Lucida Sans" charset="0"/>
                  <a:ea typeface="MS PGothic" panose="020B0600070205080204" charset="-128"/>
                </a:defRPr>
              </a:lvl2pPr>
              <a:lvl3pPr marL="1143000" indent="-228600" eaLnBrk="0" hangingPunct="0">
                <a:defRPr sz="2400">
                  <a:solidFill>
                    <a:schemeClr val="tx1"/>
                  </a:solidFill>
                  <a:latin typeface="Lucida Sans" charset="0"/>
                  <a:ea typeface="MS PGothic" panose="020B0600070205080204" charset="-128"/>
                </a:defRPr>
              </a:lvl3pPr>
              <a:lvl4pPr marL="1600200" indent="-228600" eaLnBrk="0" hangingPunct="0">
                <a:defRPr sz="2400">
                  <a:solidFill>
                    <a:schemeClr val="tx1"/>
                  </a:solidFill>
                  <a:latin typeface="Lucida Sans" charset="0"/>
                  <a:ea typeface="MS PGothic" panose="020B0600070205080204" charset="-128"/>
                </a:defRPr>
              </a:lvl4pPr>
              <a:lvl5pPr marL="2057400" indent="-228600" eaLnBrk="0" hangingPunct="0">
                <a:defRPr sz="2400">
                  <a:solidFill>
                    <a:schemeClr val="tx1"/>
                  </a:solidFill>
                  <a:latin typeface="Lucida Sans"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Lucida Sans"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Lucida Sans"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spcBef>
                  <a:spcPct val="50000"/>
                </a:spcBef>
              </a:pPr>
              <a:r>
                <a:rPr lang="en-US" sz="1800" dirty="0">
                  <a:solidFill>
                    <a:srgbClr val="FF0000"/>
                  </a:solidFill>
                  <a:latin typeface="Calibri" panose="020F0502020204030204"/>
                  <a:cs typeface="Calibri" panose="020F0502020204030204"/>
                </a:rPr>
                <a:t>0.001</a:t>
              </a:r>
              <a:endParaRPr lang="en-US" sz="1800" dirty="0">
                <a:solidFill>
                  <a:srgbClr val="FF0000"/>
                </a:solidFill>
                <a:latin typeface="Calibri" panose="020F0502020204030204"/>
                <a:cs typeface="Calibri" panose="020F0502020204030204"/>
              </a:endParaRPr>
            </a:p>
          </p:txBody>
        </p:sp>
        <p:sp>
          <p:nvSpPr>
            <p:cNvPr id="47124" name="Text Box 29"/>
            <p:cNvSpPr txBox="1">
              <a:spLocks noChangeArrowheads="1"/>
            </p:cNvSpPr>
            <p:nvPr/>
          </p:nvSpPr>
          <p:spPr bwMode="auto">
            <a:xfrm>
              <a:off x="4032" y="2985"/>
              <a:ext cx="576" cy="233"/>
            </a:xfrm>
            <a:prstGeom prst="rect">
              <a:avLst/>
            </a:prstGeom>
            <a:noFill/>
            <a:ln>
              <a:noFill/>
            </a:ln>
          </p:spPr>
          <p:txBody>
            <a:bodyPr>
              <a:spAutoFit/>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742950" indent="-285750" eaLnBrk="0" hangingPunct="0">
                <a:defRPr sz="2400">
                  <a:solidFill>
                    <a:schemeClr val="tx1"/>
                  </a:solidFill>
                  <a:latin typeface="Lucida Sans" charset="0"/>
                  <a:ea typeface="MS PGothic" panose="020B0600070205080204" charset="-128"/>
                </a:defRPr>
              </a:lvl2pPr>
              <a:lvl3pPr marL="1143000" indent="-228600" eaLnBrk="0" hangingPunct="0">
                <a:defRPr sz="2400">
                  <a:solidFill>
                    <a:schemeClr val="tx1"/>
                  </a:solidFill>
                  <a:latin typeface="Lucida Sans" charset="0"/>
                  <a:ea typeface="MS PGothic" panose="020B0600070205080204" charset="-128"/>
                </a:defRPr>
              </a:lvl3pPr>
              <a:lvl4pPr marL="1600200" indent="-228600" eaLnBrk="0" hangingPunct="0">
                <a:defRPr sz="2400">
                  <a:solidFill>
                    <a:schemeClr val="tx1"/>
                  </a:solidFill>
                  <a:latin typeface="Lucida Sans" charset="0"/>
                  <a:ea typeface="MS PGothic" panose="020B0600070205080204" charset="-128"/>
                </a:defRPr>
              </a:lvl4pPr>
              <a:lvl5pPr marL="2057400" indent="-228600" eaLnBrk="0" hangingPunct="0">
                <a:defRPr sz="2400">
                  <a:solidFill>
                    <a:schemeClr val="tx1"/>
                  </a:solidFill>
                  <a:latin typeface="Lucida Sans"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Lucida Sans"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Lucida Sans"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spcBef>
                  <a:spcPct val="50000"/>
                </a:spcBef>
              </a:pPr>
              <a:r>
                <a:rPr lang="en-US" sz="1800" dirty="0">
                  <a:solidFill>
                    <a:srgbClr val="FF0000"/>
                  </a:solidFill>
                  <a:latin typeface="Calibri" panose="020F0502020204030204"/>
                  <a:cs typeface="Calibri" panose="020F0502020204030204"/>
                </a:rPr>
                <a:t>0.01</a:t>
              </a:r>
              <a:endParaRPr lang="en-US" sz="1800" dirty="0">
                <a:solidFill>
                  <a:srgbClr val="FF0000"/>
                </a:solidFill>
                <a:latin typeface="Calibri" panose="020F0502020204030204"/>
                <a:cs typeface="Calibri" panose="020F0502020204030204"/>
              </a:endParaRPr>
            </a:p>
          </p:txBody>
        </p:sp>
        <p:sp>
          <p:nvSpPr>
            <p:cNvPr id="47125" name="Text Box 30"/>
            <p:cNvSpPr txBox="1">
              <a:spLocks noChangeArrowheads="1"/>
            </p:cNvSpPr>
            <p:nvPr/>
          </p:nvSpPr>
          <p:spPr bwMode="auto">
            <a:xfrm>
              <a:off x="4704" y="2985"/>
              <a:ext cx="576" cy="233"/>
            </a:xfrm>
            <a:prstGeom prst="rect">
              <a:avLst/>
            </a:prstGeom>
            <a:noFill/>
            <a:ln>
              <a:noFill/>
            </a:ln>
          </p:spPr>
          <p:txBody>
            <a:bodyPr>
              <a:spAutoFit/>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742950" indent="-285750" eaLnBrk="0" hangingPunct="0">
                <a:defRPr sz="2400">
                  <a:solidFill>
                    <a:schemeClr val="tx1"/>
                  </a:solidFill>
                  <a:latin typeface="Lucida Sans" charset="0"/>
                  <a:ea typeface="MS PGothic" panose="020B0600070205080204" charset="-128"/>
                </a:defRPr>
              </a:lvl2pPr>
              <a:lvl3pPr marL="1143000" indent="-228600" eaLnBrk="0" hangingPunct="0">
                <a:defRPr sz="2400">
                  <a:solidFill>
                    <a:schemeClr val="tx1"/>
                  </a:solidFill>
                  <a:latin typeface="Lucida Sans" charset="0"/>
                  <a:ea typeface="MS PGothic" panose="020B0600070205080204" charset="-128"/>
                </a:defRPr>
              </a:lvl3pPr>
              <a:lvl4pPr marL="1600200" indent="-228600" eaLnBrk="0" hangingPunct="0">
                <a:defRPr sz="2400">
                  <a:solidFill>
                    <a:schemeClr val="tx1"/>
                  </a:solidFill>
                  <a:latin typeface="Lucida Sans" charset="0"/>
                  <a:ea typeface="MS PGothic" panose="020B0600070205080204" charset="-128"/>
                </a:defRPr>
              </a:lvl4pPr>
              <a:lvl5pPr marL="2057400" indent="-228600" eaLnBrk="0" hangingPunct="0">
                <a:defRPr sz="2400">
                  <a:solidFill>
                    <a:schemeClr val="tx1"/>
                  </a:solidFill>
                  <a:latin typeface="Lucida Sans"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Lucida Sans"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Lucida Sans"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spcBef>
                  <a:spcPct val="50000"/>
                </a:spcBef>
              </a:pPr>
              <a:r>
                <a:rPr lang="en-US" sz="1800" dirty="0">
                  <a:solidFill>
                    <a:srgbClr val="FF0000"/>
                  </a:solidFill>
                  <a:latin typeface="Calibri" panose="020F0502020204030204"/>
                  <a:cs typeface="Calibri" panose="020F0502020204030204"/>
                </a:rPr>
                <a:t>0.005</a:t>
              </a:r>
              <a:endParaRPr lang="en-US" sz="1800" dirty="0">
                <a:solidFill>
                  <a:srgbClr val="FF0000"/>
                </a:solidFill>
                <a:latin typeface="Calibri" panose="020F0502020204030204"/>
                <a:cs typeface="Calibri" panose="020F0502020204030204"/>
              </a:endParaRPr>
            </a:p>
          </p:txBody>
        </p:sp>
        <p:sp>
          <p:nvSpPr>
            <p:cNvPr id="47126" name="Text Box 31"/>
            <p:cNvSpPr txBox="1">
              <a:spLocks noChangeArrowheads="1"/>
            </p:cNvSpPr>
            <p:nvPr/>
          </p:nvSpPr>
          <p:spPr bwMode="auto">
            <a:xfrm>
              <a:off x="2928" y="2985"/>
              <a:ext cx="480" cy="233"/>
            </a:xfrm>
            <a:prstGeom prst="rect">
              <a:avLst/>
            </a:prstGeom>
            <a:noFill/>
            <a:ln>
              <a:noFill/>
            </a:ln>
          </p:spPr>
          <p:txBody>
            <a:bodyPr>
              <a:spAutoFit/>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742950" indent="-285750" eaLnBrk="0" hangingPunct="0">
                <a:defRPr sz="2400">
                  <a:solidFill>
                    <a:schemeClr val="tx1"/>
                  </a:solidFill>
                  <a:latin typeface="Lucida Sans" charset="0"/>
                  <a:ea typeface="MS PGothic" panose="020B0600070205080204" charset="-128"/>
                </a:defRPr>
              </a:lvl2pPr>
              <a:lvl3pPr marL="1143000" indent="-228600" eaLnBrk="0" hangingPunct="0">
                <a:defRPr sz="2400">
                  <a:solidFill>
                    <a:schemeClr val="tx1"/>
                  </a:solidFill>
                  <a:latin typeface="Lucida Sans" charset="0"/>
                  <a:ea typeface="MS PGothic" panose="020B0600070205080204" charset="-128"/>
                </a:defRPr>
              </a:lvl3pPr>
              <a:lvl4pPr marL="1600200" indent="-228600" eaLnBrk="0" hangingPunct="0">
                <a:defRPr sz="2400">
                  <a:solidFill>
                    <a:schemeClr val="tx1"/>
                  </a:solidFill>
                  <a:latin typeface="Lucida Sans" charset="0"/>
                  <a:ea typeface="MS PGothic" panose="020B0600070205080204" charset="-128"/>
                </a:defRPr>
              </a:lvl4pPr>
              <a:lvl5pPr marL="2057400" indent="-228600" eaLnBrk="0" hangingPunct="0">
                <a:defRPr sz="2400">
                  <a:solidFill>
                    <a:schemeClr val="tx1"/>
                  </a:solidFill>
                  <a:latin typeface="Lucida Sans"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Lucida Sans"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Lucida Sans"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spcBef>
                  <a:spcPct val="50000"/>
                </a:spcBef>
              </a:pPr>
              <a:r>
                <a:rPr lang="en-US" sz="1800" dirty="0">
                  <a:solidFill>
                    <a:srgbClr val="FF0000"/>
                  </a:solidFill>
                  <a:latin typeface="Calibri" panose="020F0502020204030204"/>
                  <a:cs typeface="Calibri" panose="020F0502020204030204"/>
                </a:rPr>
                <a:t>0.2</a:t>
              </a:r>
              <a:endParaRPr lang="en-US" sz="1800" dirty="0">
                <a:solidFill>
                  <a:srgbClr val="FF0000"/>
                </a:solidFill>
                <a:latin typeface="Calibri" panose="020F0502020204030204"/>
                <a:cs typeface="Calibri" panose="020F0502020204030204"/>
              </a:endParaRPr>
            </a:p>
          </p:txBody>
        </p:sp>
      </p:grpSp>
      <p:sp>
        <p:nvSpPr>
          <p:cNvPr id="754720" name="Text Box 32"/>
          <p:cNvSpPr txBox="1">
            <a:spLocks noChangeArrowheads="1"/>
          </p:cNvSpPr>
          <p:nvPr/>
        </p:nvSpPr>
        <p:spPr bwMode="auto">
          <a:xfrm>
            <a:off x="5410200" y="5715001"/>
            <a:ext cx="2895600" cy="461665"/>
          </a:xfrm>
          <a:prstGeom prst="rect">
            <a:avLst/>
          </a:prstGeom>
          <a:noFill/>
          <a:ln>
            <a:noFill/>
          </a:ln>
        </p:spPr>
        <p:txBody>
          <a:bodyPr wrap="square">
            <a:spAutoFit/>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742950" indent="-285750" eaLnBrk="0" hangingPunct="0">
              <a:defRPr sz="2400">
                <a:solidFill>
                  <a:schemeClr val="tx1"/>
                </a:solidFill>
                <a:latin typeface="Lucida Sans" charset="0"/>
                <a:ea typeface="MS PGothic" panose="020B0600070205080204" charset="-128"/>
              </a:defRPr>
            </a:lvl2pPr>
            <a:lvl3pPr marL="1143000" indent="-228600" eaLnBrk="0" hangingPunct="0">
              <a:defRPr sz="2400">
                <a:solidFill>
                  <a:schemeClr val="tx1"/>
                </a:solidFill>
                <a:latin typeface="Lucida Sans" charset="0"/>
                <a:ea typeface="MS PGothic" panose="020B0600070205080204" charset="-128"/>
              </a:defRPr>
            </a:lvl3pPr>
            <a:lvl4pPr marL="1600200" indent="-228600" eaLnBrk="0" hangingPunct="0">
              <a:defRPr sz="2400">
                <a:solidFill>
                  <a:schemeClr val="tx1"/>
                </a:solidFill>
                <a:latin typeface="Lucida Sans" charset="0"/>
                <a:ea typeface="MS PGothic" panose="020B0600070205080204" charset="-128"/>
              </a:defRPr>
            </a:lvl4pPr>
            <a:lvl5pPr marL="2057400" indent="-228600" eaLnBrk="0" hangingPunct="0">
              <a:defRPr sz="2400">
                <a:solidFill>
                  <a:schemeClr val="tx1"/>
                </a:solidFill>
                <a:latin typeface="Lucida Sans"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Lucida Sans"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Lucida Sans"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spcBef>
                <a:spcPct val="50000"/>
              </a:spcBef>
            </a:pPr>
            <a:r>
              <a:rPr lang="en-US" dirty="0">
                <a:latin typeface="Calibri" panose="020F0502020204030204"/>
                <a:cs typeface="Calibri" panose="020F0502020204030204"/>
              </a:rPr>
              <a:t>P(</a:t>
            </a:r>
            <a:r>
              <a:rPr lang="en-US" dirty="0" err="1">
                <a:latin typeface="Calibri" panose="020F0502020204030204"/>
                <a:cs typeface="Calibri" panose="020F0502020204030204"/>
              </a:rPr>
              <a:t>s|</a:t>
            </a:r>
            <a:r>
              <a:rPr lang="en-US" dirty="0" err="1">
                <a:solidFill>
                  <a:srgbClr val="008000"/>
                </a:solidFill>
                <a:latin typeface="Calibri" panose="020F0502020204030204"/>
                <a:cs typeface="Calibri" panose="020F0502020204030204"/>
              </a:rPr>
              <a:t>pos</a:t>
            </a:r>
            <a:r>
              <a:rPr lang="en-US" dirty="0">
                <a:latin typeface="Calibri" panose="020F0502020204030204"/>
                <a:cs typeface="Calibri" panose="020F0502020204030204"/>
              </a:rPr>
              <a:t>)  &gt;  P(</a:t>
            </a:r>
            <a:r>
              <a:rPr lang="en-US" dirty="0" err="1">
                <a:latin typeface="Calibri" panose="020F0502020204030204"/>
                <a:cs typeface="Calibri" panose="020F0502020204030204"/>
              </a:rPr>
              <a:t>s|</a:t>
            </a:r>
            <a:r>
              <a:rPr lang="en-US" dirty="0" err="1">
                <a:solidFill>
                  <a:srgbClr val="FF0000"/>
                </a:solidFill>
                <a:latin typeface="Calibri" panose="020F0502020204030204"/>
                <a:cs typeface="Calibri" panose="020F0502020204030204"/>
              </a:rPr>
              <a:t>neg</a:t>
            </a:r>
            <a:r>
              <a:rPr lang="en-US" dirty="0">
                <a:latin typeface="Calibri" panose="020F0502020204030204"/>
                <a:cs typeface="Calibri" panose="020F0502020204030204"/>
              </a:rPr>
              <a:t>)</a:t>
            </a:r>
            <a:endParaRPr lang="en-US" dirty="0">
              <a:latin typeface="Calibri" panose="020F0502020204030204"/>
              <a:cs typeface="Calibri" panose="020F0502020204030204"/>
            </a:endParaRPr>
          </a:p>
        </p:txBody>
      </p:sp>
      <p:sp>
        <p:nvSpPr>
          <p:cNvPr id="47115" name="Text Box 33"/>
          <p:cNvSpPr txBox="1">
            <a:spLocks noChangeArrowheads="1"/>
          </p:cNvSpPr>
          <p:nvPr/>
        </p:nvSpPr>
        <p:spPr bwMode="auto">
          <a:xfrm>
            <a:off x="2574926" y="3351214"/>
            <a:ext cx="1541961" cy="2400657"/>
          </a:xfrm>
          <a:prstGeom prst="rect">
            <a:avLst/>
          </a:prstGeom>
          <a:noFill/>
          <a:ln>
            <a:noFill/>
          </a:ln>
        </p:spPr>
        <p:txBody>
          <a:bodyPr wrap="none">
            <a:spAutoFit/>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742950" indent="-285750" eaLnBrk="0" hangingPunct="0">
              <a:defRPr sz="2400">
                <a:solidFill>
                  <a:schemeClr val="tx1"/>
                </a:solidFill>
                <a:latin typeface="Lucida Sans" charset="0"/>
                <a:ea typeface="MS PGothic" panose="020B0600070205080204" charset="-128"/>
              </a:defRPr>
            </a:lvl2pPr>
            <a:lvl3pPr marL="1143000" indent="-228600" eaLnBrk="0" hangingPunct="0">
              <a:defRPr sz="2400">
                <a:solidFill>
                  <a:schemeClr val="tx1"/>
                </a:solidFill>
                <a:latin typeface="Lucida Sans" charset="0"/>
                <a:ea typeface="MS PGothic" panose="020B0600070205080204" charset="-128"/>
              </a:defRPr>
            </a:lvl3pPr>
            <a:lvl4pPr marL="1600200" indent="-228600" eaLnBrk="0" hangingPunct="0">
              <a:defRPr sz="2400">
                <a:solidFill>
                  <a:schemeClr val="tx1"/>
                </a:solidFill>
                <a:latin typeface="Lucida Sans" charset="0"/>
                <a:ea typeface="MS PGothic" panose="020B0600070205080204" charset="-128"/>
              </a:defRPr>
            </a:lvl4pPr>
            <a:lvl5pPr marL="2057400" indent="-228600" eaLnBrk="0" hangingPunct="0">
              <a:defRPr sz="2400">
                <a:solidFill>
                  <a:schemeClr val="tx1"/>
                </a:solidFill>
                <a:latin typeface="Lucida Sans"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Lucida Sans"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Lucida Sans"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lnSpc>
                <a:spcPct val="150000"/>
              </a:lnSpc>
            </a:pPr>
            <a:r>
              <a:rPr lang="en-US" sz="2000" dirty="0">
                <a:solidFill>
                  <a:schemeClr val="hlink"/>
                </a:solidFill>
                <a:latin typeface="Calibri" panose="020F0502020204030204"/>
                <a:cs typeface="Calibri" panose="020F0502020204030204"/>
              </a:rPr>
              <a:t>0.2	I</a:t>
            </a:r>
            <a:endParaRPr lang="en-US" sz="2000" dirty="0">
              <a:solidFill>
                <a:schemeClr val="hlink"/>
              </a:solidFill>
              <a:latin typeface="Calibri" panose="020F0502020204030204"/>
              <a:cs typeface="Calibri" panose="020F0502020204030204"/>
            </a:endParaRPr>
          </a:p>
          <a:p>
            <a:pPr eaLnBrk="1" hangingPunct="1">
              <a:lnSpc>
                <a:spcPct val="150000"/>
              </a:lnSpc>
            </a:pPr>
            <a:r>
              <a:rPr lang="en-US" sz="2000" dirty="0">
                <a:solidFill>
                  <a:schemeClr val="hlink"/>
                </a:solidFill>
                <a:latin typeface="Calibri" panose="020F0502020204030204"/>
                <a:cs typeface="Calibri" panose="020F0502020204030204"/>
              </a:rPr>
              <a:t>0.001	love</a:t>
            </a:r>
            <a:endParaRPr lang="en-US" sz="2000" dirty="0">
              <a:solidFill>
                <a:schemeClr val="hlink"/>
              </a:solidFill>
              <a:latin typeface="Calibri" panose="020F0502020204030204"/>
              <a:cs typeface="Calibri" panose="020F0502020204030204"/>
            </a:endParaRPr>
          </a:p>
          <a:p>
            <a:pPr eaLnBrk="1" hangingPunct="1">
              <a:lnSpc>
                <a:spcPct val="150000"/>
              </a:lnSpc>
            </a:pPr>
            <a:r>
              <a:rPr lang="en-US" sz="2000" dirty="0">
                <a:solidFill>
                  <a:schemeClr val="hlink"/>
                </a:solidFill>
                <a:latin typeface="Calibri" panose="020F0502020204030204"/>
                <a:cs typeface="Calibri" panose="020F0502020204030204"/>
              </a:rPr>
              <a:t>0.01	this</a:t>
            </a:r>
            <a:endParaRPr lang="en-US" sz="2000" dirty="0">
              <a:solidFill>
                <a:schemeClr val="hlink"/>
              </a:solidFill>
              <a:latin typeface="Calibri" panose="020F0502020204030204"/>
              <a:cs typeface="Calibri" panose="020F0502020204030204"/>
            </a:endParaRPr>
          </a:p>
          <a:p>
            <a:pPr eaLnBrk="1" hangingPunct="1">
              <a:lnSpc>
                <a:spcPct val="150000"/>
              </a:lnSpc>
            </a:pPr>
            <a:r>
              <a:rPr lang="en-US" sz="2000" dirty="0">
                <a:solidFill>
                  <a:schemeClr val="hlink"/>
                </a:solidFill>
                <a:latin typeface="Calibri" panose="020F0502020204030204"/>
                <a:cs typeface="Calibri" panose="020F0502020204030204"/>
              </a:rPr>
              <a:t>0.005	fun</a:t>
            </a:r>
            <a:endParaRPr lang="en-US" sz="2000" dirty="0">
              <a:solidFill>
                <a:schemeClr val="hlink"/>
              </a:solidFill>
              <a:latin typeface="Calibri" panose="020F0502020204030204"/>
              <a:cs typeface="Calibri" panose="020F0502020204030204"/>
            </a:endParaRPr>
          </a:p>
          <a:p>
            <a:pPr eaLnBrk="1" hangingPunct="1">
              <a:lnSpc>
                <a:spcPct val="150000"/>
              </a:lnSpc>
            </a:pPr>
            <a:r>
              <a:rPr lang="en-US" sz="2000" dirty="0">
                <a:solidFill>
                  <a:schemeClr val="hlink"/>
                </a:solidFill>
                <a:latin typeface="Calibri" panose="020F0502020204030204"/>
                <a:cs typeface="Calibri" panose="020F0502020204030204"/>
              </a:rPr>
              <a:t>0.1	film</a:t>
            </a:r>
            <a:endParaRPr lang="en-US" sz="2000" dirty="0">
              <a:solidFill>
                <a:schemeClr val="hlink"/>
              </a:solidFill>
              <a:latin typeface="Calibri" panose="020F0502020204030204"/>
              <a:cs typeface="Calibri" panose="020F0502020204030204"/>
            </a:endParaRPr>
          </a:p>
        </p:txBody>
      </p:sp>
      <p:sp>
        <p:nvSpPr>
          <p:cNvPr id="47116" name="TextBox 34"/>
          <p:cNvSpPr txBox="1">
            <a:spLocks noChangeArrowheads="1"/>
          </p:cNvSpPr>
          <p:nvPr/>
        </p:nvSpPr>
        <p:spPr bwMode="auto">
          <a:xfrm>
            <a:off x="7620002" y="-89972"/>
            <a:ext cx="1231427" cy="338554"/>
          </a:xfrm>
          <a:prstGeom prst="rect">
            <a:avLst/>
          </a:prstGeom>
          <a:noFill/>
          <a:ln>
            <a:noFill/>
          </a:ln>
        </p:spPr>
        <p:txBody>
          <a:bodyPr wrap="none" anchor="ctr">
            <a:spAutoFit/>
          </a:bodyPr>
          <a:lstStyle>
            <a:lvl1pPr eaLnBrk="0" hangingPunct="0">
              <a:defRPr sz="2400">
                <a:solidFill>
                  <a:schemeClr val="tx1"/>
                </a:solidFill>
                <a:latin typeface="Lucida Sans" charset="0"/>
                <a:ea typeface="MS PGothic" panose="020B0600070205080204" charset="-128"/>
                <a:cs typeface="MS PGothic" panose="020B0600070205080204" charset="-128"/>
              </a:defRPr>
            </a:lvl1pPr>
            <a:lvl2pPr marL="742950" indent="-285750" eaLnBrk="0" hangingPunct="0">
              <a:defRPr sz="2400">
                <a:solidFill>
                  <a:schemeClr val="tx1"/>
                </a:solidFill>
                <a:latin typeface="Lucida Sans" charset="0"/>
                <a:ea typeface="MS PGothic" panose="020B0600070205080204" charset="-128"/>
              </a:defRPr>
            </a:lvl2pPr>
            <a:lvl3pPr marL="1143000" indent="-228600" eaLnBrk="0" hangingPunct="0">
              <a:defRPr sz="2400">
                <a:solidFill>
                  <a:schemeClr val="tx1"/>
                </a:solidFill>
                <a:latin typeface="Lucida Sans" charset="0"/>
                <a:ea typeface="MS PGothic" panose="020B0600070205080204" charset="-128"/>
              </a:defRPr>
            </a:lvl3pPr>
            <a:lvl4pPr marL="1600200" indent="-228600" eaLnBrk="0" hangingPunct="0">
              <a:defRPr sz="2400">
                <a:solidFill>
                  <a:schemeClr val="tx1"/>
                </a:solidFill>
                <a:latin typeface="Lucida Sans" charset="0"/>
                <a:ea typeface="MS PGothic" panose="020B0600070205080204" charset="-128"/>
              </a:defRPr>
            </a:lvl4pPr>
            <a:lvl5pPr marL="2057400" indent="-228600" eaLnBrk="0" hangingPunct="0">
              <a:defRPr sz="2400">
                <a:solidFill>
                  <a:schemeClr val="tx1"/>
                </a:solidFill>
                <a:latin typeface="Lucida Sans"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Lucida Sans"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Lucida Sans"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Lucida Sans"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Lucida Sans" charset="0"/>
                <a:ea typeface="MS PGothic" panose="020B0600070205080204" charset="-128"/>
              </a:defRPr>
            </a:lvl9pPr>
          </a:lstStyle>
          <a:p>
            <a:pPr eaLnBrk="1" hangingPunct="1"/>
            <a:r>
              <a:rPr lang="en-US" sz="1600">
                <a:solidFill>
                  <a:srgbClr val="FBFCFF"/>
                </a:solidFill>
              </a:rPr>
              <a:t>Sec.13.2.1</a:t>
            </a:r>
            <a:endParaRPr lang="en-US" sz="1600">
              <a:solidFill>
                <a:srgbClr val="FBFC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547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72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257800" y="3022601"/>
            <a:ext cx="4038600" cy="2585323"/>
          </a:xfrm>
          <a:prstGeom prst="rect">
            <a:avLst/>
          </a:prstGeom>
          <a:noFill/>
        </p:spPr>
        <p:txBody>
          <a:bodyPr wrap="square" rtlCol="0">
            <a:spAutoFit/>
          </a:bodyPr>
          <a:lstStyle/>
          <a:p>
            <a:r>
              <a:rPr lang="en-US" sz="1800" b="1" dirty="0">
                <a:latin typeface="+mn-lt"/>
              </a:rPr>
              <a:t>Choosing a class:</a:t>
            </a:r>
            <a:endParaRPr lang="en-US" sz="1800" b="1" dirty="0">
              <a:latin typeface="+mn-lt"/>
            </a:endParaRPr>
          </a:p>
          <a:p>
            <a:r>
              <a:rPr lang="en-US" sz="1800" dirty="0">
                <a:latin typeface="+mn-lt"/>
              </a:rPr>
              <a:t>P(c|d5) </a:t>
            </a:r>
            <a:endParaRPr lang="en-US" sz="1800" dirty="0">
              <a:latin typeface="+mn-lt"/>
            </a:endParaRPr>
          </a:p>
          <a:p>
            <a:endParaRPr lang="en-US" sz="1800" dirty="0">
              <a:latin typeface="+mn-lt"/>
            </a:endParaRPr>
          </a:p>
          <a:p>
            <a:endParaRPr lang="en-US" sz="1800" dirty="0">
              <a:latin typeface="+mn-lt"/>
            </a:endParaRPr>
          </a:p>
          <a:p>
            <a:endParaRPr lang="en-US" sz="1800" dirty="0">
              <a:latin typeface="+mn-lt"/>
            </a:endParaRPr>
          </a:p>
          <a:p>
            <a:r>
              <a:rPr lang="en-US" sz="1800" dirty="0">
                <a:latin typeface="+mn-lt"/>
              </a:rPr>
              <a:t>P(j|d5) </a:t>
            </a:r>
            <a:endParaRPr lang="en-US" sz="1800" dirty="0">
              <a:latin typeface="+mn-lt"/>
            </a:endParaRPr>
          </a:p>
          <a:p>
            <a:endParaRPr lang="en-US" sz="1800" dirty="0">
              <a:latin typeface="+mn-lt"/>
            </a:endParaRPr>
          </a:p>
          <a:p>
            <a:endParaRPr lang="en-US" sz="1800" dirty="0">
              <a:latin typeface="+mn-lt"/>
            </a:endParaRPr>
          </a:p>
          <a:p>
            <a:endParaRPr lang="en-US" sz="1800" dirty="0">
              <a:latin typeface="+mn-lt"/>
            </a:endParaRPr>
          </a:p>
        </p:txBody>
      </p:sp>
      <p:sp>
        <p:nvSpPr>
          <p:cNvPr id="40" name="TextBox 39"/>
          <p:cNvSpPr txBox="1"/>
          <p:nvPr/>
        </p:nvSpPr>
        <p:spPr>
          <a:xfrm>
            <a:off x="5867400" y="4884499"/>
            <a:ext cx="2714205" cy="584775"/>
          </a:xfrm>
          <a:prstGeom prst="rect">
            <a:avLst/>
          </a:prstGeom>
          <a:noFill/>
        </p:spPr>
        <p:txBody>
          <a:bodyPr wrap="none" rtlCol="0">
            <a:spAutoFit/>
          </a:bodyPr>
          <a:lstStyle/>
          <a:p>
            <a:pPr lvl="1"/>
            <a:r>
              <a:rPr lang="en-US" altLang="zh-TW" sz="1600" dirty="0">
                <a:latin typeface="Calibri" panose="020F0502020204030204" charset="0"/>
              </a:rPr>
              <a:t> </a:t>
            </a:r>
            <a:r>
              <a:rPr lang="en-US" altLang="zh-TW" sz="1600" dirty="0">
                <a:latin typeface="Calibri" panose="020F0502020204030204" charset="0"/>
                <a:ea typeface="Arial" panose="020B0604020202020204" pitchFamily="34" charset="0"/>
                <a:cs typeface="Arial" panose="020B0604020202020204" pitchFamily="34" charset="0"/>
              </a:rPr>
              <a:t>1/4 * (2/9)</a:t>
            </a:r>
            <a:r>
              <a:rPr lang="en-US" altLang="zh-TW" sz="1600" baseline="30000" dirty="0">
                <a:latin typeface="Calibri" panose="020F0502020204030204" charset="0"/>
                <a:ea typeface="Arial" panose="020B0604020202020204" pitchFamily="34" charset="0"/>
                <a:cs typeface="Arial" panose="020B0604020202020204" pitchFamily="34" charset="0"/>
              </a:rPr>
              <a:t>3</a:t>
            </a:r>
            <a:r>
              <a:rPr lang="en-US" altLang="zh-TW" sz="1600" dirty="0">
                <a:latin typeface="Calibri" panose="020F0502020204030204" charset="0"/>
                <a:ea typeface="Arial" panose="020B0604020202020204" pitchFamily="34" charset="0"/>
                <a:cs typeface="Arial" panose="020B0604020202020204" pitchFamily="34" charset="0"/>
              </a:rPr>
              <a:t> * 2/9 * 2/9 </a:t>
            </a:r>
            <a:r>
              <a:rPr lang="en-US" altLang="zh-TW" sz="1600" dirty="0">
                <a:latin typeface="Calibri" panose="020F0502020204030204" charset="0"/>
              </a:rPr>
              <a:t> </a:t>
            </a:r>
            <a:endParaRPr lang="en-US" altLang="zh-TW" sz="1600" dirty="0">
              <a:latin typeface="Calibri" panose="020F0502020204030204" charset="0"/>
            </a:endParaRPr>
          </a:p>
          <a:p>
            <a:pPr lvl="1">
              <a:buFont typeface="Wingdings" panose="05000000000000000000" pitchFamily="2" charset="2"/>
              <a:buNone/>
            </a:pPr>
            <a:r>
              <a:rPr lang="en-US" altLang="zh-TW" sz="1600" dirty="0">
                <a:latin typeface="Calibri" panose="020F0502020204030204" charset="0"/>
                <a:ea typeface="Arial" panose="020B0604020202020204" pitchFamily="34" charset="0"/>
                <a:cs typeface="Arial" panose="020B0604020202020204" pitchFamily="34" charset="0"/>
              </a:rPr>
              <a:t>	≈ 0.0001</a:t>
            </a:r>
            <a:endParaRPr lang="en-US" altLang="zh-TW" sz="1600" dirty="0">
              <a:latin typeface="Calibri" panose="020F0502020204030204" charset="0"/>
              <a:ea typeface="Arial" panose="020B0604020202020204" pitchFamily="34" charset="0"/>
              <a:cs typeface="Arial" panose="020B0604020202020204" pitchFamily="34" charset="0"/>
            </a:endParaRPr>
          </a:p>
        </p:txBody>
      </p:sp>
      <p:graphicFrame>
        <p:nvGraphicFramePr>
          <p:cNvPr id="5" name="Content Placeholder 4"/>
          <p:cNvGraphicFramePr>
            <a:graphicFrameLocks noGrp="1"/>
          </p:cNvGraphicFramePr>
          <p:nvPr>
            <p:ph idx="1"/>
          </p:nvPr>
        </p:nvGraphicFramePr>
        <p:xfrm>
          <a:off x="2895600" y="177800"/>
          <a:ext cx="6096000" cy="2658914"/>
        </p:xfrm>
        <a:graphic>
          <a:graphicData uri="http://schemas.openxmlformats.org/drawingml/2006/table">
            <a:tbl>
              <a:tblPr firstRow="1" bandRow="1">
                <a:tableStyleId>{5C22544A-7EE6-4342-B048-85BDC9FD1C3A}</a:tableStyleId>
              </a:tblPr>
              <a:tblGrid>
                <a:gridCol w="1223963"/>
                <a:gridCol w="523874"/>
                <a:gridCol w="3586163"/>
                <a:gridCol w="762000"/>
              </a:tblGrid>
              <a:tr h="372533">
                <a:tc>
                  <a:txBody>
                    <a:bodyPr/>
                    <a:lstStyle/>
                    <a:p>
                      <a:pPr>
                        <a:lnSpc>
                          <a:spcPct val="70000"/>
                        </a:lnSpc>
                      </a:pPr>
                      <a:endParaRPr lang="en-US" sz="2100" dirty="0"/>
                    </a:p>
                  </a:txBody>
                  <a:tcPr marT="60960" marB="60960"/>
                </a:tc>
                <a:tc>
                  <a:txBody>
                    <a:bodyPr/>
                    <a:lstStyle/>
                    <a:p>
                      <a:pPr>
                        <a:lnSpc>
                          <a:spcPct val="70000"/>
                        </a:lnSpc>
                      </a:pPr>
                      <a:r>
                        <a:rPr lang="en-US" sz="2100" dirty="0"/>
                        <a:t>Doc</a:t>
                      </a:r>
                      <a:endParaRPr lang="en-US" sz="2100" dirty="0"/>
                    </a:p>
                  </a:txBody>
                  <a:tcPr marT="60960" marB="60960"/>
                </a:tc>
                <a:tc>
                  <a:txBody>
                    <a:bodyPr/>
                    <a:lstStyle/>
                    <a:p>
                      <a:pPr>
                        <a:lnSpc>
                          <a:spcPct val="70000"/>
                        </a:lnSpc>
                      </a:pPr>
                      <a:r>
                        <a:rPr lang="en-US" sz="2100" dirty="0"/>
                        <a:t>Words</a:t>
                      </a:r>
                      <a:endParaRPr lang="en-US" sz="2100" dirty="0"/>
                    </a:p>
                  </a:txBody>
                  <a:tcPr marT="60960" marB="60960"/>
                </a:tc>
                <a:tc>
                  <a:txBody>
                    <a:bodyPr/>
                    <a:lstStyle/>
                    <a:p>
                      <a:pPr>
                        <a:lnSpc>
                          <a:spcPct val="70000"/>
                        </a:lnSpc>
                      </a:pPr>
                      <a:r>
                        <a:rPr lang="en-US" sz="2100" dirty="0"/>
                        <a:t>Class</a:t>
                      </a:r>
                      <a:endParaRPr lang="en-US" sz="2100" dirty="0"/>
                    </a:p>
                  </a:txBody>
                  <a:tcPr marT="60960" marB="60960"/>
                </a:tc>
              </a:tr>
              <a:tr h="372533">
                <a:tc>
                  <a:txBody>
                    <a:bodyPr/>
                    <a:lstStyle/>
                    <a:p>
                      <a:pPr>
                        <a:lnSpc>
                          <a:spcPct val="70000"/>
                        </a:lnSpc>
                      </a:pPr>
                      <a:r>
                        <a:rPr lang="en-US" sz="2100" dirty="0"/>
                        <a:t>Training</a:t>
                      </a:r>
                      <a:endParaRPr lang="en-US" sz="2100" dirty="0"/>
                    </a:p>
                  </a:txBody>
                  <a:tcPr marT="60960" marB="60960">
                    <a:solidFill>
                      <a:schemeClr val="accent6">
                        <a:lumMod val="20000"/>
                        <a:lumOff val="80000"/>
                      </a:schemeClr>
                    </a:solidFill>
                  </a:tcPr>
                </a:tc>
                <a:tc>
                  <a:txBody>
                    <a:bodyPr/>
                    <a:lstStyle/>
                    <a:p>
                      <a:pPr>
                        <a:lnSpc>
                          <a:spcPct val="70000"/>
                        </a:lnSpc>
                      </a:pPr>
                      <a:r>
                        <a:rPr lang="en-US" sz="2100" dirty="0"/>
                        <a:t>1</a:t>
                      </a:r>
                      <a:endParaRPr lang="en-US" sz="2100" dirty="0"/>
                    </a:p>
                  </a:txBody>
                  <a:tcPr marT="60960" marB="60960">
                    <a:solidFill>
                      <a:schemeClr val="accent6">
                        <a:lumMod val="20000"/>
                        <a:lumOff val="80000"/>
                      </a:schemeClr>
                    </a:solidFill>
                  </a:tcPr>
                </a:tc>
                <a:tc>
                  <a:txBody>
                    <a:bodyPr/>
                    <a:lstStyle/>
                    <a:p>
                      <a:pPr>
                        <a:lnSpc>
                          <a:spcPct val="70000"/>
                        </a:lnSpc>
                      </a:pPr>
                      <a:r>
                        <a:rPr lang="en-US" sz="2100" dirty="0"/>
                        <a:t>Chinese</a:t>
                      </a:r>
                      <a:r>
                        <a:rPr lang="en-US" sz="2100" baseline="0" dirty="0"/>
                        <a:t> Beijing Chinese</a:t>
                      </a:r>
                      <a:endParaRPr lang="en-US" sz="2100" dirty="0"/>
                    </a:p>
                  </a:txBody>
                  <a:tcPr marT="60960" marB="60960">
                    <a:solidFill>
                      <a:schemeClr val="accent6">
                        <a:lumMod val="20000"/>
                        <a:lumOff val="80000"/>
                      </a:schemeClr>
                    </a:solidFill>
                  </a:tcPr>
                </a:tc>
                <a:tc>
                  <a:txBody>
                    <a:bodyPr/>
                    <a:lstStyle/>
                    <a:p>
                      <a:pPr>
                        <a:lnSpc>
                          <a:spcPct val="70000"/>
                        </a:lnSpc>
                      </a:pPr>
                      <a:r>
                        <a:rPr lang="en-US" sz="2100" dirty="0"/>
                        <a:t>c</a:t>
                      </a:r>
                      <a:endParaRPr lang="en-US" sz="2100" dirty="0"/>
                    </a:p>
                  </a:txBody>
                  <a:tcPr marT="60960" marB="60960">
                    <a:solidFill>
                      <a:schemeClr val="accent6">
                        <a:lumMod val="20000"/>
                        <a:lumOff val="80000"/>
                      </a:schemeClr>
                    </a:solidFill>
                  </a:tcPr>
                </a:tc>
              </a:tr>
              <a:tr h="372533">
                <a:tc>
                  <a:txBody>
                    <a:bodyPr/>
                    <a:lstStyle/>
                    <a:p>
                      <a:pPr>
                        <a:lnSpc>
                          <a:spcPct val="70000"/>
                        </a:lnSpc>
                      </a:pPr>
                      <a:endParaRPr lang="en-US" sz="2100" dirty="0"/>
                    </a:p>
                  </a:txBody>
                  <a:tcPr marT="60960" marB="60960">
                    <a:solidFill>
                      <a:schemeClr val="accent6">
                        <a:lumMod val="20000"/>
                        <a:lumOff val="80000"/>
                      </a:schemeClr>
                    </a:solidFill>
                  </a:tcPr>
                </a:tc>
                <a:tc>
                  <a:txBody>
                    <a:bodyPr/>
                    <a:lstStyle/>
                    <a:p>
                      <a:pPr>
                        <a:lnSpc>
                          <a:spcPct val="70000"/>
                        </a:lnSpc>
                      </a:pPr>
                      <a:r>
                        <a:rPr lang="en-US" sz="2100" dirty="0"/>
                        <a:t>2</a:t>
                      </a:r>
                      <a:endParaRPr lang="en-US" sz="2100" dirty="0"/>
                    </a:p>
                  </a:txBody>
                  <a:tcPr marT="60960" marB="60960">
                    <a:solidFill>
                      <a:schemeClr val="accent6">
                        <a:lumMod val="20000"/>
                        <a:lumOff val="80000"/>
                      </a:schemeClr>
                    </a:solidFill>
                  </a:tcPr>
                </a:tc>
                <a:tc>
                  <a:txBody>
                    <a:bodyPr/>
                    <a:lstStyle/>
                    <a:p>
                      <a:pPr>
                        <a:lnSpc>
                          <a:spcPct val="70000"/>
                        </a:lnSpc>
                      </a:pPr>
                      <a:r>
                        <a:rPr lang="en-US" sz="2100" dirty="0"/>
                        <a:t>Chinese Chinese Shanghai</a:t>
                      </a:r>
                      <a:endParaRPr lang="en-US" sz="2100" dirty="0"/>
                    </a:p>
                  </a:txBody>
                  <a:tcPr marT="60960" marB="60960">
                    <a:solidFill>
                      <a:schemeClr val="accent6">
                        <a:lumMod val="20000"/>
                        <a:lumOff val="80000"/>
                      </a:schemeClr>
                    </a:solidFill>
                  </a:tcPr>
                </a:tc>
                <a:tc>
                  <a:txBody>
                    <a:bodyPr/>
                    <a:lstStyle/>
                    <a:p>
                      <a:pPr>
                        <a:lnSpc>
                          <a:spcPct val="70000"/>
                        </a:lnSpc>
                      </a:pPr>
                      <a:r>
                        <a:rPr lang="en-US" sz="2100" dirty="0"/>
                        <a:t>c</a:t>
                      </a:r>
                      <a:endParaRPr lang="en-US" sz="2100" dirty="0"/>
                    </a:p>
                  </a:txBody>
                  <a:tcPr marT="60960" marB="60960">
                    <a:solidFill>
                      <a:schemeClr val="accent6">
                        <a:lumMod val="20000"/>
                        <a:lumOff val="80000"/>
                      </a:schemeClr>
                    </a:solidFill>
                  </a:tcPr>
                </a:tc>
              </a:tr>
              <a:tr h="372533">
                <a:tc>
                  <a:txBody>
                    <a:bodyPr/>
                    <a:lstStyle/>
                    <a:p>
                      <a:pPr>
                        <a:lnSpc>
                          <a:spcPct val="70000"/>
                        </a:lnSpc>
                      </a:pPr>
                      <a:endParaRPr lang="en-US" sz="2100"/>
                    </a:p>
                  </a:txBody>
                  <a:tcPr marT="60960" marB="60960">
                    <a:solidFill>
                      <a:schemeClr val="accent6">
                        <a:lumMod val="20000"/>
                        <a:lumOff val="80000"/>
                      </a:schemeClr>
                    </a:solidFill>
                  </a:tcPr>
                </a:tc>
                <a:tc>
                  <a:txBody>
                    <a:bodyPr/>
                    <a:lstStyle/>
                    <a:p>
                      <a:pPr>
                        <a:lnSpc>
                          <a:spcPct val="70000"/>
                        </a:lnSpc>
                      </a:pPr>
                      <a:r>
                        <a:rPr lang="en-US" sz="2100" dirty="0"/>
                        <a:t>3</a:t>
                      </a:r>
                      <a:endParaRPr lang="en-US" sz="2100" dirty="0"/>
                    </a:p>
                  </a:txBody>
                  <a:tcPr marT="60960" marB="60960">
                    <a:solidFill>
                      <a:schemeClr val="accent6">
                        <a:lumMod val="20000"/>
                        <a:lumOff val="80000"/>
                      </a:schemeClr>
                    </a:solidFill>
                  </a:tcPr>
                </a:tc>
                <a:tc>
                  <a:txBody>
                    <a:bodyPr/>
                    <a:lstStyle/>
                    <a:p>
                      <a:pPr>
                        <a:lnSpc>
                          <a:spcPct val="70000"/>
                        </a:lnSpc>
                      </a:pPr>
                      <a:r>
                        <a:rPr lang="en-US" sz="2100" dirty="0"/>
                        <a:t>Chinese Macao</a:t>
                      </a:r>
                      <a:endParaRPr lang="en-US" sz="2100" dirty="0"/>
                    </a:p>
                  </a:txBody>
                  <a:tcPr marT="60960" marB="60960">
                    <a:solidFill>
                      <a:schemeClr val="accent6">
                        <a:lumMod val="20000"/>
                        <a:lumOff val="80000"/>
                      </a:schemeClr>
                    </a:solidFill>
                  </a:tcPr>
                </a:tc>
                <a:tc>
                  <a:txBody>
                    <a:bodyPr/>
                    <a:lstStyle/>
                    <a:p>
                      <a:pPr>
                        <a:lnSpc>
                          <a:spcPct val="70000"/>
                        </a:lnSpc>
                      </a:pPr>
                      <a:r>
                        <a:rPr lang="en-US" sz="2100" dirty="0"/>
                        <a:t>c</a:t>
                      </a:r>
                      <a:endParaRPr lang="en-US" sz="2100" dirty="0"/>
                    </a:p>
                  </a:txBody>
                  <a:tcPr marT="60960" marB="60960">
                    <a:solidFill>
                      <a:schemeClr val="accent6">
                        <a:lumMod val="20000"/>
                        <a:lumOff val="80000"/>
                      </a:schemeClr>
                    </a:solidFill>
                  </a:tcPr>
                </a:tc>
              </a:tr>
              <a:tr h="372533">
                <a:tc>
                  <a:txBody>
                    <a:bodyPr/>
                    <a:lstStyle/>
                    <a:p>
                      <a:pPr>
                        <a:lnSpc>
                          <a:spcPct val="70000"/>
                        </a:lnSpc>
                      </a:pPr>
                      <a:endParaRPr lang="en-US" sz="2100"/>
                    </a:p>
                  </a:txBody>
                  <a:tcPr marT="60960" marB="60960">
                    <a:solidFill>
                      <a:schemeClr val="accent6">
                        <a:lumMod val="20000"/>
                        <a:lumOff val="80000"/>
                      </a:schemeClr>
                    </a:solidFill>
                  </a:tcPr>
                </a:tc>
                <a:tc>
                  <a:txBody>
                    <a:bodyPr/>
                    <a:lstStyle/>
                    <a:p>
                      <a:pPr>
                        <a:lnSpc>
                          <a:spcPct val="70000"/>
                        </a:lnSpc>
                      </a:pPr>
                      <a:r>
                        <a:rPr lang="en-US" sz="2100" dirty="0"/>
                        <a:t>4</a:t>
                      </a:r>
                      <a:endParaRPr lang="en-US" sz="2100" dirty="0"/>
                    </a:p>
                  </a:txBody>
                  <a:tcPr marT="60960" marB="60960">
                    <a:solidFill>
                      <a:schemeClr val="accent6">
                        <a:lumMod val="20000"/>
                        <a:lumOff val="80000"/>
                      </a:schemeClr>
                    </a:solidFill>
                  </a:tcPr>
                </a:tc>
                <a:tc>
                  <a:txBody>
                    <a:bodyPr/>
                    <a:lstStyle/>
                    <a:p>
                      <a:pPr>
                        <a:lnSpc>
                          <a:spcPct val="70000"/>
                        </a:lnSpc>
                      </a:pPr>
                      <a:r>
                        <a:rPr lang="en-US" sz="2100" dirty="0"/>
                        <a:t>Tokyo Japan Chinese</a:t>
                      </a:r>
                      <a:endParaRPr lang="en-US" sz="2100" dirty="0"/>
                    </a:p>
                  </a:txBody>
                  <a:tcPr marT="60960" marB="60960">
                    <a:solidFill>
                      <a:schemeClr val="accent6">
                        <a:lumMod val="20000"/>
                        <a:lumOff val="80000"/>
                      </a:schemeClr>
                    </a:solidFill>
                  </a:tcPr>
                </a:tc>
                <a:tc>
                  <a:txBody>
                    <a:bodyPr/>
                    <a:lstStyle/>
                    <a:p>
                      <a:pPr>
                        <a:lnSpc>
                          <a:spcPct val="70000"/>
                        </a:lnSpc>
                      </a:pPr>
                      <a:r>
                        <a:rPr lang="en-US" sz="2100" dirty="0"/>
                        <a:t>j</a:t>
                      </a:r>
                      <a:endParaRPr lang="en-US" sz="2100" dirty="0"/>
                    </a:p>
                  </a:txBody>
                  <a:tcPr marT="60960" marB="60960">
                    <a:solidFill>
                      <a:schemeClr val="accent6">
                        <a:lumMod val="20000"/>
                        <a:lumOff val="80000"/>
                      </a:schemeClr>
                    </a:solidFill>
                  </a:tcPr>
                </a:tc>
              </a:tr>
              <a:tr h="372533">
                <a:tc>
                  <a:txBody>
                    <a:bodyPr/>
                    <a:lstStyle/>
                    <a:p>
                      <a:pPr>
                        <a:lnSpc>
                          <a:spcPct val="70000"/>
                        </a:lnSpc>
                      </a:pPr>
                      <a:r>
                        <a:rPr lang="en-US" sz="2100" dirty="0"/>
                        <a:t>Test</a:t>
                      </a:r>
                      <a:endParaRPr lang="en-US" sz="2100" dirty="0"/>
                    </a:p>
                  </a:txBody>
                  <a:tcPr marT="60960" marB="60960"/>
                </a:tc>
                <a:tc>
                  <a:txBody>
                    <a:bodyPr/>
                    <a:lstStyle/>
                    <a:p>
                      <a:pPr>
                        <a:lnSpc>
                          <a:spcPct val="70000"/>
                        </a:lnSpc>
                      </a:pPr>
                      <a:r>
                        <a:rPr lang="en-US" sz="2100" dirty="0"/>
                        <a:t>5</a:t>
                      </a:r>
                      <a:endParaRPr lang="en-US" sz="2100" dirty="0"/>
                    </a:p>
                  </a:txBody>
                  <a:tcPr marT="60960" marB="60960"/>
                </a:tc>
                <a:tc>
                  <a:txBody>
                    <a:bodyPr/>
                    <a:lstStyle/>
                    <a:p>
                      <a:pPr>
                        <a:lnSpc>
                          <a:spcPct val="70000"/>
                        </a:lnSpc>
                      </a:pPr>
                      <a:r>
                        <a:rPr lang="en-US" sz="2100" dirty="0"/>
                        <a:t>Chinese Chinese Chinese Tokyo</a:t>
                      </a:r>
                      <a:r>
                        <a:rPr lang="en-US" sz="2100" baseline="0" dirty="0"/>
                        <a:t> Japan</a:t>
                      </a:r>
                      <a:endParaRPr lang="en-US" sz="2100" dirty="0"/>
                    </a:p>
                  </a:txBody>
                  <a:tcPr marT="60960" marB="60960"/>
                </a:tc>
                <a:tc>
                  <a:txBody>
                    <a:bodyPr/>
                    <a:lstStyle/>
                    <a:p>
                      <a:pPr>
                        <a:lnSpc>
                          <a:spcPct val="70000"/>
                        </a:lnSpc>
                      </a:pPr>
                      <a:r>
                        <a:rPr lang="en-US" sz="2100" dirty="0"/>
                        <a:t>?</a:t>
                      </a:r>
                      <a:endParaRPr lang="en-US" sz="2100" dirty="0"/>
                    </a:p>
                  </a:txBody>
                  <a:tcPr marT="60960" marB="60960"/>
                </a:tc>
              </a:tr>
            </a:tbl>
          </a:graphicData>
        </a:graphic>
      </p:graphicFrame>
      <p:sp>
        <p:nvSpPr>
          <p:cNvPr id="4" name="Slide Number Placeholder 3"/>
          <p:cNvSpPr>
            <a:spLocks noGrp="1"/>
          </p:cNvSpPr>
          <p:nvPr>
            <p:ph type="sldNum" sz="quarter" idx="12"/>
          </p:nvPr>
        </p:nvSpPr>
        <p:spPr/>
        <p:txBody>
          <a:bodyPr/>
          <a:lstStyle/>
          <a:p>
            <a:fld id="{10F35DC5-7E65-8247-99AB-4E984F8A921E}" type="slidenum">
              <a:rPr lang="en-US" smtClean="0"/>
            </a:fld>
            <a:endParaRPr lang="en-US" dirty="0"/>
          </a:p>
        </p:txBody>
      </p:sp>
      <p:sp>
        <p:nvSpPr>
          <p:cNvPr id="7" name="TextBox 6"/>
          <p:cNvSpPr txBox="1"/>
          <p:nvPr/>
        </p:nvSpPr>
        <p:spPr>
          <a:xfrm>
            <a:off x="838201" y="4038601"/>
            <a:ext cx="2600777" cy="2585323"/>
          </a:xfrm>
          <a:prstGeom prst="rect">
            <a:avLst/>
          </a:prstGeom>
          <a:noFill/>
        </p:spPr>
        <p:txBody>
          <a:bodyPr wrap="none" rtlCol="0">
            <a:spAutoFit/>
          </a:bodyPr>
          <a:lstStyle/>
          <a:p>
            <a:r>
              <a:rPr lang="en-US" sz="1800" b="1" dirty="0">
                <a:latin typeface="+mn-lt"/>
              </a:rPr>
              <a:t>Conditional Probabilities:</a:t>
            </a:r>
            <a:endParaRPr lang="en-US" sz="1800" b="1" dirty="0">
              <a:latin typeface="+mn-lt"/>
            </a:endParaRPr>
          </a:p>
          <a:p>
            <a:r>
              <a:rPr lang="en-US" sz="1800" dirty="0">
                <a:latin typeface="+mn-lt"/>
              </a:rPr>
              <a:t>P(</a:t>
            </a:r>
            <a:r>
              <a:rPr lang="en-US" sz="1800" dirty="0" err="1">
                <a:latin typeface="+mn-lt"/>
              </a:rPr>
              <a:t>Chinese|</a:t>
            </a:r>
            <a:r>
              <a:rPr lang="en-US" sz="1800" i="1" dirty="0" err="1">
                <a:latin typeface="+mn-lt"/>
              </a:rPr>
              <a:t>c</a:t>
            </a:r>
            <a:r>
              <a:rPr lang="en-US" sz="1800" dirty="0">
                <a:latin typeface="+mn-lt"/>
              </a:rPr>
              <a:t>) =</a:t>
            </a:r>
            <a:endParaRPr lang="en-US" sz="1800" dirty="0">
              <a:latin typeface="+mn-lt"/>
            </a:endParaRPr>
          </a:p>
          <a:p>
            <a:endParaRPr lang="en-US" sz="1800" dirty="0">
              <a:latin typeface="+mn-lt"/>
            </a:endParaRPr>
          </a:p>
          <a:p>
            <a:r>
              <a:rPr lang="en-US" sz="1800" dirty="0">
                <a:latin typeface="+mn-lt"/>
              </a:rPr>
              <a:t>P(</a:t>
            </a:r>
            <a:r>
              <a:rPr lang="en-US" sz="1800" dirty="0" err="1">
                <a:latin typeface="+mn-lt"/>
              </a:rPr>
              <a:t>Tokyo|</a:t>
            </a:r>
            <a:r>
              <a:rPr lang="en-US" sz="1800" i="1" dirty="0" err="1">
                <a:latin typeface="+mn-lt"/>
              </a:rPr>
              <a:t>c</a:t>
            </a:r>
            <a:r>
              <a:rPr lang="en-US" sz="1800" dirty="0">
                <a:latin typeface="+mn-lt"/>
              </a:rPr>
              <a:t>)    =</a:t>
            </a:r>
            <a:endParaRPr lang="en-US" sz="1800" dirty="0">
              <a:latin typeface="+mn-lt"/>
            </a:endParaRPr>
          </a:p>
          <a:p>
            <a:r>
              <a:rPr lang="en-US" sz="1800" dirty="0">
                <a:latin typeface="+mn-lt"/>
              </a:rPr>
              <a:t>P(</a:t>
            </a:r>
            <a:r>
              <a:rPr lang="en-US" sz="1800" dirty="0" err="1">
                <a:latin typeface="+mn-lt"/>
              </a:rPr>
              <a:t>Japan|</a:t>
            </a:r>
            <a:r>
              <a:rPr lang="en-US" sz="1800" i="1" dirty="0" err="1">
                <a:latin typeface="+mn-lt"/>
              </a:rPr>
              <a:t>c</a:t>
            </a:r>
            <a:r>
              <a:rPr lang="en-US" sz="1800" dirty="0">
                <a:latin typeface="+mn-lt"/>
              </a:rPr>
              <a:t>)     =</a:t>
            </a:r>
            <a:endParaRPr lang="en-US" sz="1800" dirty="0">
              <a:latin typeface="+mn-lt"/>
            </a:endParaRPr>
          </a:p>
          <a:p>
            <a:endParaRPr lang="en-US" sz="1800" dirty="0">
              <a:latin typeface="+mn-lt"/>
            </a:endParaRPr>
          </a:p>
          <a:p>
            <a:r>
              <a:rPr lang="en-US" sz="1800" dirty="0">
                <a:latin typeface="+mn-lt"/>
              </a:rPr>
              <a:t>P(</a:t>
            </a:r>
            <a:r>
              <a:rPr lang="en-US" sz="1800" dirty="0" err="1">
                <a:latin typeface="+mn-lt"/>
              </a:rPr>
              <a:t>Chinese|</a:t>
            </a:r>
            <a:r>
              <a:rPr lang="en-US" sz="1800" i="1" dirty="0" err="1">
                <a:latin typeface="+mn-lt"/>
              </a:rPr>
              <a:t>j</a:t>
            </a:r>
            <a:r>
              <a:rPr lang="en-US" sz="1800" dirty="0">
                <a:latin typeface="+mn-lt"/>
              </a:rPr>
              <a:t>) =</a:t>
            </a:r>
            <a:endParaRPr lang="en-US" sz="1800" dirty="0">
              <a:latin typeface="+mn-lt"/>
            </a:endParaRPr>
          </a:p>
          <a:p>
            <a:r>
              <a:rPr lang="en-US" sz="1800" dirty="0">
                <a:latin typeface="+mn-lt"/>
              </a:rPr>
              <a:t>P(</a:t>
            </a:r>
            <a:r>
              <a:rPr lang="en-US" sz="1800" dirty="0" err="1">
                <a:latin typeface="+mn-lt"/>
              </a:rPr>
              <a:t>Tokyo|</a:t>
            </a:r>
            <a:r>
              <a:rPr lang="en-US" sz="1800" i="1" dirty="0" err="1">
                <a:latin typeface="+mn-lt"/>
              </a:rPr>
              <a:t>j</a:t>
            </a:r>
            <a:r>
              <a:rPr lang="en-US" sz="1800" dirty="0">
                <a:latin typeface="+mn-lt"/>
              </a:rPr>
              <a:t>)     =</a:t>
            </a:r>
            <a:endParaRPr lang="en-US" sz="1800" dirty="0">
              <a:latin typeface="+mn-lt"/>
            </a:endParaRPr>
          </a:p>
          <a:p>
            <a:r>
              <a:rPr lang="en-US" sz="1800" dirty="0">
                <a:latin typeface="+mn-lt"/>
              </a:rPr>
              <a:t>P(</a:t>
            </a:r>
            <a:r>
              <a:rPr lang="en-US" sz="1800" dirty="0" err="1">
                <a:latin typeface="+mn-lt"/>
              </a:rPr>
              <a:t>Japan|</a:t>
            </a:r>
            <a:r>
              <a:rPr lang="en-US" sz="1800" i="1" dirty="0" err="1">
                <a:latin typeface="+mn-lt"/>
              </a:rPr>
              <a:t>j</a:t>
            </a:r>
            <a:r>
              <a:rPr lang="en-US" sz="1800" dirty="0">
                <a:latin typeface="+mn-lt"/>
              </a:rPr>
              <a:t>)      = </a:t>
            </a:r>
            <a:endParaRPr lang="en-US" sz="1800" dirty="0">
              <a:latin typeface="+mn-lt"/>
            </a:endParaRPr>
          </a:p>
        </p:txBody>
      </p:sp>
      <p:sp>
        <p:nvSpPr>
          <p:cNvPr id="8" name="TextBox 7"/>
          <p:cNvSpPr txBox="1"/>
          <p:nvPr/>
        </p:nvSpPr>
        <p:spPr>
          <a:xfrm>
            <a:off x="457201" y="2446099"/>
            <a:ext cx="838199" cy="1508105"/>
          </a:xfrm>
          <a:prstGeom prst="rect">
            <a:avLst/>
          </a:prstGeom>
          <a:noFill/>
        </p:spPr>
        <p:txBody>
          <a:bodyPr wrap="square" rtlCol="0">
            <a:spAutoFit/>
          </a:bodyPr>
          <a:lstStyle/>
          <a:p>
            <a:r>
              <a:rPr lang="en-US" sz="1800" b="1" dirty="0">
                <a:latin typeface="+mn-lt"/>
              </a:rPr>
              <a:t>Priors:</a:t>
            </a:r>
            <a:endParaRPr lang="en-US" sz="1800" b="1" dirty="0">
              <a:latin typeface="+mn-lt"/>
            </a:endParaRPr>
          </a:p>
          <a:p>
            <a:r>
              <a:rPr lang="en-US" sz="1800" i="1" dirty="0">
                <a:latin typeface="+mn-lt"/>
              </a:rPr>
              <a:t>P</a:t>
            </a:r>
            <a:r>
              <a:rPr lang="en-US" sz="1800" dirty="0">
                <a:latin typeface="+mn-lt"/>
              </a:rPr>
              <a:t>(</a:t>
            </a:r>
            <a:r>
              <a:rPr lang="en-US" sz="1800" i="1" dirty="0">
                <a:latin typeface="+mn-lt"/>
              </a:rPr>
              <a:t>c</a:t>
            </a:r>
            <a:r>
              <a:rPr lang="en-US" sz="1800" dirty="0">
                <a:latin typeface="+mn-lt"/>
              </a:rPr>
              <a:t>)= </a:t>
            </a:r>
            <a:endParaRPr lang="en-US" sz="1800" dirty="0">
              <a:latin typeface="+mn-lt"/>
            </a:endParaRPr>
          </a:p>
          <a:p>
            <a:endParaRPr lang="en-US" sz="200" i="1" dirty="0">
              <a:latin typeface="+mn-lt"/>
            </a:endParaRPr>
          </a:p>
          <a:p>
            <a:endParaRPr lang="en-US" sz="1800" i="1" dirty="0">
              <a:latin typeface="+mn-lt"/>
            </a:endParaRPr>
          </a:p>
          <a:p>
            <a:endParaRPr lang="en-US" i="1" dirty="0"/>
          </a:p>
          <a:p>
            <a:r>
              <a:rPr lang="en-US" sz="1800" i="1" dirty="0">
                <a:latin typeface="+mn-lt"/>
              </a:rPr>
              <a:t>P</a:t>
            </a:r>
            <a:r>
              <a:rPr lang="en-US" sz="1800" dirty="0">
                <a:latin typeface="+mn-lt"/>
              </a:rPr>
              <a:t>(</a:t>
            </a:r>
            <a:r>
              <a:rPr lang="en-US" sz="1800" i="1" dirty="0">
                <a:latin typeface="+mn-lt"/>
              </a:rPr>
              <a:t>j</a:t>
            </a:r>
            <a:r>
              <a:rPr lang="en-US" sz="1800" dirty="0">
                <a:latin typeface="+mn-lt"/>
              </a:rPr>
              <a:t>)= </a:t>
            </a:r>
            <a:endParaRPr lang="en-US" sz="1800" dirty="0">
              <a:latin typeface="+mn-lt"/>
            </a:endParaRPr>
          </a:p>
        </p:txBody>
      </p:sp>
      <p:sp>
        <p:nvSpPr>
          <p:cNvPr id="12" name="TextBox 11"/>
          <p:cNvSpPr txBox="1"/>
          <p:nvPr/>
        </p:nvSpPr>
        <p:spPr>
          <a:xfrm>
            <a:off x="1066800" y="2691825"/>
            <a:ext cx="331537" cy="584775"/>
          </a:xfrm>
          <a:prstGeom prst="rect">
            <a:avLst/>
          </a:prstGeom>
          <a:noFill/>
        </p:spPr>
        <p:txBody>
          <a:bodyPr wrap="square" rtlCol="0">
            <a:spAutoFit/>
          </a:bodyPr>
          <a:lstStyle/>
          <a:p>
            <a:r>
              <a:rPr lang="en-US" sz="1600" dirty="0">
                <a:latin typeface="+mn-lt"/>
              </a:rPr>
              <a:t>3</a:t>
            </a:r>
            <a:endParaRPr lang="en-US" sz="1600" dirty="0">
              <a:latin typeface="+mn-lt"/>
            </a:endParaRPr>
          </a:p>
          <a:p>
            <a:endParaRPr lang="en-US" sz="1600" dirty="0">
              <a:latin typeface="+mn-lt"/>
            </a:endParaRPr>
          </a:p>
        </p:txBody>
      </p:sp>
      <p:sp>
        <p:nvSpPr>
          <p:cNvPr id="13" name="TextBox 12"/>
          <p:cNvSpPr txBox="1"/>
          <p:nvPr/>
        </p:nvSpPr>
        <p:spPr>
          <a:xfrm>
            <a:off x="1066800" y="2971800"/>
            <a:ext cx="304800" cy="338554"/>
          </a:xfrm>
          <a:prstGeom prst="rect">
            <a:avLst/>
          </a:prstGeom>
          <a:noFill/>
        </p:spPr>
        <p:txBody>
          <a:bodyPr wrap="square" rtlCol="0">
            <a:spAutoFit/>
          </a:bodyPr>
          <a:lstStyle/>
          <a:p>
            <a:r>
              <a:rPr lang="en-US" sz="1600" dirty="0">
                <a:latin typeface="+mn-lt"/>
              </a:rPr>
              <a:t>4</a:t>
            </a:r>
            <a:endParaRPr lang="en-US" sz="1600" dirty="0">
              <a:latin typeface="+mn-lt"/>
            </a:endParaRPr>
          </a:p>
        </p:txBody>
      </p:sp>
      <p:cxnSp>
        <p:nvCxnSpPr>
          <p:cNvPr id="15" name="Straight Connector 14"/>
          <p:cNvCxnSpPr/>
          <p:nvPr/>
        </p:nvCxnSpPr>
        <p:spPr bwMode="auto">
          <a:xfrm>
            <a:off x="1143000" y="2971800"/>
            <a:ext cx="177960" cy="0"/>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1040063" y="3429000"/>
            <a:ext cx="331537" cy="584775"/>
          </a:xfrm>
          <a:prstGeom prst="rect">
            <a:avLst/>
          </a:prstGeom>
          <a:noFill/>
        </p:spPr>
        <p:txBody>
          <a:bodyPr wrap="square" rtlCol="0">
            <a:spAutoFit/>
          </a:bodyPr>
          <a:lstStyle/>
          <a:p>
            <a:r>
              <a:rPr lang="en-US" sz="1600" dirty="0">
                <a:latin typeface="+mn-lt"/>
              </a:rPr>
              <a:t>1</a:t>
            </a:r>
            <a:endParaRPr lang="en-US" sz="1600" dirty="0">
              <a:latin typeface="+mn-lt"/>
            </a:endParaRPr>
          </a:p>
          <a:p>
            <a:endParaRPr lang="en-US" sz="1600" dirty="0">
              <a:latin typeface="+mn-lt"/>
            </a:endParaRPr>
          </a:p>
        </p:txBody>
      </p:sp>
      <p:sp>
        <p:nvSpPr>
          <p:cNvPr id="24" name="TextBox 23"/>
          <p:cNvSpPr txBox="1"/>
          <p:nvPr/>
        </p:nvSpPr>
        <p:spPr>
          <a:xfrm>
            <a:off x="1066800" y="3810000"/>
            <a:ext cx="304800" cy="338554"/>
          </a:xfrm>
          <a:prstGeom prst="rect">
            <a:avLst/>
          </a:prstGeom>
          <a:noFill/>
        </p:spPr>
        <p:txBody>
          <a:bodyPr wrap="square" rtlCol="0">
            <a:spAutoFit/>
          </a:bodyPr>
          <a:lstStyle/>
          <a:p>
            <a:r>
              <a:rPr lang="en-US" sz="1600" dirty="0">
                <a:latin typeface="+mn-lt"/>
              </a:rPr>
              <a:t>4</a:t>
            </a:r>
            <a:endParaRPr lang="en-US" sz="1600" dirty="0">
              <a:latin typeface="+mn-lt"/>
            </a:endParaRPr>
          </a:p>
        </p:txBody>
      </p:sp>
      <p:cxnSp>
        <p:nvCxnSpPr>
          <p:cNvPr id="25" name="Straight Connector 24"/>
          <p:cNvCxnSpPr/>
          <p:nvPr/>
        </p:nvCxnSpPr>
        <p:spPr bwMode="auto">
          <a:xfrm>
            <a:off x="1066800" y="3733800"/>
            <a:ext cx="177960" cy="0"/>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graphicFrame>
        <p:nvGraphicFramePr>
          <p:cNvPr id="27" name="Object 2"/>
          <p:cNvGraphicFramePr>
            <a:graphicFrameLocks noChangeAspect="1"/>
          </p:cNvGraphicFramePr>
          <p:nvPr/>
        </p:nvGraphicFramePr>
        <p:xfrm>
          <a:off x="228600" y="1498601"/>
          <a:ext cx="2493718" cy="914400"/>
        </p:xfrm>
        <a:graphic>
          <a:graphicData uri="http://schemas.openxmlformats.org/presentationml/2006/ole">
            <mc:AlternateContent xmlns:mc="http://schemas.openxmlformats.org/markup-compatibility/2006">
              <mc:Choice xmlns:v="urn:schemas-microsoft-com:vml" Requires="v">
                <p:oleObj spid="_x0000_s100362" name="Equation" r:id="rId1" imgW="1517650" imgH="420370" progId="Equation.3">
                  <p:embed/>
                </p:oleObj>
              </mc:Choice>
              <mc:Fallback>
                <p:oleObj name="Equation" r:id="rId1" imgW="1517650" imgH="420370" progId="Equation.3">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98601"/>
                        <a:ext cx="2493718"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2"/>
          <p:cNvGraphicFramePr>
            <a:graphicFrameLocks noChangeAspect="1"/>
          </p:cNvGraphicFramePr>
          <p:nvPr/>
        </p:nvGraphicFramePr>
        <p:xfrm>
          <a:off x="381000" y="457200"/>
          <a:ext cx="1079500" cy="859367"/>
        </p:xfrm>
        <a:graphic>
          <a:graphicData uri="http://schemas.openxmlformats.org/presentationml/2006/ole">
            <mc:AlternateContent xmlns:mc="http://schemas.openxmlformats.org/markup-compatibility/2006">
              <mc:Choice xmlns:v="urn:schemas-microsoft-com:vml" Requires="v">
                <p:oleObj spid="_x0000_s100363" name="Equation" r:id="rId3" imgW="658495" imgH="393065" progId="Equation.3">
                  <p:embed/>
                </p:oleObj>
              </mc:Choice>
              <mc:Fallback>
                <p:oleObj name="Equation" r:id="rId3" imgW="658495" imgH="393065"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57200"/>
                        <a:ext cx="1079500" cy="8593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TextBox 28"/>
          <p:cNvSpPr txBox="1"/>
          <p:nvPr/>
        </p:nvSpPr>
        <p:spPr>
          <a:xfrm>
            <a:off x="2438400" y="4391528"/>
            <a:ext cx="2568332" cy="369332"/>
          </a:xfrm>
          <a:prstGeom prst="rect">
            <a:avLst/>
          </a:prstGeom>
          <a:noFill/>
        </p:spPr>
        <p:txBody>
          <a:bodyPr wrap="none" rtlCol="0">
            <a:spAutoFit/>
          </a:bodyPr>
          <a:lstStyle/>
          <a:p>
            <a:r>
              <a:rPr lang="en-US" sz="1800" dirty="0">
                <a:latin typeface="+mn-lt"/>
              </a:rPr>
              <a:t>(5+1) / (8+6) = 6/14 = 3/7</a:t>
            </a:r>
            <a:endParaRPr lang="en-US" sz="1800" dirty="0">
              <a:latin typeface="+mn-lt"/>
            </a:endParaRPr>
          </a:p>
        </p:txBody>
      </p:sp>
      <p:sp>
        <p:nvSpPr>
          <p:cNvPr id="30" name="TextBox 29"/>
          <p:cNvSpPr txBox="1"/>
          <p:nvPr/>
        </p:nvSpPr>
        <p:spPr>
          <a:xfrm>
            <a:off x="2438401" y="4749800"/>
            <a:ext cx="2023311" cy="369332"/>
          </a:xfrm>
          <a:prstGeom prst="rect">
            <a:avLst/>
          </a:prstGeom>
          <a:noFill/>
        </p:spPr>
        <p:txBody>
          <a:bodyPr wrap="none" rtlCol="0">
            <a:spAutoFit/>
          </a:bodyPr>
          <a:lstStyle/>
          <a:p>
            <a:r>
              <a:rPr lang="en-US" sz="1800" dirty="0">
                <a:latin typeface="+mn-lt"/>
              </a:rPr>
              <a:t>(0+1) / (8+6) = 1/14</a:t>
            </a:r>
            <a:endParaRPr lang="en-US" sz="1800" dirty="0">
              <a:latin typeface="+mn-lt"/>
            </a:endParaRPr>
          </a:p>
        </p:txBody>
      </p:sp>
      <p:sp>
        <p:nvSpPr>
          <p:cNvPr id="32" name="TextBox 31"/>
          <p:cNvSpPr txBox="1"/>
          <p:nvPr/>
        </p:nvSpPr>
        <p:spPr>
          <a:xfrm>
            <a:off x="2438400" y="5526952"/>
            <a:ext cx="1959191" cy="369332"/>
          </a:xfrm>
          <a:prstGeom prst="rect">
            <a:avLst/>
          </a:prstGeom>
          <a:noFill/>
        </p:spPr>
        <p:txBody>
          <a:bodyPr wrap="none" rtlCol="0">
            <a:spAutoFit/>
          </a:bodyPr>
          <a:lstStyle/>
          <a:p>
            <a:r>
              <a:rPr lang="en-US" altLang="zh-TW" sz="1800" dirty="0">
                <a:latin typeface="Calibri" panose="020F0502020204030204" charset="0"/>
              </a:rPr>
              <a:t>(1+1) / (3+6) = 2/9 </a:t>
            </a:r>
            <a:endParaRPr lang="en-US" sz="1800" dirty="0">
              <a:latin typeface="+mn-lt"/>
            </a:endParaRPr>
          </a:p>
        </p:txBody>
      </p:sp>
      <p:sp>
        <p:nvSpPr>
          <p:cNvPr id="33" name="TextBox 32"/>
          <p:cNvSpPr txBox="1"/>
          <p:nvPr/>
        </p:nvSpPr>
        <p:spPr>
          <a:xfrm>
            <a:off x="2438401" y="5136109"/>
            <a:ext cx="2023311" cy="369332"/>
          </a:xfrm>
          <a:prstGeom prst="rect">
            <a:avLst/>
          </a:prstGeom>
          <a:noFill/>
        </p:spPr>
        <p:txBody>
          <a:bodyPr wrap="none" rtlCol="0">
            <a:spAutoFit/>
          </a:bodyPr>
          <a:lstStyle/>
          <a:p>
            <a:r>
              <a:rPr lang="en-US" sz="1800" dirty="0">
                <a:latin typeface="+mn-lt"/>
              </a:rPr>
              <a:t>(0+1) / (8+6) = 1/14</a:t>
            </a:r>
            <a:endParaRPr lang="en-US" sz="1800" dirty="0">
              <a:latin typeface="+mn-lt"/>
            </a:endParaRPr>
          </a:p>
        </p:txBody>
      </p:sp>
      <p:sp>
        <p:nvSpPr>
          <p:cNvPr id="34" name="TextBox 33"/>
          <p:cNvSpPr txBox="1"/>
          <p:nvPr/>
        </p:nvSpPr>
        <p:spPr>
          <a:xfrm>
            <a:off x="2438400" y="5882957"/>
            <a:ext cx="1959191" cy="369332"/>
          </a:xfrm>
          <a:prstGeom prst="rect">
            <a:avLst/>
          </a:prstGeom>
          <a:noFill/>
        </p:spPr>
        <p:txBody>
          <a:bodyPr wrap="none" rtlCol="0">
            <a:spAutoFit/>
          </a:bodyPr>
          <a:lstStyle/>
          <a:p>
            <a:r>
              <a:rPr lang="en-US" altLang="zh-TW" sz="1800" dirty="0">
                <a:latin typeface="Calibri" panose="020F0502020204030204" charset="0"/>
              </a:rPr>
              <a:t>(1+1) / (3+6) = 2/9 </a:t>
            </a:r>
            <a:endParaRPr lang="en-US" sz="1800" dirty="0">
              <a:latin typeface="+mn-lt"/>
            </a:endParaRPr>
          </a:p>
        </p:txBody>
      </p:sp>
      <p:sp>
        <p:nvSpPr>
          <p:cNvPr id="35" name="TextBox 34"/>
          <p:cNvSpPr txBox="1"/>
          <p:nvPr/>
        </p:nvSpPr>
        <p:spPr>
          <a:xfrm>
            <a:off x="2444848" y="6225672"/>
            <a:ext cx="1959191" cy="369332"/>
          </a:xfrm>
          <a:prstGeom prst="rect">
            <a:avLst/>
          </a:prstGeom>
          <a:noFill/>
        </p:spPr>
        <p:txBody>
          <a:bodyPr wrap="none" rtlCol="0">
            <a:spAutoFit/>
          </a:bodyPr>
          <a:lstStyle/>
          <a:p>
            <a:r>
              <a:rPr lang="en-US" altLang="zh-TW" sz="1800" dirty="0">
                <a:latin typeface="Calibri" panose="020F0502020204030204" charset="0"/>
              </a:rPr>
              <a:t>(1+1) / (3+6) = 2/9 </a:t>
            </a:r>
            <a:endParaRPr lang="en-US" sz="1800" dirty="0">
              <a:latin typeface="+mn-lt"/>
            </a:endParaRPr>
          </a:p>
        </p:txBody>
      </p:sp>
      <p:sp>
        <p:nvSpPr>
          <p:cNvPr id="36" name="TextBox 35"/>
          <p:cNvSpPr txBox="1"/>
          <p:nvPr/>
        </p:nvSpPr>
        <p:spPr>
          <a:xfrm>
            <a:off x="5862948" y="3446824"/>
            <a:ext cx="2876108" cy="584775"/>
          </a:xfrm>
          <a:prstGeom prst="rect">
            <a:avLst/>
          </a:prstGeom>
          <a:noFill/>
        </p:spPr>
        <p:txBody>
          <a:bodyPr wrap="none" rtlCol="0">
            <a:spAutoFit/>
          </a:bodyPr>
          <a:lstStyle/>
          <a:p>
            <a:pPr lvl="1"/>
            <a:r>
              <a:rPr lang="en-US" altLang="zh-TW" sz="1600" dirty="0">
                <a:latin typeface="Calibri" panose="020F0502020204030204" charset="0"/>
              </a:rPr>
              <a:t> 3/4 * (3/7)</a:t>
            </a:r>
            <a:r>
              <a:rPr lang="en-US" altLang="zh-TW" sz="1600" baseline="30000" dirty="0">
                <a:latin typeface="Calibri" panose="020F0502020204030204" charset="0"/>
              </a:rPr>
              <a:t>3</a:t>
            </a:r>
            <a:r>
              <a:rPr lang="en-US" altLang="zh-TW" sz="1600" dirty="0">
                <a:latin typeface="Calibri" panose="020F0502020204030204" charset="0"/>
              </a:rPr>
              <a:t> * 1/14 * 1/14 </a:t>
            </a:r>
            <a:endParaRPr lang="en-US" altLang="zh-TW" sz="1600" dirty="0">
              <a:latin typeface="Calibri" panose="020F0502020204030204" charset="0"/>
            </a:endParaRPr>
          </a:p>
          <a:p>
            <a:pPr lvl="1">
              <a:buFont typeface="Wingdings" panose="05000000000000000000" pitchFamily="2" charset="2"/>
              <a:buNone/>
            </a:pPr>
            <a:r>
              <a:rPr lang="en-US" altLang="zh-TW" sz="1600" dirty="0">
                <a:latin typeface="Calibri" panose="020F0502020204030204" charset="0"/>
                <a:ea typeface="Arial" panose="020B0604020202020204" pitchFamily="34" charset="0"/>
                <a:cs typeface="Arial" panose="020B0604020202020204" pitchFamily="34" charset="0"/>
              </a:rPr>
              <a:t>	≈ 0.0003</a:t>
            </a:r>
            <a:endParaRPr lang="en-US" altLang="zh-TW" sz="1600" dirty="0">
              <a:latin typeface="Calibri" panose="020F0502020204030204" charset="0"/>
              <a:ea typeface="Arial" panose="020B0604020202020204" pitchFamily="34" charset="0"/>
              <a:cs typeface="Arial" panose="020B0604020202020204" pitchFamily="34" charset="0"/>
            </a:endParaRPr>
          </a:p>
        </p:txBody>
      </p:sp>
      <p:graphicFrame>
        <p:nvGraphicFramePr>
          <p:cNvPr id="38" name="Object 2"/>
          <p:cNvGraphicFramePr>
            <a:graphicFrameLocks noChangeAspect="1"/>
          </p:cNvGraphicFramePr>
          <p:nvPr/>
        </p:nvGraphicFramePr>
        <p:xfrm>
          <a:off x="6158832" y="3601896"/>
          <a:ext cx="223838" cy="187325"/>
        </p:xfrm>
        <a:graphic>
          <a:graphicData uri="http://schemas.openxmlformats.org/presentationml/2006/ole">
            <mc:AlternateContent xmlns:mc="http://schemas.openxmlformats.org/markup-compatibility/2006">
              <mc:Choice xmlns:v="urn:schemas-microsoft-com:vml" Requires="v">
                <p:oleObj spid="_x0000_s100364" name="Equation" r:id="rId5" imgW="3657600" imgH="3048000" progId="Equation.3">
                  <p:embed/>
                </p:oleObj>
              </mc:Choice>
              <mc:Fallback>
                <p:oleObj name="Equation" r:id="rId5" imgW="3657600" imgH="30480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8832" y="3601896"/>
                        <a:ext cx="223838" cy="1873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808080">
                                  <a:alpha val="74997"/>
                                </a:srgbClr>
                              </a:outerShdw>
                            </a:effectLst>
                          </a14:hiddenEffects>
                        </a:ext>
                      </a:extLst>
                    </p:spPr>
                  </p:pic>
                </p:oleObj>
              </mc:Fallback>
            </mc:AlternateContent>
          </a:graphicData>
        </a:graphic>
      </p:graphicFrame>
      <p:graphicFrame>
        <p:nvGraphicFramePr>
          <p:cNvPr id="39" name="Object 2"/>
          <p:cNvGraphicFramePr>
            <a:graphicFrameLocks noChangeAspect="1"/>
          </p:cNvGraphicFramePr>
          <p:nvPr/>
        </p:nvGraphicFramePr>
        <p:xfrm>
          <a:off x="6096000" y="5024296"/>
          <a:ext cx="223838" cy="187325"/>
        </p:xfrm>
        <a:graphic>
          <a:graphicData uri="http://schemas.openxmlformats.org/presentationml/2006/ole">
            <mc:AlternateContent xmlns:mc="http://schemas.openxmlformats.org/markup-compatibility/2006">
              <mc:Choice xmlns:v="urn:schemas-microsoft-com:vml" Requires="v">
                <p:oleObj spid="_x0000_s100365" name="Equation" r:id="rId7" imgW="152400" imgH="127000" progId="Equation.3">
                  <p:embed/>
                </p:oleObj>
              </mc:Choice>
              <mc:Fallback>
                <p:oleObj name="Equation" r:id="rId7" imgW="152400" imgH="1270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5024296"/>
                        <a:ext cx="223838" cy="1873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80808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0" grpId="0"/>
      <p:bldP spid="7" grpId="0"/>
      <p:bldP spid="8" grpId="0" build="allAtOnce"/>
      <p:bldP spid="13" grpId="0"/>
      <p:bldP spid="24" grpId="0"/>
      <p:bldP spid="29" grpId="0"/>
      <p:bldP spid="30" grpId="0"/>
      <p:bldP spid="32" grpId="0"/>
      <p:bldP spid="33" grpId="0"/>
      <p:bldP spid="34" grpId="0"/>
      <p:bldP spid="35"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228600" y="279400"/>
            <a:ext cx="8610600" cy="990600"/>
          </a:xfrm>
        </p:spPr>
        <p:txBody>
          <a:bodyPr>
            <a:normAutofit fontScale="90000"/>
          </a:bodyPr>
          <a:lstStyle/>
          <a:p>
            <a:r>
              <a:rPr lang="en-US" dirty="0"/>
              <a:t>Summary: Naive Bayes is Not So Naive</a:t>
            </a:r>
            <a:endParaRPr lang="en-US" dirty="0"/>
          </a:p>
        </p:txBody>
      </p:sp>
      <p:sp>
        <p:nvSpPr>
          <p:cNvPr id="73731" name="Rectangle 3"/>
          <p:cNvSpPr>
            <a:spLocks noGrp="1" noChangeArrowheads="1"/>
          </p:cNvSpPr>
          <p:nvPr>
            <p:ph sz="quarter" idx="1"/>
          </p:nvPr>
        </p:nvSpPr>
        <p:spPr>
          <a:xfrm>
            <a:off x="152400" y="1524000"/>
            <a:ext cx="8763000" cy="5029200"/>
          </a:xfrm>
        </p:spPr>
        <p:txBody>
          <a:bodyPr>
            <a:normAutofit lnSpcReduction="10000"/>
          </a:bodyPr>
          <a:lstStyle/>
          <a:p>
            <a:pPr marL="228600" indent="-228600"/>
            <a:r>
              <a:rPr lang="en-US" dirty="0">
                <a:latin typeface="Calibri" panose="020F0502020204030204" charset="0"/>
              </a:rPr>
              <a:t>Very Fast, low storage requirements</a:t>
            </a:r>
            <a:endParaRPr lang="en-US" dirty="0">
              <a:latin typeface="Calibri" panose="020F0502020204030204" charset="0"/>
            </a:endParaRPr>
          </a:p>
          <a:p>
            <a:pPr marL="228600" indent="-228600"/>
            <a:r>
              <a:rPr lang="en-US" dirty="0">
                <a:latin typeface="Calibri" panose="020F0502020204030204" charset="0"/>
              </a:rPr>
              <a:t>Robust to Irrelevant Features</a:t>
            </a:r>
            <a:endParaRPr lang="en-US" dirty="0">
              <a:latin typeface="Calibri" panose="020F0502020204030204" charset="0"/>
            </a:endParaRPr>
          </a:p>
          <a:p>
            <a:pPr marL="571500" lvl="1" indent="-165100">
              <a:lnSpc>
                <a:spcPct val="90000"/>
              </a:lnSpc>
              <a:buFont typeface="Wingdings" panose="05000000000000000000" pitchFamily="2" charset="2"/>
              <a:buNone/>
            </a:pPr>
            <a:r>
              <a:rPr lang="en-US" dirty="0">
                <a:latin typeface="Calibri" panose="020F0502020204030204" charset="0"/>
              </a:rPr>
              <a:t>	</a:t>
            </a:r>
            <a:r>
              <a:rPr lang="en-US" sz="1800" dirty="0">
                <a:latin typeface="Calibri" panose="020F0502020204030204" charset="0"/>
              </a:rPr>
              <a:t>Irrelevant Features cancel each other without affecting results</a:t>
            </a:r>
            <a:endParaRPr lang="en-US" sz="1800" dirty="0">
              <a:latin typeface="Calibri" panose="020F0502020204030204" charset="0"/>
            </a:endParaRPr>
          </a:p>
          <a:p>
            <a:pPr marL="228600" indent="-228600"/>
            <a:r>
              <a:rPr lang="en-US" dirty="0">
                <a:latin typeface="Calibri" panose="020F0502020204030204" charset="0"/>
              </a:rPr>
              <a:t>Very good in domains with many equally important features</a:t>
            </a:r>
            <a:endParaRPr lang="en-US" dirty="0">
              <a:latin typeface="Calibri" panose="020F0502020204030204" charset="0"/>
            </a:endParaRPr>
          </a:p>
          <a:p>
            <a:pPr marL="571500" lvl="1" indent="-165100">
              <a:buFont typeface="Wingdings" panose="05000000000000000000" pitchFamily="2" charset="2"/>
              <a:buNone/>
            </a:pPr>
            <a:r>
              <a:rPr lang="en-US" dirty="0">
                <a:latin typeface="Calibri" panose="020F0502020204030204" charset="0"/>
              </a:rPr>
              <a:t>	</a:t>
            </a:r>
            <a:r>
              <a:rPr lang="en-US" sz="1800" dirty="0">
                <a:latin typeface="Calibri" panose="020F0502020204030204" charset="0"/>
              </a:rPr>
              <a:t>Decision Trees suffer from </a:t>
            </a:r>
            <a:r>
              <a:rPr lang="en-US" sz="1800" i="1" dirty="0">
                <a:latin typeface="Calibri" panose="020F0502020204030204" charset="0"/>
              </a:rPr>
              <a:t>fragmentation</a:t>
            </a:r>
            <a:r>
              <a:rPr lang="en-US" sz="1800" dirty="0">
                <a:latin typeface="Calibri" panose="020F0502020204030204" charset="0"/>
              </a:rPr>
              <a:t> in such cases – especially if little data</a:t>
            </a:r>
            <a:endParaRPr lang="en-US" sz="1800" dirty="0">
              <a:latin typeface="Calibri" panose="020F0502020204030204" charset="0"/>
            </a:endParaRPr>
          </a:p>
          <a:p>
            <a:pPr marL="228600" indent="-228600"/>
            <a:r>
              <a:rPr lang="en-US" dirty="0">
                <a:latin typeface="Calibri" panose="020F0502020204030204" charset="0"/>
              </a:rPr>
              <a:t>Optimal if the independence assumptions hold: </a:t>
            </a:r>
            <a:r>
              <a:rPr lang="en-US" sz="2000" dirty="0">
                <a:latin typeface="Calibri" panose="020F0502020204030204" charset="0"/>
              </a:rPr>
              <a:t>If assumed independence is correct, then it is the Bayes Optimal Classifier for problem</a:t>
            </a:r>
            <a:endParaRPr lang="en-US" dirty="0">
              <a:latin typeface="Calibri" panose="020F0502020204030204" charset="0"/>
            </a:endParaRPr>
          </a:p>
          <a:p>
            <a:pPr marL="228600" indent="-228600"/>
            <a:r>
              <a:rPr lang="en-US" dirty="0">
                <a:latin typeface="Calibri" panose="020F0502020204030204" charset="0"/>
              </a:rPr>
              <a:t>A good dependable baseline for text classification</a:t>
            </a:r>
            <a:endParaRPr lang="en-US" dirty="0">
              <a:latin typeface="Calibri" panose="020F0502020204030204" charset="0"/>
            </a:endParaRPr>
          </a:p>
          <a:p>
            <a:pPr marL="571500" lvl="1"/>
            <a:r>
              <a:rPr lang="en-US" sz="2400" b="1" dirty="0">
                <a:solidFill>
                  <a:srgbClr val="FF0000"/>
                </a:solidFill>
                <a:latin typeface="Calibri" panose="020F0502020204030204" charset="0"/>
              </a:rPr>
              <a:t>But we will see other classifiers that give better accuracy</a:t>
            </a:r>
            <a:endParaRPr lang="en-US" sz="2400" b="1" dirty="0">
              <a:solidFill>
                <a:srgbClr val="FF0000"/>
              </a:solidFill>
              <a:latin typeface="Calibri" panose="020F0502020204030204" charset="0"/>
            </a:endParaRPr>
          </a:p>
          <a:p>
            <a:pPr marL="228600" indent="-228600"/>
            <a:endParaRPr lang="en-US" dirty="0">
              <a:latin typeface="Calibri" panose="020F050202020403020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73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7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73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73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7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Text Processing Pipeline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dirty="0">
                <a:latin typeface="Calibri (Headings)"/>
                <a:cs typeface="Calibri (Headings)"/>
              </a:rPr>
              <a:t>Text Classification and Na</a:t>
            </a:r>
            <a:r>
              <a:rPr lang="fr-FR" sz="4000" dirty="0" err="1">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a:t>
            </a:r>
            <a:endParaRPr lang="en-US" sz="4000" dirty="0"/>
          </a:p>
        </p:txBody>
      </p:sp>
      <p:sp>
        <p:nvSpPr>
          <p:cNvPr id="6" name="Subtitle 5"/>
          <p:cNvSpPr>
            <a:spLocks noGrp="1"/>
          </p:cNvSpPr>
          <p:nvPr>
            <p:ph type="body" idx="1"/>
          </p:nvPr>
        </p:nvSpPr>
        <p:spPr/>
        <p:txBody>
          <a:bodyPr/>
          <a:lstStyle/>
          <a:p>
            <a:r>
              <a:rPr lang="en-US" sz="3200" dirty="0">
                <a:solidFill>
                  <a:srgbClr val="A4001D"/>
                </a:solidFill>
                <a:ea typeface="MS PGothic" panose="020B0600070205080204" charset="-128"/>
                <a:cs typeface="Calibri" panose="020F0502020204030204"/>
              </a:rPr>
              <a:t>Precision, Recall, and the F measure</a:t>
            </a:r>
            <a:endParaRPr lang="en-US" sz="3200" dirty="0">
              <a:solidFill>
                <a:srgbClr val="A4001D"/>
              </a:solidFill>
              <a:ea typeface="MS PGothic" panose="020B0600070205080204" charset="-128"/>
              <a:cs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9177</Words>
  <Application>WPS Presentation</Application>
  <PresentationFormat>On-screen Show (4:3)</PresentationFormat>
  <Paragraphs>714</Paragraphs>
  <Slides>34</Slides>
  <Notes>4</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10</vt:i4>
      </vt:variant>
      <vt:variant>
        <vt:lpstr>幻灯片标题</vt:lpstr>
      </vt:variant>
      <vt:variant>
        <vt:i4>34</vt:i4>
      </vt:variant>
    </vt:vector>
  </HeadingPairs>
  <TitlesOfParts>
    <vt:vector size="62" baseType="lpstr">
      <vt:lpstr>Arial</vt:lpstr>
      <vt:lpstr>SimSun</vt:lpstr>
      <vt:lpstr>Wingdings</vt:lpstr>
      <vt:lpstr>Calibri</vt:lpstr>
      <vt:lpstr>MS PGothic</vt:lpstr>
      <vt:lpstr>Calibri</vt:lpstr>
      <vt:lpstr>Symbol</vt:lpstr>
      <vt:lpstr>Symbol</vt:lpstr>
      <vt:lpstr>Lucida Sans</vt:lpstr>
      <vt:lpstr>Lucida Sans Unicode</vt:lpstr>
      <vt:lpstr>Calibri (Headings)</vt:lpstr>
      <vt:lpstr>Microsoft YaHei</vt:lpstr>
      <vt:lpstr>Arial Unicode MS</vt:lpstr>
      <vt:lpstr>Times</vt:lpstr>
      <vt:lpstr>Wingdings</vt:lpstr>
      <vt:lpstr>Tahoma</vt:lpstr>
      <vt:lpstr>Times New Roman</vt:lpstr>
      <vt:lpstr>Office Theme</vt:lpstr>
      <vt:lpstr>Equation.3</vt:lpstr>
      <vt:lpstr>Equation.3</vt:lpstr>
      <vt:lpstr>Equation.3</vt:lpstr>
      <vt:lpstr>Equation.3</vt:lpstr>
      <vt:lpstr>Equation.3</vt:lpstr>
      <vt:lpstr>Equation.3</vt:lpstr>
      <vt:lpstr>Equation.3</vt:lpstr>
      <vt:lpstr>Equation.3</vt:lpstr>
      <vt:lpstr>Equation.3</vt:lpstr>
      <vt:lpstr>Equation.3</vt:lpstr>
      <vt:lpstr>Natural Language Processing</vt:lpstr>
      <vt:lpstr>Generative Model for Multinomial Naïve Bayes</vt:lpstr>
      <vt:lpstr>Naïve Bayes and Language Modeling</vt:lpstr>
      <vt:lpstr>Each class = a unigram language model</vt:lpstr>
      <vt:lpstr>Naïve Bayes as a Language Model</vt:lpstr>
      <vt:lpstr>PowerPoint 演示文稿</vt:lpstr>
      <vt:lpstr>Summary: Naive Bayes is Not So Naive</vt:lpstr>
      <vt:lpstr>Advanced Text Processing Pipeline</vt:lpstr>
      <vt:lpstr>Text Classification and Naïve Bayes</vt:lpstr>
      <vt:lpstr>Accuracy</vt:lpstr>
      <vt:lpstr>Precision and Recall</vt:lpstr>
      <vt:lpstr>Example of Precision and Recall</vt:lpstr>
      <vt:lpstr>Why Use Both Measures</vt:lpstr>
      <vt:lpstr>F-measure</vt:lpstr>
      <vt:lpstr>Text Classification and Naïve Bayes</vt:lpstr>
      <vt:lpstr>More Than Two Classes:  Sets of binary classifiers</vt:lpstr>
      <vt:lpstr>More Than Two Classes:  Sets of binary classifiers</vt:lpstr>
      <vt:lpstr>Evaluation:  Classic Reuters-21578 Data Set </vt:lpstr>
      <vt:lpstr>Reuters Text Categorization data set (Reuters-21578) document</vt:lpstr>
      <vt:lpstr>Confusion matrix c</vt:lpstr>
      <vt:lpstr>Per class evaluation measures</vt:lpstr>
      <vt:lpstr>Micro- vs. Macro-Averaging</vt:lpstr>
      <vt:lpstr>Micro- vs. Macro-Averaging: Example</vt:lpstr>
      <vt:lpstr>Development Test Sets and Cross-validation</vt:lpstr>
      <vt:lpstr>Text Classification and Naïve Bayes</vt:lpstr>
      <vt:lpstr>The Real World</vt:lpstr>
      <vt:lpstr>No training data? Manually written rules</vt:lpstr>
      <vt:lpstr>Very little data?</vt:lpstr>
      <vt:lpstr>A reasonable amount of data?</vt:lpstr>
      <vt:lpstr>A huge amount of data?</vt:lpstr>
      <vt:lpstr>Accuracy as a function of data size</vt:lpstr>
      <vt:lpstr>Real-world systems generally combine:</vt:lpstr>
      <vt:lpstr>Underflow Prevention: log space</vt:lpstr>
      <vt:lpstr>How to tweak performance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cle-144-nb</dc:creator>
  <cp:lastModifiedBy>Hodophile</cp:lastModifiedBy>
  <cp:revision>185</cp:revision>
  <dcterms:created xsi:type="dcterms:W3CDTF">2020-07-30T10:13:00Z</dcterms:created>
  <dcterms:modified xsi:type="dcterms:W3CDTF">2024-10-28T06:41:24Z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4FF1194FC0084757826EB2E80D9D3F9E_12</vt:lpwstr>
  </property>
  <property fmtid="{D5CDD505-2E9C-101B-9397-08002B2CF9AE}" pid="3" name="KSOProductBuildVer">
    <vt:lpwstr>1033-12.2.0.18607</vt:lpwstr>
  </property>
</Properties>
</file>