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6" r:id="rId6"/>
    <p:sldId id="267" r:id="rId7"/>
    <p:sldId id="262" r:id="rId8"/>
    <p:sldId id="263" r:id="rId9"/>
    <p:sldId id="264" r:id="rId10"/>
    <p:sldId id="265" r:id="rId11"/>
    <p:sldId id="278" r:id="rId12"/>
    <p:sldId id="279" r:id="rId13"/>
    <p:sldId id="280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53" autoAdjust="0"/>
  </p:normalViewPr>
  <p:slideViewPr>
    <p:cSldViewPr>
      <p:cViewPr varScale="1">
        <p:scale>
          <a:sx n="57" d="100"/>
          <a:sy n="57" d="100"/>
        </p:scale>
        <p:origin x="17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92F1-8734-4144-B257-88D33EAF4046}" type="slidenum">
              <a:rPr lang="en-US"/>
              <a:pPr/>
              <a:t>12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90964" y="8705850"/>
            <a:ext cx="2990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625C148-C31F-2643-B3A9-4F14A87B232E}" type="slidenum">
              <a:rPr lang="en-US" sz="1200">
                <a:latin typeface="Times New Roman" charset="0"/>
              </a:rPr>
              <a:pPr algn="r" eaLnBrk="0" hangingPunct="0"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233" y="685916"/>
            <a:ext cx="6271125" cy="342803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988"/>
            <a:ext cx="5029200" cy="4113212"/>
          </a:xfrm>
        </p:spPr>
        <p:txBody>
          <a:bodyPr lIns="92821" tIns="46410" rIns="92821" bIns="46410"/>
          <a:lstStyle/>
          <a:p>
            <a:pPr>
              <a:buFontTx/>
              <a:buChar char="•"/>
            </a:pPr>
            <a:r>
              <a:rPr lang="en-US" dirty="0"/>
              <a:t>Review</a:t>
            </a:r>
            <a:r>
              <a:rPr lang="en-US" baseline="0" dirty="0"/>
              <a:t> J&amp;M 2ed Section 5.1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BAE1-A481-E94A-B7BA-6707B07F446A}" type="slidenum">
              <a:rPr lang="en-US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BCA0-DD48-C143-A81F-AA0312F72ECB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65626-52F0-F143-B284-71EA0A24C968}" type="slidenum">
              <a:rPr lang="en-US"/>
              <a:pPr/>
              <a:t>17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the features of HMM taggers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15: Parts of Speech Tagging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98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valentine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name, first name, person name,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name, first name, person name,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 tense, transitive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indefinite, singular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singular,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end-of sentence,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381001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Open class (lexical) words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3632201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Closed class (functional)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4800" y="381000"/>
            <a:ext cx="8458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4800" y="3632200"/>
            <a:ext cx="8458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81000" y="889000"/>
            <a:ext cx="2667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908051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Nouns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24200" y="889000"/>
            <a:ext cx="1600200" cy="477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24200" y="9080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Verbs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14986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" y="151765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Proper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752600" y="14986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2600" y="151765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Common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276600" y="38354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385445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Modals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76600" y="14986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276600" y="151765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876800" y="8890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876800" y="9080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Adjectives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876800" y="16002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876800" y="16192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Adverbs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876800" y="43434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4876800" y="43624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Prepositions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876800" y="50546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876800" y="50736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Particles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57200" y="43434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57200" y="43624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Determiners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57200" y="50546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57200" y="50736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Conjunctions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57200" y="57658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7200" y="57848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Pronouns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781800" y="2616201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467600" y="50546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33400" y="2080685"/>
            <a:ext cx="10668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IBM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Italy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828800" y="2080685"/>
            <a:ext cx="10668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cat / cats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snow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352800" y="2108200"/>
            <a:ext cx="1143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see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registered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352800" y="4417485"/>
            <a:ext cx="1143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can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had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172200" y="948267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old   older   oldest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172200" y="16594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slowly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6324600" y="44026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to with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6324600" y="51138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off   up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752600" y="44026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the some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905000" y="51138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and or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1905000" y="58250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he its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876800" y="2514600"/>
            <a:ext cx="1219200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4876800" y="2533651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Numbers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953000" y="3096685"/>
            <a:ext cx="1143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122,312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one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876800" y="57658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latin typeface="Arial"/>
                <a:cs typeface="Arial"/>
              </a:rPr>
              <a:t>Interjections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6324600" y="58674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err="1">
                <a:solidFill>
                  <a:schemeClr val="accent2"/>
                </a:solidFill>
              </a:rPr>
              <a:t>Ow</a:t>
            </a:r>
            <a:r>
              <a:rPr lang="en-US" sz="1600" i="1" dirty="0">
                <a:solidFill>
                  <a:schemeClr val="accent2"/>
                </a:solidFill>
              </a:rPr>
              <a:t>  Eh</a:t>
            </a:r>
          </a:p>
        </p:txBody>
      </p:sp>
    </p:spTree>
    <p:extLst>
      <p:ext uri="{BB962C8B-B14F-4D97-AF65-F5344CB8AC3E}">
        <p14:creationId xmlns:p14="http://schemas.microsoft.com/office/powerpoint/2010/main" val="37508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/>
              <a:t>Open vs. Closed classes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/>
              <a:t>Open vs. Closed classes</a:t>
            </a:r>
          </a:p>
          <a:p>
            <a:pPr lvl="1"/>
            <a:r>
              <a:rPr lang="en-US" sz="2400" dirty="0"/>
              <a:t>Closed: </a:t>
            </a:r>
          </a:p>
          <a:p>
            <a:pPr lvl="2"/>
            <a:r>
              <a:rPr lang="en-US" sz="2400" dirty="0"/>
              <a:t>determiners: </a:t>
            </a:r>
            <a:r>
              <a:rPr lang="en-US" sz="2400" b="1" i="1" dirty="0">
                <a:solidFill>
                  <a:srgbClr val="0070C0"/>
                </a:solidFill>
              </a:rPr>
              <a:t>a, an, the</a:t>
            </a:r>
          </a:p>
          <a:p>
            <a:pPr lvl="2"/>
            <a:r>
              <a:rPr lang="en-US" sz="2400" dirty="0"/>
              <a:t>pronouns: </a:t>
            </a:r>
            <a:r>
              <a:rPr lang="en-US" sz="2400" b="1" i="1" dirty="0">
                <a:solidFill>
                  <a:srgbClr val="0070C0"/>
                </a:solidFill>
              </a:rPr>
              <a:t>she, he, I</a:t>
            </a:r>
          </a:p>
          <a:p>
            <a:pPr lvl="2"/>
            <a:r>
              <a:rPr lang="en-US" sz="2400" dirty="0"/>
              <a:t>prepositions: </a:t>
            </a:r>
            <a:r>
              <a:rPr lang="en-US" sz="2400" b="1" i="1" dirty="0">
                <a:solidFill>
                  <a:srgbClr val="0070C0"/>
                </a:solidFill>
              </a:rPr>
              <a:t>on, under, over, near, by, …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Why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FF0000"/>
                </a:solidFill>
              </a:rPr>
              <a:t>closed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US" sz="2400" dirty="0"/>
          </a:p>
          <a:p>
            <a:pPr lvl="1"/>
            <a:r>
              <a:rPr lang="en-US" sz="2400" dirty="0"/>
              <a:t>Open: </a:t>
            </a:r>
          </a:p>
          <a:p>
            <a:pPr lvl="2"/>
            <a:r>
              <a:rPr lang="en-US" sz="2400" dirty="0"/>
              <a:t>Nouns, Verbs, Adjectives, Adverbs. 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67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Words often have more than one POS: </a:t>
            </a:r>
            <a:r>
              <a:rPr lang="en-US" i="1"/>
              <a:t>back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door</a:t>
            </a:r>
            <a:r>
              <a:rPr lang="en-US"/>
              <a:t> = JJ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On my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NN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Win the voters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RB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Promised to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the bill</a:t>
            </a:r>
            <a:r>
              <a:rPr lang="en-US"/>
              <a:t> = VB</a:t>
            </a:r>
          </a:p>
          <a:p>
            <a:r>
              <a:rPr lang="en-US"/>
              <a:t>The POS tagging problem is to determine the POS tag for a particular instance of a word.</a:t>
            </a:r>
          </a:p>
        </p:txBody>
      </p:sp>
    </p:spTree>
    <p:extLst>
      <p:ext uri="{BB962C8B-B14F-4D97-AF65-F5344CB8AC3E}">
        <p14:creationId xmlns:p14="http://schemas.microsoft.com/office/powerpoint/2010/main" val="393405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POS Tagging</a:t>
            </a:r>
          </a:p>
        </p:txBody>
      </p:sp>
      <p:sp>
        <p:nvSpPr>
          <p:cNvPr id="54272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  	Plays        well                  with  others</a:t>
            </a:r>
          </a:p>
          <a:p>
            <a:r>
              <a:rPr lang="en-US" dirty="0"/>
              <a:t>Ambiguity:  NNS/VBZ UH/JJ/NN/RB IN      NNS</a:t>
            </a:r>
          </a:p>
          <a:p>
            <a:r>
              <a:rPr lang="en-US" dirty="0"/>
              <a:t>Output:	Plays/VBZ well/RB with/IN others/NNS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Text-to-speech (how do we pronounce </a:t>
            </a:r>
            <a:r>
              <a:rPr lang="ja-JP" altLang="en-US" dirty="0"/>
              <a:t>“</a:t>
            </a:r>
            <a:r>
              <a:rPr lang="en-US" dirty="0"/>
              <a:t>lead</a:t>
            </a:r>
            <a:r>
              <a:rPr lang="ja-JP" altLang="en-US" dirty="0"/>
              <a:t>”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Can write </a:t>
            </a:r>
            <a:r>
              <a:rPr lang="en-US" dirty="0" err="1"/>
              <a:t>regexps</a:t>
            </a:r>
            <a:r>
              <a:rPr lang="en-US" dirty="0"/>
              <a:t> like (</a:t>
            </a:r>
            <a:r>
              <a:rPr lang="en-US" dirty="0" err="1"/>
              <a:t>Det</a:t>
            </a:r>
            <a:r>
              <a:rPr lang="en-US" dirty="0"/>
              <a:t>) </a:t>
            </a:r>
            <a:r>
              <a:rPr lang="en-US" dirty="0" err="1"/>
              <a:t>Adj</a:t>
            </a:r>
            <a:r>
              <a:rPr lang="en-US" dirty="0"/>
              <a:t>* N+ over the output for phrases, etc.</a:t>
            </a:r>
          </a:p>
          <a:p>
            <a:pPr lvl="1"/>
            <a:r>
              <a:rPr lang="en-US" dirty="0"/>
              <a:t>As input to or to speed up a full parser</a:t>
            </a:r>
          </a:p>
          <a:p>
            <a:pPr lvl="1"/>
            <a:r>
              <a:rPr lang="en-US" dirty="0"/>
              <a:t>If you know the tag, you can back off to it in other tasks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315200" y="2006600"/>
            <a:ext cx="12954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Penn Treebank POS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tags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3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bldLvl="2" autoUpdateAnimBg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 performance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many tags are correct?  (Tag accuracy)</a:t>
            </a:r>
          </a:p>
          <a:p>
            <a:pPr lvl="1"/>
            <a:r>
              <a:rPr lang="en-US" dirty="0"/>
              <a:t>About 97% currently</a:t>
            </a:r>
          </a:p>
          <a:p>
            <a:pPr lvl="1"/>
            <a:r>
              <a:rPr lang="en-US" dirty="0"/>
              <a:t>But baseline is already 90%</a:t>
            </a:r>
          </a:p>
          <a:p>
            <a:pPr lvl="2"/>
            <a:r>
              <a:rPr lang="en-US" dirty="0"/>
              <a:t>Baseline is performance of stupidest possible method</a:t>
            </a:r>
          </a:p>
          <a:p>
            <a:pPr lvl="3"/>
            <a:r>
              <a:rPr lang="en-US" dirty="0"/>
              <a:t>Tag every word with its most frequent tag</a:t>
            </a:r>
          </a:p>
          <a:p>
            <a:pPr lvl="3"/>
            <a:r>
              <a:rPr lang="en-US" dirty="0"/>
              <a:t>Tag unknown words as nouns</a:t>
            </a:r>
          </a:p>
          <a:p>
            <a:pPr lvl="1"/>
            <a:r>
              <a:rPr lang="en-US" dirty="0"/>
              <a:t>Partly easy because</a:t>
            </a:r>
          </a:p>
          <a:p>
            <a:pPr lvl="2"/>
            <a:r>
              <a:rPr lang="en-US" dirty="0"/>
              <a:t>Many words are unambiguous</a:t>
            </a:r>
          </a:p>
          <a:p>
            <a:pPr lvl="2"/>
            <a:r>
              <a:rPr lang="en-US" dirty="0"/>
              <a:t>You get points for them (</a:t>
            </a:r>
            <a:r>
              <a:rPr lang="en-US" i="1" dirty="0">
                <a:solidFill>
                  <a:srgbClr val="2584BB"/>
                </a:solidFill>
              </a:rPr>
              <a:t>the</a:t>
            </a:r>
            <a:r>
              <a:rPr lang="en-US" i="1" dirty="0"/>
              <a:t>, </a:t>
            </a:r>
            <a:r>
              <a:rPr lang="en-US" i="1" dirty="0">
                <a:solidFill>
                  <a:srgbClr val="2584BB"/>
                </a:solidFill>
              </a:rPr>
              <a:t>a</a:t>
            </a:r>
            <a:r>
              <a:rPr lang="en-US" i="1" dirty="0"/>
              <a:t>, </a:t>
            </a:r>
            <a:r>
              <a:rPr lang="en-US" dirty="0"/>
              <a:t>etc.) and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2936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Deciding on the correct part of speech can be difficult even for people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Mrs</a:t>
            </a:r>
            <a:r>
              <a:rPr lang="en-US" dirty="0"/>
              <a:t>/NNP </a:t>
            </a:r>
            <a:r>
              <a:rPr lang="en-US" dirty="0" err="1"/>
              <a:t>Shaefer</a:t>
            </a:r>
            <a:r>
              <a:rPr lang="en-US" dirty="0"/>
              <a:t>/NNP never/RB got/VBD </a:t>
            </a:r>
            <a:r>
              <a:rPr lang="en-US" dirty="0">
                <a:solidFill>
                  <a:schemeClr val="accent2"/>
                </a:solidFill>
              </a:rPr>
              <a:t>around/RP</a:t>
            </a:r>
            <a:r>
              <a:rPr lang="en-US" dirty="0"/>
              <a:t> to/TO joining/VBG</a:t>
            </a:r>
          </a:p>
          <a:p>
            <a:endParaRPr lang="en-US" dirty="0"/>
          </a:p>
          <a:p>
            <a:r>
              <a:rPr lang="en-US" dirty="0"/>
              <a:t>All/DT we/PRP </a:t>
            </a:r>
            <a:r>
              <a:rPr lang="en-US" dirty="0" err="1"/>
              <a:t>gotta</a:t>
            </a:r>
            <a:r>
              <a:rPr lang="en-US" dirty="0"/>
              <a:t>/VBN do/VB is/VBZ go/VB </a:t>
            </a:r>
            <a:r>
              <a:rPr lang="en-US" dirty="0">
                <a:solidFill>
                  <a:srgbClr val="2584BB"/>
                </a:solidFill>
              </a:rPr>
              <a:t>around/IN </a:t>
            </a:r>
            <a:r>
              <a:rPr lang="en-US" dirty="0"/>
              <a:t>the/DT corner/NN</a:t>
            </a:r>
          </a:p>
          <a:p>
            <a:endParaRPr lang="en-US" dirty="0"/>
          </a:p>
          <a:p>
            <a:r>
              <a:rPr lang="en-US" dirty="0"/>
              <a:t>Chateau/NNP </a:t>
            </a:r>
            <a:r>
              <a:rPr lang="en-US" dirty="0" err="1"/>
              <a:t>Petrus</a:t>
            </a:r>
            <a:r>
              <a:rPr lang="en-US" dirty="0"/>
              <a:t>/NNP costs/VBZ </a:t>
            </a:r>
            <a:r>
              <a:rPr lang="en-US" dirty="0">
                <a:solidFill>
                  <a:srgbClr val="2584BB"/>
                </a:solidFill>
              </a:rPr>
              <a:t>around/RB </a:t>
            </a:r>
            <a:r>
              <a:rPr lang="en-US" dirty="0"/>
              <a:t>250/CD</a:t>
            </a:r>
          </a:p>
        </p:txBody>
      </p:sp>
    </p:spTree>
    <p:extLst>
      <p:ext uri="{BB962C8B-B14F-4D97-AF65-F5344CB8AC3E}">
        <p14:creationId xmlns:p14="http://schemas.microsoft.com/office/powerpoint/2010/main" val="279590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POS tagging?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11% of the word types in the Brown corpus are ambiguous with regard to part of speech</a:t>
            </a:r>
          </a:p>
          <a:p>
            <a:r>
              <a:rPr lang="en-US" dirty="0"/>
              <a:t>But they tend to be very common words. E.g., </a:t>
            </a:r>
            <a:r>
              <a:rPr lang="en-US" i="1" dirty="0">
                <a:solidFill>
                  <a:srgbClr val="2584BB"/>
                </a:solidFill>
              </a:rPr>
              <a:t>that</a:t>
            </a:r>
            <a:endParaRPr lang="en-US" dirty="0">
              <a:solidFill>
                <a:srgbClr val="2584BB"/>
              </a:solidFill>
            </a:endParaRPr>
          </a:p>
          <a:p>
            <a:pPr lvl="1"/>
            <a:r>
              <a:rPr lang="en-US" sz="2400" dirty="0"/>
              <a:t>I know </a:t>
            </a:r>
            <a:r>
              <a:rPr lang="en-US" sz="2400" i="1" dirty="0">
                <a:solidFill>
                  <a:schemeClr val="accent2"/>
                </a:solidFill>
              </a:rPr>
              <a:t>that</a:t>
            </a:r>
            <a:r>
              <a:rPr lang="en-US" sz="2400" dirty="0"/>
              <a:t> he is honest = IN</a:t>
            </a:r>
          </a:p>
          <a:p>
            <a:pPr lvl="1"/>
            <a:r>
              <a:rPr lang="en-US" sz="2400" dirty="0"/>
              <a:t>Yes, </a:t>
            </a:r>
            <a:r>
              <a:rPr lang="en-US" sz="2400" i="1" dirty="0">
                <a:solidFill>
                  <a:srgbClr val="2584BB"/>
                </a:solidFill>
              </a:rPr>
              <a:t>that</a:t>
            </a:r>
            <a:r>
              <a:rPr lang="en-US" sz="2400" dirty="0"/>
              <a:t> play was nice = DT</a:t>
            </a:r>
          </a:p>
          <a:p>
            <a:pPr lvl="1"/>
            <a:r>
              <a:rPr lang="en-US" sz="2400" dirty="0"/>
              <a:t>You can’t go </a:t>
            </a:r>
            <a:r>
              <a:rPr lang="en-US" sz="2400" i="1" dirty="0">
                <a:solidFill>
                  <a:srgbClr val="2584BB"/>
                </a:solidFill>
              </a:rPr>
              <a:t>that</a:t>
            </a:r>
            <a:r>
              <a:rPr lang="en-US" sz="2400" dirty="0"/>
              <a:t> far = RB</a:t>
            </a:r>
            <a:endParaRPr lang="en-US" dirty="0"/>
          </a:p>
          <a:p>
            <a:r>
              <a:rPr lang="en-US" dirty="0"/>
              <a:t>40% of the word tokens are ambiguous</a:t>
            </a:r>
          </a:p>
        </p:txBody>
      </p:sp>
    </p:spTree>
    <p:extLst>
      <p:ext uri="{BB962C8B-B14F-4D97-AF65-F5344CB8AC3E}">
        <p14:creationId xmlns:p14="http://schemas.microsoft.com/office/powerpoint/2010/main" val="220256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main sources of information for POS tagging?</a:t>
            </a:r>
          </a:p>
          <a:p>
            <a:pPr lvl="1"/>
            <a:r>
              <a:rPr lang="en-US" dirty="0"/>
              <a:t>Knowledge of neighboring words</a:t>
            </a:r>
          </a:p>
          <a:p>
            <a:pPr lvl="2"/>
            <a:r>
              <a:rPr lang="en-US" dirty="0"/>
              <a:t>Bill    saw     that  man yesterday</a:t>
            </a:r>
          </a:p>
          <a:p>
            <a:pPr lvl="2"/>
            <a:r>
              <a:rPr lang="en-US" dirty="0"/>
              <a:t>NNP NN        DT    NN   NN</a:t>
            </a:r>
          </a:p>
          <a:p>
            <a:pPr lvl="2"/>
            <a:r>
              <a:rPr lang="en-US" dirty="0"/>
              <a:t>VB     VB(D)  IN      VB    NN</a:t>
            </a:r>
          </a:p>
          <a:p>
            <a:pPr lvl="1"/>
            <a:r>
              <a:rPr lang="en-US" dirty="0"/>
              <a:t>Knowledge of word probabilities</a:t>
            </a:r>
          </a:p>
          <a:p>
            <a:pPr lvl="2"/>
            <a:r>
              <a:rPr lang="en-US" i="1" dirty="0"/>
              <a:t>man</a:t>
            </a:r>
            <a:r>
              <a:rPr lang="en-US" dirty="0"/>
              <a:t> is rarely used as a verb….</a:t>
            </a:r>
          </a:p>
          <a:p>
            <a:r>
              <a:rPr lang="en-US" dirty="0"/>
              <a:t>The latter proves the most useful, but the former also helps</a:t>
            </a:r>
          </a:p>
        </p:txBody>
      </p:sp>
    </p:spTree>
    <p:extLst>
      <p:ext uri="{BB962C8B-B14F-4D97-AF65-F5344CB8AC3E}">
        <p14:creationId xmlns:p14="http://schemas.microsoft.com/office/powerpoint/2010/main" val="38730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and Better Features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Feature-based tagger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do surprisingly well just looking at a word by itself:</a:t>
            </a:r>
          </a:p>
          <a:p>
            <a:pPr lvl="1"/>
            <a:r>
              <a:rPr lang="en-US" dirty="0"/>
              <a:t>Word		the: the </a:t>
            </a:r>
            <a:r>
              <a:rPr lang="en-US" dirty="0">
                <a:sym typeface="Symbol" charset="0"/>
              </a:rPr>
              <a:t> DT</a:t>
            </a:r>
          </a:p>
          <a:p>
            <a:pPr lvl="1"/>
            <a:r>
              <a:rPr lang="en-US" dirty="0"/>
              <a:t>Lowercased word	Importantly: importantly </a:t>
            </a:r>
            <a:r>
              <a:rPr lang="en-US" dirty="0">
                <a:sym typeface="Symbol" charset="0"/>
              </a:rPr>
              <a:t> RB</a:t>
            </a:r>
            <a:endParaRPr lang="en-US" dirty="0"/>
          </a:p>
          <a:p>
            <a:pPr lvl="1"/>
            <a:r>
              <a:rPr lang="en-US" dirty="0"/>
              <a:t>Prefixes		unfathomable: un- </a:t>
            </a:r>
            <a:r>
              <a:rPr lang="en-US" dirty="0">
                <a:sym typeface="Symbol" charset="0"/>
              </a:rPr>
              <a:t> JJ</a:t>
            </a:r>
            <a:endParaRPr lang="en-US" dirty="0"/>
          </a:p>
          <a:p>
            <a:pPr lvl="1"/>
            <a:r>
              <a:rPr lang="en-US" dirty="0"/>
              <a:t>Suffixes		Importantly: -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 RB</a:t>
            </a:r>
            <a:endParaRPr lang="en-US" dirty="0"/>
          </a:p>
          <a:p>
            <a:pPr lvl="1"/>
            <a:r>
              <a:rPr lang="en-US" dirty="0"/>
              <a:t>Capitalization	Meridian: CAP </a:t>
            </a:r>
            <a:r>
              <a:rPr lang="en-US" dirty="0">
                <a:sym typeface="Symbol" charset="0"/>
              </a:rPr>
              <a:t> NNP</a:t>
            </a:r>
            <a:endParaRPr lang="en-US" dirty="0"/>
          </a:p>
          <a:p>
            <a:pPr lvl="1"/>
            <a:r>
              <a:rPr lang="en-US" dirty="0"/>
              <a:t>Word shapes	35-year: d-x </a:t>
            </a:r>
            <a:r>
              <a:rPr lang="en-US" dirty="0">
                <a:sym typeface="Symbol" charset="0"/>
              </a:rPr>
              <a:t> JJ</a:t>
            </a:r>
            <a:endParaRPr lang="en-US" dirty="0"/>
          </a:p>
          <a:p>
            <a:r>
              <a:rPr lang="en-US" dirty="0"/>
              <a:t>Then build a </a:t>
            </a:r>
            <a:r>
              <a:rPr lang="en-US" dirty="0" err="1"/>
              <a:t>maxent</a:t>
            </a:r>
            <a:r>
              <a:rPr lang="en-US" dirty="0"/>
              <a:t> (or whatever) model to predict tag</a:t>
            </a:r>
          </a:p>
          <a:p>
            <a:pPr lvl="1"/>
            <a:r>
              <a:rPr lang="en-US" dirty="0" err="1"/>
              <a:t>Maxent</a:t>
            </a:r>
            <a:r>
              <a:rPr lang="en-US" dirty="0"/>
              <a:t> P(</a:t>
            </a:r>
            <a:r>
              <a:rPr lang="en-US" dirty="0" err="1"/>
              <a:t>t|w</a:t>
            </a:r>
            <a:r>
              <a:rPr lang="en-US" dirty="0"/>
              <a:t>): 	93.7% overall / 82.6% 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مجھے کھانا کھانا ہے</a:t>
            </a:r>
            <a:r>
              <a:rPr lang="en-US" sz="5400" dirty="0">
                <a:latin typeface="Nafees Nastaleeq" pitchFamily="2" charset="-78"/>
                <a:cs typeface="Nafees Nastaleeq" pitchFamily="2" charset="-78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Overview: POS Tagging Accuracies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Rough accuracies: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Most </a:t>
            </a:r>
            <a:r>
              <a:rPr lang="en-US" dirty="0" err="1">
                <a:latin typeface="Arial" charset="0"/>
                <a:ea typeface="ＭＳ Ｐゴシック" charset="0"/>
              </a:rPr>
              <a:t>freq</a:t>
            </a:r>
            <a:r>
              <a:rPr lang="en-US" dirty="0">
                <a:latin typeface="Arial" charset="0"/>
                <a:ea typeface="ＭＳ Ｐゴシック" charset="0"/>
              </a:rPr>
              <a:t> tag: 			~90% / ~50%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Trigram HMM: 			~95% / ~55%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Maxent</a:t>
            </a:r>
            <a:r>
              <a:rPr lang="en-US" dirty="0">
                <a:latin typeface="Arial" charset="0"/>
                <a:ea typeface="ＭＳ Ｐゴシック" charset="0"/>
              </a:rPr>
              <a:t> P(</a:t>
            </a:r>
            <a:r>
              <a:rPr lang="en-US" dirty="0" err="1">
                <a:latin typeface="Arial" charset="0"/>
                <a:ea typeface="ＭＳ Ｐゴシック" charset="0"/>
              </a:rPr>
              <a:t>t|w</a:t>
            </a:r>
            <a:r>
              <a:rPr lang="en-US" dirty="0">
                <a:latin typeface="Arial" charset="0"/>
                <a:ea typeface="ＭＳ Ｐゴシック" charset="0"/>
              </a:rPr>
              <a:t>): 			93.7% / 82.6%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TnT</a:t>
            </a:r>
            <a:r>
              <a:rPr lang="en-US" dirty="0">
                <a:latin typeface="Arial" charset="0"/>
                <a:ea typeface="ＭＳ Ｐゴシック" charset="0"/>
              </a:rPr>
              <a:t> (HMM++): 			96.2% / 86.0%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MEMM tagger: 			96.9% / 86.9%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Bidirectional dependencies:	97.2% / 90.0%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Upper bound: 			~98% (human agreement)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6019800" y="1828800"/>
            <a:ext cx="2133600" cy="7112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7467600" y="2819400"/>
            <a:ext cx="1676400" cy="1308100"/>
          </a:xfrm>
          <a:prstGeom prst="borderCallout2">
            <a:avLst>
              <a:gd name="adj1" fmla="val 12000"/>
              <a:gd name="adj2" fmla="val -4764"/>
              <a:gd name="adj3" fmla="val 12000"/>
              <a:gd name="adj4" fmla="val -28273"/>
              <a:gd name="adj5" fmla="val -21588"/>
              <a:gd name="adj6" fmla="val -448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Most errors on unknown words</a:t>
            </a:r>
          </a:p>
        </p:txBody>
      </p:sp>
    </p:spTree>
    <p:extLst>
      <p:ext uri="{BB962C8B-B14F-4D97-AF65-F5344CB8AC3E}">
        <p14:creationId xmlns:p14="http://schemas.microsoft.com/office/powerpoint/2010/main" val="2603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How to improve supervised results?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382000" cy="482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Build better features!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We could fix this with a feature that looked at the next word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We could fix this by linking capitalized words to their lowercase versions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09800" y="261619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PRP  VBD   </a:t>
            </a:r>
            <a:r>
              <a:rPr lang="en-US" sz="1800">
                <a:solidFill>
                  <a:srgbClr val="CC0000"/>
                </a:solidFill>
              </a:rPr>
              <a:t>IN</a:t>
            </a:r>
            <a:r>
              <a:rPr lang="en-US" sz="1800">
                <a:solidFill>
                  <a:schemeClr val="accent2"/>
                </a:solidFill>
              </a:rPr>
              <a:t>   RB  IN  PRP    VBD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They  left     as soon as   he    arrived 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133600" y="381000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>
                <a:solidFill>
                  <a:srgbClr val="CC0000"/>
                </a:solidFill>
              </a:rPr>
              <a:t>NNP</a:t>
            </a:r>
            <a:r>
              <a:rPr lang="en-US" sz="1800" dirty="0">
                <a:solidFill>
                  <a:schemeClr val="accent2"/>
                </a:solidFill>
              </a:rPr>
              <a:t>    NNS    VBD          VBN        .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Intrinsic flaws remained undetected  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429000" y="23114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RB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438400" y="35052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accent2"/>
                </a:solidFill>
              </a:rPr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4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990600"/>
          </a:xfrm>
        </p:spPr>
        <p:txBody>
          <a:bodyPr/>
          <a:lstStyle/>
          <a:p>
            <a:r>
              <a:rPr lang="en-US" sz="3200" dirty="0"/>
              <a:t>Tagging Without Sequence Information</a:t>
            </a:r>
            <a:endParaRPr lang="en-US" dirty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295400" y="1981200"/>
            <a:ext cx="762000" cy="685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2954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37" name="AutoShape 5"/>
          <p:cNvCxnSpPr>
            <a:cxnSpLocks noChangeShapeType="1"/>
          </p:cNvCxnSpPr>
          <p:nvPr/>
        </p:nvCxnSpPr>
        <p:spPr bwMode="auto">
          <a:xfrm flipV="1">
            <a:off x="1676400" y="26670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66800" y="1295401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Baseline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953000" y="1981200"/>
            <a:ext cx="762000" cy="685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9530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41" name="AutoShape 9"/>
          <p:cNvCxnSpPr>
            <a:cxnSpLocks noChangeShapeType="1"/>
          </p:cNvCxnSpPr>
          <p:nvPr/>
        </p:nvCxnSpPr>
        <p:spPr bwMode="auto">
          <a:xfrm flipV="1">
            <a:off x="5334000" y="26670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39624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9436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4044" name="AutoShape 12"/>
          <p:cNvCxnSpPr>
            <a:cxnSpLocks noChangeShapeType="1"/>
            <a:stCxn id="44042" idx="0"/>
            <a:endCxn id="44039" idx="3"/>
          </p:cNvCxnSpPr>
          <p:nvPr/>
        </p:nvCxnSpPr>
        <p:spPr bwMode="auto">
          <a:xfrm flipV="1">
            <a:off x="4343402" y="2566989"/>
            <a:ext cx="720725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45" name="AutoShape 13"/>
          <p:cNvCxnSpPr>
            <a:cxnSpLocks noChangeShapeType="1"/>
            <a:stCxn id="44043" idx="0"/>
            <a:endCxn id="44039" idx="5"/>
          </p:cNvCxnSpPr>
          <p:nvPr/>
        </p:nvCxnSpPr>
        <p:spPr bwMode="auto">
          <a:xfrm flipH="1" flipV="1">
            <a:off x="5603876" y="2566989"/>
            <a:ext cx="720725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267200" y="1295401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Three Words</a:t>
            </a:r>
          </a:p>
        </p:txBody>
      </p:sp>
      <p:graphicFrame>
        <p:nvGraphicFramePr>
          <p:cNvPr id="4408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5987"/>
              </p:ext>
            </p:extLst>
          </p:nvPr>
        </p:nvGraphicFramePr>
        <p:xfrm>
          <a:off x="609600" y="4348163"/>
          <a:ext cx="7924800" cy="137160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Features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Token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Sentence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Baseline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56,805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93.69%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82.61%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26.74%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239,767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96.57%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86.78%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48.27%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533400" y="6172201"/>
            <a:ext cx="769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85800" y="579120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Using words only in a straight classifier works as well as a basic (HMM or discriminative) sequence model!!</a:t>
            </a:r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609600" y="52578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Summary of POS Tagging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51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For tagging, the change from generative to discriminative model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does not by itself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result in great improvement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One profits from models for specifying dependence on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overlapping features of the observation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such as spelling, suffix analysis, etc.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An MEMM allows integration of rich features of the observations, but can suffer strongly from assuming independence from following observations; this effect can be relieved by adding dependence on following words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This additional power (of the MEMM ,CRF, Perceptron models) has been shown to result in improvements in accuracy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higher accuracy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of discriminative models comes at the price of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much slower training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مجھے </a:t>
            </a:r>
            <a:r>
              <a:rPr lang="ur-PK" sz="5400" dirty="0">
                <a:solidFill>
                  <a:srgbClr val="FF0000"/>
                </a:solidFill>
                <a:latin typeface="Nafees Nastaleeq" pitchFamily="2" charset="-78"/>
                <a:cs typeface="Nafees Nastaleeq" pitchFamily="2" charset="-78"/>
              </a:rPr>
              <a:t>کھانا</a:t>
            </a:r>
            <a:r>
              <a:rPr lang="ur-PK" sz="5400" dirty="0">
                <a:solidFill>
                  <a:srgbClr val="0070C0"/>
                </a:solidFill>
                <a:latin typeface="Nafees Nastaleeq" pitchFamily="2" charset="-78"/>
                <a:cs typeface="Nafees Nastaleeq" pitchFamily="2" charset="-78"/>
              </a:rPr>
              <a:t> کھانا </a:t>
            </a:r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ہے</a:t>
            </a:r>
            <a:r>
              <a:rPr lang="en-US" sz="5400" dirty="0">
                <a:latin typeface="Nafees Nastaleeq" pitchFamily="2" charset="-78"/>
                <a:cs typeface="Nafees Nastaleeq" pitchFamily="2" charset="-78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مجھے </a:t>
            </a:r>
            <a:r>
              <a:rPr lang="ur-PK" sz="5400" dirty="0">
                <a:solidFill>
                  <a:srgbClr val="FF0000"/>
                </a:solidFill>
                <a:latin typeface="Nafees Nastaleeq" pitchFamily="2" charset="-78"/>
                <a:cs typeface="Nafees Nastaleeq" pitchFamily="2" charset="-78"/>
              </a:rPr>
              <a:t>کھانا</a:t>
            </a:r>
            <a:r>
              <a:rPr lang="ur-PK" sz="5400" dirty="0">
                <a:solidFill>
                  <a:srgbClr val="0070C0"/>
                </a:solidFill>
                <a:latin typeface="Nafees Nastaleeq" pitchFamily="2" charset="-78"/>
                <a:cs typeface="Nafees Nastaleeq" pitchFamily="2" charset="-78"/>
              </a:rPr>
              <a:t> کھانا </a:t>
            </a:r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ہے</a:t>
            </a:r>
            <a:r>
              <a:rPr lang="en-US" sz="5400" dirty="0">
                <a:latin typeface="Nafees Nastaleeq" pitchFamily="2" charset="-78"/>
                <a:cs typeface="Nafees Nastaleeq" pitchFamily="2" charset="-78"/>
              </a:rPr>
              <a:t>.</a:t>
            </a:r>
          </a:p>
          <a:p>
            <a:pPr algn="l"/>
            <a:r>
              <a:rPr lang="en-US" sz="2200" dirty="0">
                <a:latin typeface="+mj-lt"/>
                <a:cs typeface="Nafees Nastaleeq" pitchFamily="2" charset="-78"/>
              </a:rPr>
              <a:t>Noun </a:t>
            </a:r>
          </a:p>
          <a:p>
            <a:pPr algn="l"/>
            <a:r>
              <a:rPr lang="en-US" sz="2200" dirty="0">
                <a:latin typeface="+mj-lt"/>
                <a:cs typeface="Nafees Nastaleeq" pitchFamily="2" charset="-78"/>
              </a:rPr>
              <a:t>Verb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چائے پی چکنے کے بعد عامر خان کی مووی پی کے دیکھی پھر پی کیپ اٹھائی اور چل دیئے</a:t>
            </a:r>
            <a:endParaRPr lang="en-US" sz="3800" dirty="0">
              <a:latin typeface="Nafees Nastaleeq" pitchFamily="2" charset="-78"/>
              <a:cs typeface="Nafees Nastaleeq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چائے </a:t>
            </a:r>
            <a:r>
              <a:rPr lang="ur-PK" sz="3800" dirty="0">
                <a:solidFill>
                  <a:srgbClr val="0070C0"/>
                </a:solidFill>
                <a:latin typeface="Nafees Nastaleeq" pitchFamily="2" charset="-78"/>
                <a:cs typeface="Nafees Nastaleeq" pitchFamily="2" charset="-78"/>
              </a:rPr>
              <a:t>پی</a:t>
            </a:r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 چکنے کے بعد عامر خان کی مووی </a:t>
            </a:r>
            <a:r>
              <a:rPr lang="ur-PK" sz="3800" dirty="0">
                <a:solidFill>
                  <a:srgbClr val="FF0000"/>
                </a:solidFill>
                <a:latin typeface="Nafees Nastaleeq" pitchFamily="2" charset="-78"/>
                <a:cs typeface="Nafees Nastaleeq" pitchFamily="2" charset="-78"/>
              </a:rPr>
              <a:t>پی</a:t>
            </a:r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 کے دیکھی پھر </a:t>
            </a:r>
            <a:r>
              <a:rPr lang="ur-PK" sz="3800" dirty="0">
                <a:solidFill>
                  <a:srgbClr val="7030A0"/>
                </a:solidFill>
                <a:latin typeface="Nafees Nastaleeq" pitchFamily="2" charset="-78"/>
                <a:cs typeface="Nafees Nastaleeq" pitchFamily="2" charset="-78"/>
              </a:rPr>
              <a:t>پی</a:t>
            </a:r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 کیپ اٹھائی اور چل دیئے</a:t>
            </a:r>
            <a:endParaRPr lang="en-US" sz="3800" dirty="0">
              <a:latin typeface="Nafees Nastaleeq" pitchFamily="2" charset="-78"/>
              <a:cs typeface="Nafees Nastaleeq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sequence of word tokens </a:t>
            </a:r>
            <a:r>
              <a:rPr lang="en-US" b="1" dirty="0"/>
              <a:t>w </a:t>
            </a:r>
          </a:p>
          <a:p>
            <a:r>
              <a:rPr lang="en-US" dirty="0"/>
              <a:t>Output: a sequence of part-of-speech tags </a:t>
            </a:r>
            <a:r>
              <a:rPr lang="en-US" b="1" dirty="0"/>
              <a:t>t</a:t>
            </a:r>
            <a:r>
              <a:rPr lang="en-US" dirty="0"/>
              <a:t>, one per word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9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valentine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9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valentine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1143</Words>
  <Application>Microsoft Office PowerPoint</Application>
  <PresentationFormat>On-screen Show (4:3)</PresentationFormat>
  <Paragraphs>227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Nafees Nastaleeq</vt:lpstr>
      <vt:lpstr>Tahoma</vt:lpstr>
      <vt:lpstr>Times New Roman</vt:lpstr>
      <vt:lpstr>Wingdings</vt:lpstr>
      <vt:lpstr>Office Theme</vt:lpstr>
      <vt:lpstr>Natural Language Processing</vt:lpstr>
      <vt:lpstr> </vt:lpstr>
      <vt:lpstr> </vt:lpstr>
      <vt:lpstr> </vt:lpstr>
      <vt:lpstr>PowerPoint Presentation</vt:lpstr>
      <vt:lpstr>PowerPoint Presentation</vt:lpstr>
      <vt:lpstr>Part of Speech Tagging Task</vt:lpstr>
      <vt:lpstr>PowerPoint Presentation</vt:lpstr>
      <vt:lpstr>PowerPoint Presentation</vt:lpstr>
      <vt:lpstr>PowerPoint Presentation</vt:lpstr>
      <vt:lpstr>PowerPoint Presentation</vt:lpstr>
      <vt:lpstr>Open vs. Closed classes</vt:lpstr>
      <vt:lpstr>POS Tagging</vt:lpstr>
      <vt:lpstr>POS Tagging</vt:lpstr>
      <vt:lpstr>POS tagging performance</vt:lpstr>
      <vt:lpstr>Deciding on the correct part of speech can be difficult even for people</vt:lpstr>
      <vt:lpstr>How difficult is POS tagging?</vt:lpstr>
      <vt:lpstr>Sources of information</vt:lpstr>
      <vt:lpstr>More and Better Features  Feature-based tagger</vt:lpstr>
      <vt:lpstr>Overview: POS Tagging Accuracies</vt:lpstr>
      <vt:lpstr>How to improve supervised results?</vt:lpstr>
      <vt:lpstr>Tagging Without Sequence Information</vt:lpstr>
      <vt:lpstr>Summary of POS 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Farah Adeeba</cp:lastModifiedBy>
  <cp:revision>205</cp:revision>
  <dcterms:created xsi:type="dcterms:W3CDTF">2020-07-30T10:13:03Z</dcterms:created>
  <dcterms:modified xsi:type="dcterms:W3CDTF">2022-02-28T09:32:20Z</dcterms:modified>
</cp:coreProperties>
</file>