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58" r:id="rId9"/>
    <p:sldId id="264" r:id="rId10"/>
    <p:sldId id="262" r:id="rId11"/>
    <p:sldId id="263" r:id="rId12"/>
    <p:sldId id="265" r:id="rId13"/>
    <p:sldId id="268" r:id="rId14"/>
    <p:sldId id="266" r:id="rId15"/>
    <p:sldId id="267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72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63" autoAdjust="0"/>
  </p:normalViewPr>
  <p:slideViewPr>
    <p:cSldViewPr showGuides="1">
      <p:cViewPr varScale="1">
        <p:scale>
          <a:sx n="58" d="100"/>
          <a:sy n="58" d="100"/>
        </p:scale>
        <p:origin x="17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F9C4A-F17A-4264-A169-23CF9A346A5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BE16-FB5B-408D-BC3C-354DF70856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these morphemes</a:t>
            </a:r>
            <a:r>
              <a:rPr lang="en-US" baseline="0" dirty="0"/>
              <a:t> can occur at different places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Circumfixes</a:t>
            </a:r>
            <a:r>
              <a:rPr lang="en-US" dirty="0"/>
              <a:t> attached</a:t>
            </a:r>
            <a:r>
              <a:rPr lang="en-US" baseline="0" dirty="0"/>
              <a:t> to both the beginning and end of the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Umlaut : A different vowel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Ablaut: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systematic variation of vowels in the same root or affix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7BE16-FB5B-408D-BC3C-354DF70856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6540-61B7-4368-95A6-871B974D25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B64-4E35-4F99-B492-14D122F996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2: Basic Text Processing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words are there in English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Corpus: A collection of written texts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6354" t="56250" r="29722" b="25000"/>
          <a:stretch>
            <a:fillRect/>
          </a:stretch>
        </p:blipFill>
        <p:spPr bwMode="auto">
          <a:xfrm>
            <a:off x="304800" y="2362200"/>
            <a:ext cx="8255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nlp</a:t>
            </a:r>
            <a:r>
              <a:rPr lang="en-US" dirty="0"/>
              <a:t> task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Word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text file, output the </a:t>
            </a:r>
            <a:r>
              <a:rPr lang="en-US"/>
              <a:t>word types and </a:t>
            </a:r>
            <a:r>
              <a:rPr lang="en-US" dirty="0"/>
              <a:t>their frequencies</a:t>
            </a:r>
            <a:endParaRPr lang="en-US" dirty="0"/>
          </a:p>
          <a:p>
            <a:pPr lvl="1"/>
            <a:r>
              <a:rPr lang="en-US" dirty="0"/>
              <a:t>Open File</a:t>
            </a:r>
            <a:endParaRPr lang="en-US" dirty="0"/>
          </a:p>
          <a:p>
            <a:pPr lvl="1"/>
            <a:r>
              <a:rPr lang="en-US" dirty="0"/>
              <a:t>Read File</a:t>
            </a:r>
            <a:endParaRPr lang="en-US" dirty="0"/>
          </a:p>
          <a:p>
            <a:pPr lvl="1"/>
            <a:r>
              <a:rPr lang="en-US" dirty="0"/>
              <a:t>Split Words</a:t>
            </a:r>
            <a:endParaRPr lang="en-US" dirty="0"/>
          </a:p>
          <a:p>
            <a:pPr lvl="1"/>
            <a:r>
              <a:rPr lang="en-US" dirty="0"/>
              <a:t>Check Word </a:t>
            </a:r>
            <a:endParaRPr lang="en-US" dirty="0"/>
          </a:p>
          <a:p>
            <a:pPr lvl="2"/>
            <a:r>
              <a:rPr lang="en-US" dirty="0"/>
              <a:t>if already exist, increment value</a:t>
            </a:r>
            <a:endParaRPr lang="en-US" dirty="0"/>
          </a:p>
          <a:p>
            <a:pPr lvl="2"/>
            <a:r>
              <a:rPr lang="en-US" dirty="0"/>
              <a:t>Else add word and set value 1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Word Tokenization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br>
              <a:rPr lang="en-US" dirty="0"/>
            </a:br>
            <a:r>
              <a:rPr lang="en-US" dirty="0"/>
              <a:t>def </a:t>
            </a:r>
            <a:r>
              <a:rPr lang="en-US" dirty="0" err="1"/>
              <a:t>word_frequencies</a:t>
            </a:r>
            <a:r>
              <a:rPr lang="en-US" dirty="0"/>
              <a:t>(text):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myDict</a:t>
            </a:r>
            <a:r>
              <a:rPr lang="en-US" dirty="0"/>
              <a:t> = {}</a:t>
            </a:r>
            <a:br>
              <a:rPr lang="en-US" dirty="0"/>
            </a:br>
            <a:r>
              <a:rPr lang="en-US" dirty="0"/>
              <a:t>    for word in </a:t>
            </a:r>
            <a:r>
              <a:rPr lang="en-US" dirty="0" err="1"/>
              <a:t>text.split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        if word in </a:t>
            </a:r>
            <a:r>
              <a:rPr lang="en-US" dirty="0" err="1"/>
              <a:t>myDict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myDict</a:t>
            </a:r>
            <a:r>
              <a:rPr lang="en-US" dirty="0"/>
              <a:t>[word] += 1</a:t>
            </a:r>
            <a:br>
              <a:rPr lang="en-US" dirty="0"/>
            </a:br>
            <a:r>
              <a:rPr lang="en-US" dirty="0"/>
              <a:t>        else: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myDict</a:t>
            </a:r>
            <a:r>
              <a:rPr lang="en-US" dirty="0"/>
              <a:t>[word] = 1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/>
              <a:t>myDict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f= open("</a:t>
            </a:r>
            <a:r>
              <a:rPr lang="en-US" dirty="0" err="1"/>
              <a:t>test.txt","r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f.read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wf</a:t>
            </a:r>
            <a:r>
              <a:rPr lang="en-US" dirty="0"/>
              <a:t> = </a:t>
            </a:r>
            <a:r>
              <a:rPr lang="en-US" dirty="0" err="1"/>
              <a:t>word_frequencies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wf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Tokenization Main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Break off </a:t>
            </a:r>
            <a:r>
              <a:rPr lang="en-US" b="1" dirty="0">
                <a:solidFill>
                  <a:srgbClr val="FF0000"/>
                </a:solidFill>
              </a:rPr>
              <a:t>punctuation</a:t>
            </a:r>
            <a:r>
              <a:rPr lang="en-US" dirty="0"/>
              <a:t> as a separate token but preserve it when it occurs word internally (Ph.D., Dr., ...)</a:t>
            </a:r>
            <a:endParaRPr lang="en-US" dirty="0"/>
          </a:p>
          <a:p>
            <a:r>
              <a:rPr lang="en-US" dirty="0"/>
              <a:t>Keep </a:t>
            </a:r>
            <a:r>
              <a:rPr lang="en-US" b="1" dirty="0">
                <a:solidFill>
                  <a:srgbClr val="FF0000"/>
                </a:solidFill>
              </a:rPr>
              <a:t>special characters </a:t>
            </a:r>
            <a:r>
              <a:rPr lang="en-US" dirty="0"/>
              <a:t>and numbers in prices ($45.55) and dates (15/02/2019) </a:t>
            </a:r>
            <a:endParaRPr lang="en-US" dirty="0"/>
          </a:p>
          <a:p>
            <a:r>
              <a:rPr lang="en-US" dirty="0"/>
              <a:t>Expand </a:t>
            </a:r>
            <a:r>
              <a:rPr lang="en-US" b="1" dirty="0" err="1">
                <a:solidFill>
                  <a:srgbClr val="FF0000"/>
                </a:solidFill>
              </a:rPr>
              <a:t>clitic</a:t>
            </a:r>
            <a:r>
              <a:rPr lang="en-US" dirty="0"/>
              <a:t> contractions that are marked by apostrophes (we’re → we are) </a:t>
            </a:r>
            <a:endParaRPr lang="en-US" dirty="0"/>
          </a:p>
          <a:p>
            <a:r>
              <a:rPr lang="en-US" dirty="0"/>
              <a:t>Tokenize </a:t>
            </a:r>
            <a:r>
              <a:rPr lang="en-US" b="1" dirty="0">
                <a:solidFill>
                  <a:srgbClr val="FF0000"/>
                </a:solidFill>
              </a:rPr>
              <a:t>multiword expressions </a:t>
            </a:r>
            <a:r>
              <a:rPr lang="en-US" dirty="0"/>
              <a:t>like New York or rock ’n’ roll as a single token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Treebank 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Penn Treebank tokenization standard separates out </a:t>
            </a:r>
            <a:r>
              <a:rPr lang="en-US" dirty="0" err="1"/>
              <a:t>clitics</a:t>
            </a:r>
            <a:r>
              <a:rPr lang="en-US" dirty="0"/>
              <a:t> (doesn’t becomes does plus </a:t>
            </a:r>
            <a:r>
              <a:rPr lang="en-US" dirty="0" err="1"/>
              <a:t>n’t</a:t>
            </a:r>
            <a:r>
              <a:rPr lang="en-US" dirty="0"/>
              <a:t>), keeps hyphenated words together, and separates out all punctuation: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l="29282" t="58333" r="28551" b="26042"/>
          <a:stretch>
            <a:fillRect/>
          </a:stretch>
        </p:blipFill>
        <p:spPr bwMode="auto">
          <a:xfrm>
            <a:off x="365760" y="4191000"/>
            <a:ext cx="877824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Tokenization: Language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sz="2000" dirty="0">
                <a:latin typeface="Nafees Nastaleeq" pitchFamily="2" charset="-78"/>
                <a:cs typeface="Nafees Nastaleeq" pitchFamily="2" charset="-78"/>
              </a:rPr>
              <a:t>دیکھو اور انتظار کرو کی یہ حکمت عملی سنہ 1970 میں امریکی خلائی مشن نے بھی کامیابی سے استعمال کی تھی</a:t>
            </a:r>
            <a:endParaRPr lang="en-US" sz="2000" dirty="0">
              <a:latin typeface="Nafees Nastaleeq" pitchFamily="2" charset="-78"/>
              <a:cs typeface="Nafees Nastaleeq" pitchFamily="2" charset="-78"/>
            </a:endParaRPr>
          </a:p>
          <a:p>
            <a:pPr algn="r" rt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Nafees Nastaleeq" pitchFamily="2" charset="-78"/>
                <a:cs typeface="Nafees Nastaleeq" pitchFamily="2" charset="-78"/>
              </a:rPr>
              <a:t>اسلام آباد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Nafees Nastaleeq" pitchFamily="2" charset="-78"/>
              <a:cs typeface="Nafees Nastaleeq" pitchFamily="2" charset="-78"/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 l="8785" t="26042" r="5710" b="56250"/>
          <a:stretch>
            <a:fillRect/>
          </a:stretch>
        </p:blipFill>
        <p:spPr bwMode="auto">
          <a:xfrm>
            <a:off x="304800" y="4501541"/>
            <a:ext cx="8458200" cy="98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  <a:endParaRPr lang="en-US" dirty="0"/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610600" cy="5791200"/>
          </a:xfrm>
        </p:spPr>
        <p:txBody>
          <a:bodyPr/>
          <a:lstStyle/>
          <a:p>
            <a:pPr eaLnBrk="1" hangingPunct="1"/>
            <a:r>
              <a:rPr lang="en-US" dirty="0">
                <a:sym typeface="Symbol" panose="05050102010706020507" charset="2"/>
              </a:rPr>
              <a:t>Chinese and Japanese no spaces between words:</a:t>
            </a:r>
            <a:endParaRPr lang="en-US" dirty="0">
              <a:sym typeface="Symbol" panose="05050102010706020507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panose="05050102010706020507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panose="05050102010706020507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panose="05050102010706020507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panose="05050102010706020507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panose="05050102010706020507" charset="2"/>
              </a:rPr>
              <a:t> now     lives in       US       southeastern     Florida</a:t>
            </a:r>
            <a:endParaRPr lang="en-US" dirty="0">
              <a:solidFill>
                <a:srgbClr val="595959"/>
              </a:solidFill>
              <a:sym typeface="Symbol" panose="05050102010706020507" charset="2"/>
            </a:endParaRPr>
          </a:p>
          <a:p>
            <a:pPr eaLnBrk="1" hangingPunct="1"/>
            <a:r>
              <a:rPr lang="en-US" dirty="0">
                <a:sym typeface="Symbol" panose="05050102010706020507" charset="2"/>
              </a:rPr>
              <a:t>Further complicated in Japanese, with multiple alphabets intermingled</a:t>
            </a:r>
            <a:endParaRPr lang="en-US" dirty="0">
              <a:sym typeface="Symbol" panose="05050102010706020507" charset="2"/>
            </a:endParaRPr>
          </a:p>
          <a:p>
            <a:pPr lvl="1" eaLnBrk="1" hangingPunct="1"/>
            <a:r>
              <a:rPr lang="en-US" dirty="0">
                <a:sym typeface="Symbol" panose="05050102010706020507" charset="2"/>
              </a:rPr>
              <a:t>Dates/amounts in multiple formats</a:t>
            </a:r>
            <a:endParaRPr lang="en-US" dirty="0">
              <a:sym typeface="Symbol" panose="05050102010706020507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  <a:endParaRPr lang="en-US" b="1" dirty="0"/>
          </a:p>
          <a:p>
            <a:r>
              <a:rPr lang="en-US" dirty="0"/>
              <a:t>Chinese words are composed of characters</a:t>
            </a:r>
            <a:endParaRPr lang="en-US" dirty="0"/>
          </a:p>
          <a:p>
            <a:pPr lvl="1"/>
            <a:r>
              <a:rPr lang="en-US" dirty="0"/>
              <a:t>Characters are generally 1 syllable and 1 morpheme.</a:t>
            </a:r>
            <a:endParaRPr lang="en-US" dirty="0"/>
          </a:p>
          <a:p>
            <a:pPr lvl="1"/>
            <a:r>
              <a:rPr lang="en-US" dirty="0"/>
              <a:t>Average word is 2.4 characters long.</a:t>
            </a:r>
            <a:endParaRPr lang="en-US" dirty="0"/>
          </a:p>
          <a:p>
            <a:r>
              <a:rPr lang="en-US" dirty="0"/>
              <a:t>Standard baseline segmentation algorithm: </a:t>
            </a:r>
            <a:endParaRPr lang="en-US" dirty="0"/>
          </a:p>
          <a:p>
            <a:pPr lvl="1"/>
            <a:r>
              <a:rPr lang="en-US" dirty="0"/>
              <a:t>Maximum Matching  (also called Greedy)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  <a:endParaRPr lang="en-US"/>
          </a:p>
          <a:p>
            <a:pPr marL="533400" indent="-533400">
              <a:buClr>
                <a:schemeClr val="tx1"/>
              </a:buClr>
              <a:buFont typeface="Arial" panose="020B0604020202020204" pitchFamily="34" charset="0"/>
              <a:buAutoNum type="arabicParenR"/>
            </a:pPr>
            <a:r>
              <a:rPr lang="en-US"/>
              <a:t>Start a pointer at the beginning of the string</a:t>
            </a:r>
            <a:endParaRPr lang="en-US"/>
          </a:p>
          <a:p>
            <a:pPr marL="533400" indent="-533400">
              <a:buClr>
                <a:schemeClr val="tx1"/>
              </a:buClr>
              <a:buFont typeface="Arial" panose="020B0604020202020204" pitchFamily="34" charset="0"/>
              <a:buAutoNum type="arabicParenR"/>
            </a:pPr>
            <a:r>
              <a:rPr lang="en-US"/>
              <a:t>Find the longest word in dictionary that matches the string starting at pointer</a:t>
            </a:r>
            <a:endParaRPr lang="en-US"/>
          </a:p>
          <a:p>
            <a:pPr marL="533400" indent="-533400">
              <a:buClr>
                <a:schemeClr val="tx1"/>
              </a:buClr>
              <a:buFont typeface="Arial" panose="020B0604020202020204" pitchFamily="34" charset="0"/>
              <a:buAutoNum type="arabicParenR"/>
            </a:pPr>
            <a:r>
              <a:rPr lang="en-US"/>
              <a:t>Move the pointer over the word in string</a:t>
            </a:r>
            <a:endParaRPr lang="en-US"/>
          </a:p>
          <a:p>
            <a:pPr marL="533400" indent="-533400">
              <a:buClr>
                <a:schemeClr val="tx1"/>
              </a:buClr>
              <a:buFont typeface="Arial" panose="020B0604020202020204" pitchFamily="34" charset="0"/>
              <a:buAutoNum type="arabicParenR"/>
            </a:pPr>
            <a:r>
              <a:rPr lang="en-US"/>
              <a:t>Go to 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  <a:endParaRPr lang="en-US" dirty="0"/>
          </a:p>
          <a:p>
            <a:r>
              <a:rPr lang="en-US" dirty="0"/>
              <a:t>Speech</a:t>
            </a:r>
            <a:endParaRPr lang="en-US" dirty="0"/>
          </a:p>
          <a:p>
            <a:r>
              <a:rPr lang="en-US" dirty="0"/>
              <a:t>Image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dirty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20800"/>
            <a:ext cx="8763000" cy="553720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Thecatinthehat</a:t>
            </a:r>
            <a:endParaRPr lang="en-US" sz="2800" dirty="0"/>
          </a:p>
          <a:p>
            <a:r>
              <a:rPr lang="en-US" sz="2800" dirty="0" err="1"/>
              <a:t>Thetabledownthere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works astonishingly well in Chinese</a:t>
            </a:r>
            <a:endParaRPr lang="en-US" dirty="0"/>
          </a:p>
          <a:p>
            <a:pPr lvl="1" eaLnBrk="1" hangingPunct="1"/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莎拉波娃现在居住在美国东南部的佛罗里达。</a:t>
            </a:r>
            <a:endParaRPr lang="en-US" altLang="ja-JP" dirty="0">
              <a:cs typeface="MS PGothic" panose="020B0600070205080204" charset="-128"/>
              <a:sym typeface="Symbol" panose="05050102010706020507" charset="2"/>
            </a:endParaRPr>
          </a:p>
          <a:p>
            <a:pPr lvl="1" eaLnBrk="1" hangingPunct="1"/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莎拉波娃</a:t>
            </a:r>
            <a:r>
              <a:rPr lang="en-US" altLang="ja-JP" dirty="0">
                <a:cs typeface="MS PGothic" panose="020B0600070205080204" charset="-128"/>
                <a:sym typeface="Symbol" panose="05050102010706020507" charset="2"/>
              </a:rPr>
              <a:t>  </a:t>
            </a:r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现在</a:t>
            </a:r>
            <a:r>
              <a:rPr lang="en-US" altLang="ja-JP" dirty="0">
                <a:cs typeface="MS PGothic" panose="020B0600070205080204" charset="-128"/>
                <a:sym typeface="Symbol" panose="05050102010706020507" charset="2"/>
              </a:rPr>
              <a:t>   </a:t>
            </a:r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居住</a:t>
            </a:r>
            <a:r>
              <a:rPr lang="en-US" altLang="ja-JP" dirty="0">
                <a:cs typeface="MS PGothic" panose="020B0600070205080204" charset="-128"/>
                <a:sym typeface="Symbol" panose="05050102010706020507" charset="2"/>
              </a:rPr>
              <a:t>   </a:t>
            </a:r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在</a:t>
            </a:r>
            <a:r>
              <a:rPr lang="en-US" altLang="ja-JP" dirty="0">
                <a:cs typeface="MS PGothic" panose="020B0600070205080204" charset="-128"/>
                <a:sym typeface="Symbol" panose="05050102010706020507" charset="2"/>
              </a:rPr>
              <a:t>  </a:t>
            </a:r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美国</a:t>
            </a:r>
            <a:r>
              <a:rPr lang="en-US" altLang="ja-JP" dirty="0">
                <a:cs typeface="MS PGothic" panose="020B0600070205080204" charset="-128"/>
                <a:sym typeface="Symbol" panose="05050102010706020507" charset="2"/>
              </a:rPr>
              <a:t>   </a:t>
            </a:r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东南部</a:t>
            </a:r>
            <a:r>
              <a:rPr lang="en-US" altLang="ja-JP" dirty="0">
                <a:cs typeface="MS PGothic" panose="020B0600070205080204" charset="-128"/>
                <a:sym typeface="Symbol" panose="05050102010706020507" charset="2"/>
              </a:rPr>
              <a:t>     </a:t>
            </a:r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的</a:t>
            </a:r>
            <a:r>
              <a:rPr lang="en-US" altLang="ja-JP" dirty="0">
                <a:cs typeface="MS PGothic" panose="020B0600070205080204" charset="-128"/>
                <a:sym typeface="Symbol" panose="05050102010706020507" charset="2"/>
              </a:rPr>
              <a:t>  </a:t>
            </a:r>
            <a:r>
              <a:rPr lang="ja-JP" altLang="en-US" dirty="0">
                <a:cs typeface="MS PGothic" panose="020B0600070205080204" charset="-128"/>
                <a:sym typeface="Symbol" panose="05050102010706020507" charset="2"/>
              </a:rPr>
              <a:t>佛罗里达</a:t>
            </a:r>
            <a:endParaRPr lang="en-US" altLang="ja-JP" sz="2400" dirty="0"/>
          </a:p>
          <a:p>
            <a:r>
              <a:rPr lang="en-US" dirty="0"/>
              <a:t>Modern probabilistic segmentation algorithms 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20066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397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261620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theta bled own there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normalization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Counts As a Token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Normalization</a:t>
            </a:r>
            <a:endParaRPr lang="en-US" dirty="0"/>
          </a:p>
        </p:txBody>
      </p:sp>
      <p:sp>
        <p:nvSpPr>
          <p:cNvPr id="35843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sym typeface="Symbol" panose="05050102010706020507" charset="2"/>
              </a:rPr>
              <a:t>Need to “normalize” terms </a:t>
            </a:r>
            <a:endParaRPr lang="en-US" dirty="0">
              <a:sym typeface="Symbol" panose="05050102010706020507" charset="2"/>
            </a:endParaRPr>
          </a:p>
          <a:p>
            <a:pPr lvl="1" eaLnBrk="1" hangingPunct="1"/>
            <a:r>
              <a:rPr lang="en-US" dirty="0">
                <a:sym typeface="Symbol" panose="05050102010706020507" charset="2"/>
              </a:rPr>
              <a:t>Information Retrieval: indexed text &amp; query terms must have same form.</a:t>
            </a:r>
            <a:endParaRPr lang="en-US" dirty="0">
              <a:sym typeface="Symbol" panose="05050102010706020507" charset="2"/>
            </a:endParaRPr>
          </a:p>
          <a:p>
            <a:pPr lvl="2" eaLnBrk="1" hangingPunct="1"/>
            <a:r>
              <a:rPr lang="en-US" sz="1800" dirty="0">
                <a:sym typeface="Symbol" panose="05050102010706020507" charset="2"/>
              </a:rPr>
              <a:t>We want to match </a:t>
            </a:r>
            <a:r>
              <a:rPr lang="en-US" sz="1800" b="1" i="1" dirty="0">
                <a:sym typeface="Symbol" panose="05050102010706020507" charset="2"/>
              </a:rPr>
              <a:t>U.S.A.</a:t>
            </a:r>
            <a:r>
              <a:rPr lang="en-US" sz="1800" dirty="0">
                <a:sym typeface="Symbol" panose="05050102010706020507" charset="2"/>
              </a:rPr>
              <a:t> and </a:t>
            </a:r>
            <a:r>
              <a:rPr lang="en-US" sz="1800" b="1" i="1" dirty="0">
                <a:sym typeface="Symbol" panose="05050102010706020507" charset="2"/>
              </a:rPr>
              <a:t>USA</a:t>
            </a:r>
            <a:endParaRPr lang="en-US" sz="1800" dirty="0">
              <a:sym typeface="Symbol" panose="05050102010706020507" charset="2"/>
            </a:endParaRPr>
          </a:p>
          <a:p>
            <a:pPr eaLnBrk="1" hangingPunct="1"/>
            <a:r>
              <a:rPr lang="en-US" dirty="0">
                <a:sym typeface="Symbol" panose="05050102010706020507" charset="2"/>
              </a:rPr>
              <a:t>We implicitly define equivalence classes of terms</a:t>
            </a:r>
            <a:endParaRPr lang="en-US" dirty="0">
              <a:sym typeface="Symbol" panose="05050102010706020507" charset="2"/>
            </a:endParaRPr>
          </a:p>
          <a:p>
            <a:pPr lvl="1" eaLnBrk="1" hangingPunct="1"/>
            <a:r>
              <a:rPr lang="en-US" dirty="0">
                <a:sym typeface="Symbol" panose="05050102010706020507" charset="2"/>
              </a:rPr>
              <a:t>e.g., deleting periods in a term</a:t>
            </a:r>
            <a:endParaRPr lang="en-US" dirty="0">
              <a:sym typeface="Symbol" panose="05050102010706020507" charset="2"/>
            </a:endParaRPr>
          </a:p>
          <a:p>
            <a:pPr eaLnBrk="1" hangingPunct="1"/>
            <a:r>
              <a:rPr lang="en-US" dirty="0">
                <a:sym typeface="Symbol" panose="05050102010706020507" charset="2"/>
              </a:rPr>
              <a:t>Alternative: asymmetric expansion:</a:t>
            </a:r>
            <a:endParaRPr lang="en-US" dirty="0">
              <a:sym typeface="Symbol" panose="05050102010706020507" charset="2"/>
            </a:endParaRPr>
          </a:p>
          <a:p>
            <a:pPr lvl="1" eaLnBrk="1" hangingPunct="1"/>
            <a:r>
              <a:rPr lang="en-US" sz="1600" dirty="0">
                <a:sym typeface="Symbol" panose="05050102010706020507" charset="2"/>
              </a:rPr>
              <a:t>Enter: </a:t>
            </a:r>
            <a:r>
              <a:rPr lang="en-US" sz="1600" b="1" i="1" dirty="0">
                <a:sym typeface="Symbol" panose="05050102010706020507" charset="2"/>
              </a:rPr>
              <a:t>window</a:t>
            </a:r>
            <a:r>
              <a:rPr lang="en-US" sz="1600" dirty="0">
                <a:sym typeface="Symbol" panose="05050102010706020507" charset="2"/>
              </a:rPr>
              <a:t>	Search: </a:t>
            </a:r>
            <a:r>
              <a:rPr lang="en-US" sz="1600" b="1" i="1" dirty="0">
                <a:sym typeface="Symbol" panose="05050102010706020507" charset="2"/>
              </a:rPr>
              <a:t>window, windows</a:t>
            </a:r>
            <a:endParaRPr lang="en-US" sz="1600" b="1" i="1" dirty="0">
              <a:sym typeface="Symbol" panose="05050102010706020507" charset="2"/>
            </a:endParaRPr>
          </a:p>
          <a:p>
            <a:pPr lvl="1" eaLnBrk="1" hangingPunct="1"/>
            <a:r>
              <a:rPr lang="en-US" sz="1600" dirty="0">
                <a:sym typeface="Symbol" panose="05050102010706020507" charset="2"/>
              </a:rPr>
              <a:t>Enter: </a:t>
            </a:r>
            <a:r>
              <a:rPr lang="en-US" sz="1600" b="1" i="1" dirty="0">
                <a:sym typeface="Symbol" panose="05050102010706020507" charset="2"/>
              </a:rPr>
              <a:t>windows</a:t>
            </a:r>
            <a:r>
              <a:rPr lang="en-US" sz="1600" dirty="0">
                <a:sym typeface="Symbol" panose="05050102010706020507" charset="2"/>
              </a:rPr>
              <a:t>	Search: </a:t>
            </a:r>
            <a:r>
              <a:rPr lang="en-US" sz="1600" b="1" i="1" dirty="0">
                <a:sym typeface="Symbol" panose="05050102010706020507" charset="2"/>
              </a:rPr>
              <a:t>Windows, windows, window</a:t>
            </a:r>
            <a:endParaRPr lang="en-US" sz="1600" b="1" i="1" dirty="0">
              <a:sym typeface="Symbol" panose="05050102010706020507" charset="2"/>
            </a:endParaRPr>
          </a:p>
          <a:p>
            <a:pPr lvl="1" eaLnBrk="1" hangingPunct="1"/>
            <a:r>
              <a:rPr lang="en-US" sz="1600" dirty="0">
                <a:sym typeface="Symbol" panose="05050102010706020507" charset="2"/>
              </a:rPr>
              <a:t>Enter: </a:t>
            </a:r>
            <a:r>
              <a:rPr lang="en-US" sz="1600" b="1" i="1" dirty="0">
                <a:sym typeface="Symbol" panose="05050102010706020507" charset="2"/>
              </a:rPr>
              <a:t>Windows</a:t>
            </a:r>
            <a:r>
              <a:rPr lang="en-US" sz="1600" dirty="0">
                <a:sym typeface="Symbol" panose="05050102010706020507" charset="2"/>
              </a:rPr>
              <a:t>	Search: </a:t>
            </a:r>
            <a:r>
              <a:rPr lang="en-US" sz="1600" b="1" i="1" dirty="0">
                <a:sym typeface="Symbol" panose="05050102010706020507" charset="2"/>
              </a:rPr>
              <a:t>Windows</a:t>
            </a:r>
            <a:endParaRPr lang="en-US" sz="1600" b="1" i="1" dirty="0">
              <a:sym typeface="Symbol" panose="05050102010706020507" charset="2"/>
            </a:endParaRPr>
          </a:p>
          <a:p>
            <a:pPr eaLnBrk="1" hangingPunct="1"/>
            <a:r>
              <a:rPr lang="en-US" dirty="0">
                <a:sym typeface="Symbol" panose="05050102010706020507" charset="2"/>
              </a:rPr>
              <a:t>Potentially more powerful, but less efficient</a:t>
            </a:r>
            <a:endParaRPr lang="en-US" dirty="0">
              <a:sym typeface="Symbol" panose="05050102010706020507" charset="2"/>
            </a:endParaRPr>
          </a:p>
          <a:p>
            <a:pPr lvl="1" eaLnBrk="1" hangingPunct="1"/>
            <a:endParaRPr lang="en-US" sz="1800" dirty="0">
              <a:sym typeface="Symbol" panose="05050102010706020507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folding</a:t>
            </a:r>
            <a:endParaRPr lang="en-US"/>
          </a:p>
        </p:txBody>
      </p:sp>
      <p:sp>
        <p:nvSpPr>
          <p:cNvPr id="36867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Applications like IR: reduce all letters to lower case</a:t>
            </a:r>
            <a:endParaRPr lang="en-US" sz="2800" dirty="0"/>
          </a:p>
          <a:p>
            <a:pPr lvl="1" eaLnBrk="1" hangingPunct="1"/>
            <a:r>
              <a:rPr lang="en-US" sz="2400" dirty="0"/>
              <a:t>Since users tend to use lower case</a:t>
            </a:r>
            <a:endParaRPr lang="en-US" sz="2400" dirty="0"/>
          </a:p>
          <a:p>
            <a:pPr lvl="1" eaLnBrk="1" hangingPunct="1"/>
            <a:r>
              <a:rPr lang="en-US" sz="2400" dirty="0"/>
              <a:t>Possible exception: upper case in mid-sentence?</a:t>
            </a:r>
            <a:endParaRPr lang="en-US" sz="2400" dirty="0"/>
          </a:p>
          <a:p>
            <a:pPr lvl="2" eaLnBrk="1" hangingPunct="1"/>
            <a:r>
              <a:rPr lang="en-US" sz="2000" dirty="0"/>
              <a:t>e.g., </a:t>
            </a:r>
            <a:r>
              <a:rPr lang="en-US" sz="2000" b="1" i="1" dirty="0"/>
              <a:t>General Motors</a:t>
            </a:r>
            <a:endParaRPr lang="en-US" sz="2000" b="1" i="1" dirty="0"/>
          </a:p>
          <a:p>
            <a:pPr lvl="2" eaLnBrk="1" hangingPunct="1"/>
            <a:r>
              <a:rPr lang="en-US" sz="2000" b="1" i="1" dirty="0"/>
              <a:t>Fed</a:t>
            </a:r>
            <a:r>
              <a:rPr lang="en-US" sz="2000" dirty="0"/>
              <a:t> vs. </a:t>
            </a:r>
            <a:r>
              <a:rPr lang="en-US" sz="2000" b="1" i="1" dirty="0"/>
              <a:t>fed</a:t>
            </a:r>
            <a:endParaRPr lang="en-US" sz="2000" b="1" i="1" dirty="0"/>
          </a:p>
          <a:p>
            <a:pPr lvl="2" eaLnBrk="1" hangingPunct="1"/>
            <a:r>
              <a:rPr lang="en-US" sz="2000" b="1" i="1" dirty="0"/>
              <a:t>SAIL</a:t>
            </a:r>
            <a:r>
              <a:rPr lang="en-US" sz="2000" dirty="0"/>
              <a:t> vs. </a:t>
            </a:r>
            <a:r>
              <a:rPr lang="en-US" sz="2000" b="1" i="1" dirty="0"/>
              <a:t>sail</a:t>
            </a:r>
            <a:endParaRPr lang="en-US" sz="2000" b="1" i="1" dirty="0"/>
          </a:p>
          <a:p>
            <a:r>
              <a:rPr lang="en-US" sz="2800" dirty="0">
                <a:highlight>
                  <a:srgbClr val="C0C0C0"/>
                </a:highlight>
              </a:rPr>
              <a:t>For sentiment analysis, Machine Translation, Information extraction</a:t>
            </a:r>
            <a:endParaRPr lang="en-US" sz="2800" dirty="0">
              <a:highlight>
                <a:srgbClr val="C0C0C0"/>
              </a:highlight>
            </a:endParaRPr>
          </a:p>
          <a:p>
            <a:pPr lvl="1"/>
            <a:r>
              <a:rPr lang="en-US" sz="2400" dirty="0">
                <a:highlight>
                  <a:srgbClr val="C0C0C0"/>
                </a:highlight>
              </a:rPr>
              <a:t>Case is helpful</a:t>
            </a:r>
            <a:r>
              <a:rPr lang="en-US" sz="2400" dirty="0"/>
              <a:t> (</a:t>
            </a:r>
            <a:r>
              <a:rPr lang="en-US" sz="2400" b="1" i="1" dirty="0"/>
              <a:t>US</a:t>
            </a:r>
            <a:r>
              <a:rPr lang="en-US" sz="2400" dirty="0"/>
              <a:t> versus </a:t>
            </a:r>
            <a:r>
              <a:rPr lang="en-US" sz="2400" b="1" i="1" dirty="0"/>
              <a:t>us </a:t>
            </a:r>
            <a:r>
              <a:rPr lang="en-US" sz="2400" dirty="0"/>
              <a:t>is important)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Lemmatization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803400"/>
            <a:ext cx="8686800" cy="4445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Reduce inflections or variant forms to base form</a:t>
            </a:r>
            <a:endParaRPr lang="en-US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am, are,</a:t>
            </a:r>
            <a:r>
              <a:rPr lang="en-US" sz="2400" dirty="0"/>
              <a:t> </a:t>
            </a:r>
            <a:r>
              <a:rPr lang="en-US" sz="2400" i="1" dirty="0"/>
              <a:t>is </a:t>
            </a:r>
            <a:r>
              <a:rPr lang="en-US" sz="2400" dirty="0">
                <a:sym typeface="Symbol" panose="05050102010706020507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be</a:t>
            </a:r>
            <a:endParaRPr lang="en-US" sz="2400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sz="2400" i="1" dirty="0"/>
              <a:t>car, cars, car's</a:t>
            </a:r>
            <a:r>
              <a:rPr lang="en-US" sz="2400" dirty="0"/>
              <a:t>, </a:t>
            </a:r>
            <a:r>
              <a:rPr lang="en-US" sz="2400" i="1" dirty="0"/>
              <a:t>cars'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charset="2"/>
              </a:rPr>
              <a:t></a:t>
            </a:r>
            <a:r>
              <a:rPr lang="en-US" sz="2400" dirty="0"/>
              <a:t> </a:t>
            </a:r>
            <a:r>
              <a:rPr lang="en-US" sz="2400" i="1" dirty="0"/>
              <a:t>car</a:t>
            </a:r>
            <a:endParaRPr lang="en-US" sz="2400" i="1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panose="05050102010706020507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  <a:endParaRPr lang="en-US" i="1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Lemmatization: </a:t>
            </a:r>
            <a:r>
              <a:rPr lang="en-US" dirty="0">
                <a:highlight>
                  <a:srgbClr val="C0C0C0"/>
                </a:highlight>
              </a:rPr>
              <a:t>have to find correct dictionary headword form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Machine translation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Words are not atoms </a:t>
            </a:r>
            <a:endParaRPr lang="en-US" dirty="0"/>
          </a:p>
          <a:p>
            <a:pPr lvl="1"/>
            <a:r>
              <a:rPr lang="en-US" dirty="0"/>
              <a:t>They have internal structure </a:t>
            </a:r>
            <a:endParaRPr lang="en-US" dirty="0"/>
          </a:p>
          <a:p>
            <a:pPr lvl="1"/>
            <a:r>
              <a:rPr lang="en-US" dirty="0"/>
              <a:t>They are composed (to a first approximation) of morphemes </a:t>
            </a:r>
            <a:endParaRPr lang="en-US" dirty="0"/>
          </a:p>
          <a:p>
            <a:pPr lvl="1"/>
            <a:r>
              <a:rPr lang="en-US" dirty="0"/>
              <a:t>Morpheme: a meaningful morphological unit of a language that cannot be further divided</a:t>
            </a:r>
            <a:endParaRPr lang="en-US" dirty="0"/>
          </a:p>
          <a:p>
            <a:r>
              <a:rPr lang="en-US" dirty="0" err="1"/>
              <a:t>mis</a:t>
            </a:r>
            <a:r>
              <a:rPr lang="en-US" dirty="0"/>
              <a:t>-understand-</a:t>
            </a:r>
            <a:r>
              <a:rPr lang="en-US" dirty="0" err="1"/>
              <a:t>ing</a:t>
            </a:r>
            <a:r>
              <a:rPr lang="en-US" dirty="0"/>
              <a:t>-s</a:t>
            </a:r>
            <a:endParaRPr lang="en-US" dirty="0"/>
          </a:p>
          <a:p>
            <a:r>
              <a:rPr lang="en-US" dirty="0"/>
              <a:t>Incoming: in-come-</a:t>
            </a:r>
            <a:r>
              <a:rPr lang="en-US" dirty="0" err="1"/>
              <a:t>ing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Stems</a:t>
            </a:r>
            <a:r>
              <a:rPr lang="en-US" dirty="0"/>
              <a:t>: The core meaning-bearing units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Affixes</a:t>
            </a:r>
            <a:r>
              <a:rPr lang="en-US" dirty="0"/>
              <a:t>: Bits and pieces that adhere to stems</a:t>
            </a:r>
            <a:endParaRPr lang="en-US" dirty="0"/>
          </a:p>
          <a:p>
            <a:pPr lvl="1"/>
            <a:r>
              <a:rPr lang="en-US" dirty="0"/>
              <a:t>Often with grammatical functions</a:t>
            </a:r>
            <a:endParaRPr lang="en-US" dirty="0"/>
          </a:p>
          <a:p>
            <a:pPr lvl="2"/>
            <a:r>
              <a:rPr lang="en-US" dirty="0"/>
              <a:t>Prefixes </a:t>
            </a:r>
            <a:endParaRPr lang="en-US" dirty="0"/>
          </a:p>
          <a:p>
            <a:pPr lvl="3"/>
            <a:r>
              <a:rPr lang="en-US" dirty="0"/>
              <a:t>pre-</a:t>
            </a:r>
            <a:r>
              <a:rPr lang="en-US" dirty="0" err="1"/>
              <a:t>nuptual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-regular  </a:t>
            </a:r>
            <a:r>
              <a:rPr lang="en-US" dirty="0">
                <a:solidFill>
                  <a:srgbClr val="FF0000"/>
                </a:solidFill>
              </a:rPr>
              <a:t>با</a:t>
            </a:r>
            <a:r>
              <a:rPr lang="en-US" dirty="0"/>
              <a:t> اختیار</a:t>
            </a:r>
            <a:endParaRPr lang="en-US" dirty="0"/>
          </a:p>
          <a:p>
            <a:pPr lvl="2"/>
            <a:r>
              <a:rPr lang="en-US" dirty="0"/>
              <a:t>Suffixes </a:t>
            </a:r>
            <a:endParaRPr lang="en-US" dirty="0"/>
          </a:p>
          <a:p>
            <a:pPr lvl="3"/>
            <a:r>
              <a:rPr lang="en-US" dirty="0" err="1"/>
              <a:t>determin-ize</a:t>
            </a:r>
            <a:r>
              <a:rPr lang="en-US" dirty="0"/>
              <a:t>, </a:t>
            </a:r>
            <a:r>
              <a:rPr lang="en-US" dirty="0" err="1"/>
              <a:t>iterat</a:t>
            </a:r>
            <a:r>
              <a:rPr lang="en-US" dirty="0"/>
              <a:t>-or </a:t>
            </a:r>
            <a:r>
              <a:rPr lang="en-US" dirty="0"/>
              <a:t> دولت </a:t>
            </a:r>
            <a:r>
              <a:rPr lang="en-US" dirty="0">
                <a:solidFill>
                  <a:srgbClr val="FF0000"/>
                </a:solidFill>
              </a:rPr>
              <a:t>مند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Infixes</a:t>
            </a:r>
            <a:endParaRPr lang="en-US" dirty="0"/>
          </a:p>
          <a:p>
            <a:pPr lvl="3"/>
            <a:r>
              <a:rPr lang="en-US" dirty="0"/>
              <a:t>Cup-s-</a:t>
            </a:r>
            <a:r>
              <a:rPr lang="en-US" dirty="0" err="1"/>
              <a:t>ful</a:t>
            </a:r>
            <a:r>
              <a:rPr lang="en-US" dirty="0"/>
              <a:t>     </a:t>
            </a:r>
            <a:endParaRPr lang="en-US" dirty="0"/>
          </a:p>
          <a:p>
            <a:pPr lvl="3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عاقبت</a:t>
            </a:r>
            <a:r>
              <a:rPr lang="en-US" dirty="0">
                <a:solidFill>
                  <a:srgbClr val="FF0000"/>
                </a:solidFill>
              </a:rPr>
              <a:t> نا  شناس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/>
              <a:t>اک</a:t>
            </a:r>
            <a:r>
              <a:rPr lang="en-US" dirty="0">
                <a:solidFill>
                  <a:srgbClr val="FF0000"/>
                </a:solidFill>
              </a:rPr>
              <a:t>ا</a:t>
            </a:r>
            <a:r>
              <a:rPr lang="en-US" dirty="0"/>
              <a:t>بر</a:t>
            </a:r>
            <a:endParaRPr lang="en-US" dirty="0"/>
          </a:p>
          <a:p>
            <a:pPr lvl="3"/>
            <a:r>
              <a:rPr lang="en-US"/>
              <a:t>Rare </a:t>
            </a:r>
            <a:r>
              <a:rPr lang="en-US" dirty="0"/>
              <a:t>in English</a:t>
            </a:r>
            <a:r>
              <a:rPr lang="en-US" dirty="0"/>
              <a:t> </a:t>
            </a:r>
            <a:endParaRPr lang="en-US" dirty="0"/>
          </a:p>
          <a:p>
            <a:pPr lvl="2"/>
            <a:r>
              <a:rPr lang="en-US" dirty="0" err="1"/>
              <a:t>Circumfixes</a:t>
            </a:r>
            <a:r>
              <a:rPr lang="en-US" dirty="0"/>
              <a:t> </a:t>
            </a:r>
            <a:endParaRPr lang="en-US" dirty="0"/>
          </a:p>
          <a:p>
            <a:pPr lvl="3"/>
            <a:r>
              <a:rPr lang="en-US" dirty="0">
                <a:solidFill>
                  <a:srgbClr val="FF0000"/>
                </a:solidFill>
              </a:rPr>
              <a:t>En</a:t>
            </a:r>
            <a:r>
              <a:rPr lang="en-US" dirty="0"/>
              <a:t>-light-</a:t>
            </a:r>
            <a:r>
              <a:rPr lang="en-US" dirty="0">
                <a:solidFill>
                  <a:srgbClr val="FF0000"/>
                </a:solidFill>
              </a:rPr>
              <a:t>en  </a:t>
            </a:r>
            <a:endParaRPr lang="en-US" dirty="0">
              <a:solidFill>
                <a:srgbClr val="FF0000"/>
              </a:solidFill>
            </a:endParaRPr>
          </a:p>
          <a:p>
            <a:pPr lvl="3" algn="r" rtl="1"/>
            <a:r>
              <a:rPr lang="en-US" dirty="0">
                <a:solidFill>
                  <a:srgbClr val="FF0000"/>
                </a:solidFill>
              </a:rPr>
              <a:t>نا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خوش</a:t>
            </a:r>
            <a:r>
              <a:rPr lang="en-US" dirty="0">
                <a:solidFill>
                  <a:srgbClr val="FF0000"/>
                </a:solidFill>
              </a:rPr>
              <a:t> گوار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Nonconcatenative</a:t>
            </a:r>
            <a:r>
              <a:rPr lang="en-US" dirty="0"/>
              <a:t> 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r>
              <a:rPr lang="en-US" dirty="0"/>
              <a:t>Word-formation in which the root is modified in a way other than by stringing morphemes together</a:t>
            </a:r>
            <a:endParaRPr lang="en-US" dirty="0"/>
          </a:p>
          <a:p>
            <a:r>
              <a:rPr lang="en-US" dirty="0"/>
              <a:t>Umlaut </a:t>
            </a:r>
            <a:endParaRPr lang="en-US" dirty="0"/>
          </a:p>
          <a:p>
            <a:pPr lvl="1"/>
            <a:r>
              <a:rPr lang="en-US" dirty="0"/>
              <a:t>foot : feet :: tooth : teeth</a:t>
            </a:r>
            <a:endParaRPr lang="en-US" dirty="0"/>
          </a:p>
          <a:p>
            <a:r>
              <a:rPr lang="en-US" dirty="0"/>
              <a:t>Ablaut </a:t>
            </a:r>
            <a:endParaRPr lang="en-US" dirty="0"/>
          </a:p>
          <a:p>
            <a:pPr lvl="1"/>
            <a:r>
              <a:rPr lang="en-US" dirty="0"/>
              <a:t>sing, sang, sung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Differences in Morphology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Inflectional morphology</a:t>
            </a:r>
            <a:endParaRPr lang="en-US" dirty="0"/>
          </a:p>
          <a:p>
            <a:pPr lvl="1"/>
            <a:r>
              <a:rPr lang="en-US" dirty="0"/>
              <a:t>Adds information to a word consistent with its context within a sentence </a:t>
            </a:r>
            <a:endParaRPr lang="en-US" dirty="0"/>
          </a:p>
          <a:p>
            <a:pPr lvl="1"/>
            <a:r>
              <a:rPr lang="en-US" dirty="0"/>
              <a:t>Examples </a:t>
            </a:r>
            <a:endParaRPr lang="en-US" dirty="0"/>
          </a:p>
          <a:p>
            <a:pPr lvl="2"/>
            <a:r>
              <a:rPr lang="en-US" dirty="0"/>
              <a:t>Number (singular versus plural) </a:t>
            </a:r>
            <a:endParaRPr lang="en-US" dirty="0"/>
          </a:p>
          <a:p>
            <a:pPr lvl="3"/>
            <a:r>
              <a:rPr lang="en-US" dirty="0"/>
              <a:t>automaton → automata</a:t>
            </a:r>
            <a:endParaRPr lang="en-US" dirty="0"/>
          </a:p>
          <a:p>
            <a:pPr lvl="3"/>
            <a:r>
              <a:rPr lang="en-US" dirty="0"/>
              <a:t>   </a:t>
            </a:r>
            <a:r>
              <a:rPr lang="en-US" dirty="0"/>
              <a:t>الفاظ</a:t>
            </a:r>
            <a:r>
              <a:rPr lang="en-US" dirty="0"/>
              <a:t> →</a:t>
            </a:r>
            <a:r>
              <a:rPr lang="en-US" dirty="0"/>
              <a:t>  لفظ</a:t>
            </a:r>
            <a:endParaRPr lang="en-US" dirty="0"/>
          </a:p>
          <a:p>
            <a:pPr lvl="3"/>
            <a:r>
              <a:rPr lang="en-US" dirty="0"/>
              <a:t>پودا </a:t>
            </a:r>
            <a:r>
              <a:rPr lang="en-US" dirty="0"/>
              <a:t>→</a:t>
            </a:r>
            <a:r>
              <a:rPr lang="en-US" dirty="0"/>
              <a:t> پودے </a:t>
            </a:r>
            <a:endParaRPr lang="en-US" dirty="0"/>
          </a:p>
          <a:p>
            <a:pPr lvl="3"/>
            <a:r>
              <a:rPr lang="en-US" dirty="0"/>
              <a:t>Walk → walks    </a:t>
            </a:r>
            <a:endParaRPr lang="en-US" dirty="0"/>
          </a:p>
          <a:p>
            <a:pPr lvl="2"/>
            <a:r>
              <a:rPr lang="en-US" dirty="0"/>
              <a:t>Case (nominative versus accusative versus…)</a:t>
            </a:r>
            <a:endParaRPr lang="en-US" dirty="0"/>
          </a:p>
          <a:p>
            <a:pPr lvl="3"/>
            <a:r>
              <a:rPr lang="en-US" dirty="0"/>
              <a:t> he, him, his,</a:t>
            </a:r>
            <a:endParaRPr lang="en-US" dirty="0"/>
          </a:p>
          <a:p>
            <a:r>
              <a:rPr lang="en-US" dirty="0"/>
              <a:t>Derivational morphology </a:t>
            </a:r>
            <a:endParaRPr lang="en-US" dirty="0"/>
          </a:p>
          <a:p>
            <a:pPr lvl="1"/>
            <a:r>
              <a:rPr lang="en-US" dirty="0"/>
              <a:t>Creates new words with new meanings (and often with new parts of speech)</a:t>
            </a:r>
            <a:endParaRPr lang="en-US" dirty="0"/>
          </a:p>
          <a:p>
            <a:pPr lvl="1"/>
            <a:r>
              <a:rPr lang="en-US" dirty="0"/>
              <a:t>Examples </a:t>
            </a:r>
            <a:endParaRPr lang="en-US" dirty="0"/>
          </a:p>
          <a:p>
            <a:pPr lvl="2"/>
            <a:r>
              <a:rPr lang="en-US" dirty="0"/>
              <a:t>parse → parser </a:t>
            </a:r>
            <a:endParaRPr lang="en-US" dirty="0"/>
          </a:p>
          <a:p>
            <a:pPr lvl="2"/>
            <a:r>
              <a:rPr lang="en-US" dirty="0"/>
              <a:t>repulse → repulsive</a:t>
            </a:r>
            <a:endParaRPr lang="en-US" dirty="0"/>
          </a:p>
          <a:p>
            <a:pPr lvl="2" algn="r" rtl="1"/>
            <a:r>
              <a:rPr lang="en-US" dirty="0"/>
              <a:t>خوش بخت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 and Promise of Morphology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Inflectional morphology (especially) makes instances of the same word appear to be different words </a:t>
            </a:r>
            <a:endParaRPr lang="en-US" dirty="0"/>
          </a:p>
          <a:p>
            <a:pPr lvl="1"/>
            <a:r>
              <a:rPr lang="en-US" dirty="0"/>
              <a:t>Problematic in information extraction, information retrieval </a:t>
            </a:r>
            <a:endParaRPr lang="en-US" dirty="0"/>
          </a:p>
          <a:p>
            <a:r>
              <a:rPr lang="en-US" dirty="0"/>
              <a:t>Morphology encodes information that can be useful (or even essential) in NLP tasks</a:t>
            </a:r>
            <a:endParaRPr lang="en-US" dirty="0"/>
          </a:p>
          <a:p>
            <a:pPr lvl="1"/>
            <a:r>
              <a:rPr lang="en-US" dirty="0"/>
              <a:t> Machine translation </a:t>
            </a:r>
            <a:endParaRPr lang="en-US" dirty="0"/>
          </a:p>
          <a:p>
            <a:pPr lvl="1"/>
            <a:r>
              <a:rPr lang="en-US" dirty="0"/>
              <a:t>Natural language understanding </a:t>
            </a:r>
            <a:endParaRPr lang="en-US" dirty="0"/>
          </a:p>
          <a:p>
            <a:pPr lvl="1"/>
            <a:r>
              <a:rPr lang="en-US" dirty="0"/>
              <a:t>Semantic role labeling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Text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Speech</a:t>
            </a:r>
            <a:endParaRPr lang="en-US" dirty="0"/>
          </a:p>
          <a:p>
            <a:r>
              <a:rPr lang="en-US" dirty="0"/>
              <a:t>Image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 in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processing of morphology is largely a solved problem in NLP </a:t>
            </a:r>
            <a:endParaRPr lang="en-US" dirty="0"/>
          </a:p>
          <a:p>
            <a:r>
              <a:rPr lang="en-US" dirty="0"/>
              <a:t>A rule-based solution to morphology: finite state methods </a:t>
            </a:r>
            <a:endParaRPr lang="en-US" dirty="0"/>
          </a:p>
          <a:p>
            <a:r>
              <a:rPr lang="en-US" dirty="0"/>
              <a:t>Other solutions </a:t>
            </a:r>
            <a:endParaRPr lang="en-US" dirty="0"/>
          </a:p>
          <a:p>
            <a:pPr lvl="1"/>
            <a:r>
              <a:rPr lang="en-US" dirty="0"/>
              <a:t>Supervised, sequence-to-sequence models</a:t>
            </a:r>
            <a:endParaRPr lang="en-US" dirty="0"/>
          </a:p>
          <a:p>
            <a:pPr lvl="1"/>
            <a:r>
              <a:rPr lang="en-US" dirty="0"/>
              <a:t>Unsupervised models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Word Tokenization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Word Normalization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Lemmatization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Morphology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Stemming</a:t>
            </a:r>
            <a:endParaRPr lang="en-US" dirty="0"/>
          </a:p>
          <a:p>
            <a:r>
              <a:rPr lang="en-US" dirty="0"/>
              <a:t>Sentence Segmentation</a:t>
            </a:r>
            <a:endParaRPr lang="en-US" dirty="0"/>
          </a:p>
          <a:p>
            <a:r>
              <a:rPr lang="en-US" dirty="0"/>
              <a:t>Regular Expressions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corpus of at least 10 files (you can copy text from different </a:t>
            </a:r>
            <a:r>
              <a:rPr lang="en-US" dirty="0" err="1"/>
              <a:t>webpages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Read your corpus </a:t>
            </a:r>
            <a:endParaRPr lang="en-US" dirty="0"/>
          </a:p>
          <a:p>
            <a:r>
              <a:rPr lang="en-US" dirty="0"/>
              <a:t>Calculate Types</a:t>
            </a:r>
            <a:endParaRPr lang="en-US" dirty="0"/>
          </a:p>
          <a:p>
            <a:r>
              <a:rPr lang="en-US" dirty="0"/>
              <a:t>Calculate Tokens</a:t>
            </a:r>
            <a:endParaRPr lang="en-US" dirty="0"/>
          </a:p>
          <a:p>
            <a:r>
              <a:rPr lang="en-US" dirty="0"/>
              <a:t>Calculate Frequency of Each Type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Text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Tokenization</a:t>
            </a:r>
            <a:endParaRPr lang="en-US" dirty="0"/>
          </a:p>
          <a:p>
            <a:r>
              <a:rPr lang="en-US" dirty="0"/>
              <a:t>Word Normalization</a:t>
            </a:r>
            <a:endParaRPr lang="en-US" dirty="0"/>
          </a:p>
          <a:p>
            <a:r>
              <a:rPr lang="en-US" dirty="0"/>
              <a:t>Lemmatization</a:t>
            </a:r>
            <a:endParaRPr lang="en-US" dirty="0"/>
          </a:p>
          <a:p>
            <a:r>
              <a:rPr lang="en-US" dirty="0"/>
              <a:t>Morphology</a:t>
            </a:r>
            <a:endParaRPr lang="en-US" dirty="0"/>
          </a:p>
          <a:p>
            <a:r>
              <a:rPr lang="en-US" dirty="0"/>
              <a:t>Stemming</a:t>
            </a:r>
            <a:endParaRPr lang="en-US" dirty="0"/>
          </a:p>
          <a:p>
            <a:r>
              <a:rPr lang="en-US" dirty="0"/>
              <a:t>Sentence Segmentation</a:t>
            </a:r>
            <a:endParaRPr lang="en-US" dirty="0"/>
          </a:p>
          <a:p>
            <a:r>
              <a:rPr lang="en-US" dirty="0"/>
              <a:t>Regular Expressions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Counts As a Word?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He stepped out into the hall, was delighted to encounter a water brother.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b="1" i="1" dirty="0"/>
              <a:t>How many words are in the above mentioned sentence?</a:t>
            </a:r>
            <a:endParaRPr lang="en-US" b="1" i="1" dirty="0"/>
          </a:p>
          <a:p>
            <a:r>
              <a:rPr lang="en-US" dirty="0"/>
              <a:t>13 words (15 with punctuation marks) </a:t>
            </a:r>
            <a:endParaRPr lang="en-US" dirty="0"/>
          </a:p>
          <a:p>
            <a:r>
              <a:rPr lang="en-US" dirty="0"/>
              <a:t>How many words are in the following utterance from the Switchboard corpus?</a:t>
            </a:r>
            <a:endParaRPr lang="en-US" dirty="0"/>
          </a:p>
          <a:p>
            <a:r>
              <a:rPr lang="en-US" dirty="0"/>
              <a:t>I do uh main- mainly business data processing </a:t>
            </a:r>
            <a:endParaRPr lang="en-US" dirty="0"/>
          </a:p>
          <a:p>
            <a:r>
              <a:rPr lang="en-US" dirty="0"/>
              <a:t>Two </a:t>
            </a:r>
            <a:r>
              <a:rPr lang="en-US" dirty="0" err="1"/>
              <a:t>disfluencies</a:t>
            </a:r>
            <a:r>
              <a:rPr lang="en-US" dirty="0"/>
              <a:t>: a fragment (main-) and a filled pause (uh)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Bags </a:t>
            </a:r>
            <a:r>
              <a:rPr lang="en-US" dirty="0" err="1"/>
              <a:t>vs</a:t>
            </a:r>
            <a:r>
              <a:rPr lang="en-US" dirty="0"/>
              <a:t> Bag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</a:t>
            </a:r>
            <a:r>
              <a:rPr lang="en-US" dirty="0" err="1"/>
              <a:t>vs</a:t>
            </a:r>
            <a:r>
              <a:rPr lang="en-US" dirty="0"/>
              <a:t> 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inflected forms like bags versus bag? </a:t>
            </a:r>
            <a:endParaRPr lang="en-US" dirty="0"/>
          </a:p>
          <a:p>
            <a:r>
              <a:rPr lang="en-US" dirty="0"/>
              <a:t>They have the same lemma </a:t>
            </a:r>
            <a:r>
              <a:rPr lang="en-US" i="1" dirty="0">
                <a:solidFill>
                  <a:srgbClr val="FF0000"/>
                </a:solidFill>
              </a:rPr>
              <a:t>bag</a:t>
            </a:r>
            <a:r>
              <a:rPr lang="en-US" dirty="0"/>
              <a:t> but different </a:t>
            </a:r>
            <a:r>
              <a:rPr lang="en-US" dirty="0" err="1"/>
              <a:t>wordforms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lemma</a:t>
            </a:r>
            <a:r>
              <a:rPr lang="en-US" dirty="0"/>
              <a:t> is a set of lexical forms having the same stem, the same major part-of-speech, and the same word sense 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wordform</a:t>
            </a:r>
            <a:r>
              <a:rPr lang="en-US" dirty="0"/>
              <a:t> is the fully inflected or derived form of the word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UK says the Russian satellite launched a projectile with the characteristics of a weapon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distinct words?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Number of Words?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Types: number of distinct words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Tokens: Total number of words</a:t>
            </a:r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 rtl="1"/>
            <a:r>
              <a:rPr lang="en-US" sz="2300" dirty="0">
                <a:latin typeface="Nafees Nastaleeq" pitchFamily="2" charset="-78"/>
                <a:cs typeface="Nafees Nastaleeq" pitchFamily="2" charset="-78"/>
              </a:rPr>
              <a:t>چین نے امریکہ کے اقدام کے بعد چینگڈو میں امریکی قونصل خانے کو بند کرنے کا حکم دیا ہے</a:t>
            </a:r>
            <a:endParaRPr lang="en-US" sz="2300" dirty="0">
              <a:latin typeface="Nafees Nastaleeq" pitchFamily="2" charset="-78"/>
              <a:cs typeface="Nafees Nastaleeq" pitchFamily="2" charset="-78"/>
            </a:endParaRPr>
          </a:p>
          <a:p>
            <a:pPr algn="l"/>
            <a:r>
              <a:rPr lang="en-US" dirty="0"/>
              <a:t>Types: 18</a:t>
            </a:r>
            <a:endParaRPr lang="en-US" dirty="0"/>
          </a:p>
          <a:p>
            <a:r>
              <a:rPr lang="en-US" dirty="0"/>
              <a:t>Tokens: 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6703</Words>
  <Application>WPS Presentation</Application>
  <PresentationFormat>On-screen Show (4:3)</PresentationFormat>
  <Paragraphs>279</Paragraphs>
  <Slides>32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Nafees Nastaleeq</vt:lpstr>
      <vt:lpstr>Segoe Print</vt:lpstr>
      <vt:lpstr>Calibri</vt:lpstr>
      <vt:lpstr>Microsoft YaHei</vt:lpstr>
      <vt:lpstr>Arial Unicode MS</vt:lpstr>
      <vt:lpstr>Symbol</vt:lpstr>
      <vt:lpstr>华文黑体</vt:lpstr>
      <vt:lpstr>MS PGothic</vt:lpstr>
      <vt:lpstr>Office Theme</vt:lpstr>
      <vt:lpstr>Natural Language Processing</vt:lpstr>
      <vt:lpstr>Natural Language</vt:lpstr>
      <vt:lpstr>Natural Language</vt:lpstr>
      <vt:lpstr>Basic Text Processing</vt:lpstr>
      <vt:lpstr>Words</vt:lpstr>
      <vt:lpstr>Words</vt:lpstr>
      <vt:lpstr>Bags vs Bag</vt:lpstr>
      <vt:lpstr>Bag vs Bags</vt:lpstr>
      <vt:lpstr>How many words?</vt:lpstr>
      <vt:lpstr>How many words are there in English Language</vt:lpstr>
      <vt:lpstr>First nlp task</vt:lpstr>
      <vt:lpstr>Simple Word Tokenization</vt:lpstr>
      <vt:lpstr>Simple Word Tokenization in Python</vt:lpstr>
      <vt:lpstr>Word Tokenization Main Challenges</vt:lpstr>
      <vt:lpstr>Penn Treebank Tokenization</vt:lpstr>
      <vt:lpstr>Word 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Word normalization</vt:lpstr>
      <vt:lpstr>Normalization</vt:lpstr>
      <vt:lpstr>Case folding</vt:lpstr>
      <vt:lpstr>Lemmatization</vt:lpstr>
      <vt:lpstr>Morphology</vt:lpstr>
      <vt:lpstr>Morphemes</vt:lpstr>
      <vt:lpstr>Nonconcatenative Morphology</vt:lpstr>
      <vt:lpstr>Functional Differences in Morphology </vt:lpstr>
      <vt:lpstr>The Problem and Promise of Morphology</vt:lpstr>
      <vt:lpstr>Morphology in NLP</vt:lpstr>
      <vt:lpstr>Basic Text Processing</vt:lpstr>
      <vt:lpstr>To-do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cle-144-nb</dc:creator>
  <cp:lastModifiedBy>Hodophile</cp:lastModifiedBy>
  <cp:revision>92</cp:revision>
  <dcterms:created xsi:type="dcterms:W3CDTF">2020-07-23T17:44:00Z</dcterms:created>
  <dcterms:modified xsi:type="dcterms:W3CDTF">2024-10-28T01:21:20Z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5D523DE262F3461CA08B3C1667BDE8D5_12</vt:lpwstr>
  </property>
  <property fmtid="{D5CDD505-2E9C-101B-9397-08002B2CF9AE}" pid="3" name="KSOProductBuildVer">
    <vt:lpwstr>1033-12.2.0.18607</vt:lpwstr>
  </property>
</Properties>
</file>