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0" r:id="rId3"/>
    <p:sldId id="261" r:id="rId4"/>
    <p:sldId id="262" r:id="rId5"/>
    <p:sldId id="264" r:id="rId6"/>
    <p:sldId id="271" r:id="rId7"/>
    <p:sldId id="265" r:id="rId8"/>
    <p:sldId id="268" r:id="rId9"/>
    <p:sldId id="269" r:id="rId10"/>
    <p:sldId id="274" r:id="rId11"/>
    <p:sldId id="275" r:id="rId12"/>
    <p:sldId id="276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2" r:id="rId27"/>
    <p:sldId id="293" r:id="rId28"/>
    <p:sldId id="294" r:id="rId29"/>
    <p:sldId id="295" r:id="rId30"/>
    <p:sldId id="296" r:id="rId31"/>
    <p:sldId id="297" r:id="rId32"/>
    <p:sldId id="299" r:id="rId33"/>
    <p:sldId id="300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65950" autoAdjust="0"/>
  </p:normalViewPr>
  <p:slideViewPr>
    <p:cSldViewPr>
      <p:cViewPr varScale="1">
        <p:scale>
          <a:sx n="43" d="100"/>
          <a:sy n="43" d="100"/>
        </p:scale>
        <p:origin x="-20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06E5F-1C71-4CBF-B8FB-996DC15E4A3C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C180C-2A39-41C2-9234-25642FA51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180C-2A39-41C2-9234-25642FA519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C180C-2A39-41C2-9234-25642FA5191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offset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− This is the position of the read/write pointer within the file.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whence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− This is optional and defaults to 0 which means absolute file positioning, other values are 1 which means seek relative to the current position and 2 means seek relative to the file's end.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4BBE4-475A-48AF-B909-2E4E905B133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78F5-20C7-4B59-9A94-138F1C5E38F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FEA7-36E2-41D7-BBDF-A43ABF18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78F5-20C7-4B59-9A94-138F1C5E38F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FEA7-36E2-41D7-BBDF-A43ABF18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78F5-20C7-4B59-9A94-138F1C5E38F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FEA7-36E2-41D7-BBDF-A43ABF18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78F5-20C7-4B59-9A94-138F1C5E38F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FEA7-36E2-41D7-BBDF-A43ABF18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78F5-20C7-4B59-9A94-138F1C5E38F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FEA7-36E2-41D7-BBDF-A43ABF18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78F5-20C7-4B59-9A94-138F1C5E38F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FEA7-36E2-41D7-BBDF-A43ABF18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78F5-20C7-4B59-9A94-138F1C5E38F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FEA7-36E2-41D7-BBDF-A43ABF18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78F5-20C7-4B59-9A94-138F1C5E38F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FEA7-36E2-41D7-BBDF-A43ABF18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78F5-20C7-4B59-9A94-138F1C5E38F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FEA7-36E2-41D7-BBDF-A43ABF18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78F5-20C7-4B59-9A94-138F1C5E38F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FEA7-36E2-41D7-BBDF-A43ABF18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78F5-20C7-4B59-9A94-138F1C5E38F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FEA7-36E2-41D7-BBDF-A43ABF18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78F5-20C7-4B59-9A94-138F1C5E38F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DFEA7-36E2-41D7-BBDF-A43ABF18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hosted.org/kitchen/glossary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" TargetMode="External"/><Relationship Id="rId2" Type="http://schemas.openxmlformats.org/officeDocument/2006/relationships/hyperlink" Target="https://www.python.org/downloads/release/python-377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62400"/>
            <a:ext cx="7162800" cy="1752600"/>
          </a:xfrm>
        </p:spPr>
        <p:txBody>
          <a:bodyPr/>
          <a:lstStyle/>
          <a:p>
            <a:r>
              <a:rPr lang="en-US" dirty="0" smtClean="0"/>
              <a:t>Lecture 2: Getting Started with Python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4567311" cy="509016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Numeric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dirty="0" smtClean="0"/>
              <a:t>: equivalent to C’s long </a:t>
            </a:r>
            <a:r>
              <a:rPr lang="en-US" dirty="0" err="1" smtClean="0"/>
              <a:t>int</a:t>
            </a:r>
            <a:r>
              <a:rPr lang="en-US" dirty="0" smtClean="0"/>
              <a:t> in 2.x but unlimited in 3.x.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float</a:t>
            </a:r>
            <a:r>
              <a:rPr lang="en-US" dirty="0" smtClean="0"/>
              <a:t>: equivalent to C’s doubles.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long</a:t>
            </a:r>
            <a:r>
              <a:rPr lang="en-US" dirty="0" smtClean="0"/>
              <a:t>: unlimited in 2.x and unavailable in 3.x.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 complex</a:t>
            </a:r>
            <a:r>
              <a:rPr lang="en-US" dirty="0" smtClean="0"/>
              <a:t>: complex numbers.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Supported operations include constructors (i.e. </a:t>
            </a:r>
            <a:r>
              <a:rPr lang="en-US" dirty="0" err="1" smtClean="0"/>
              <a:t>int</a:t>
            </a:r>
            <a:r>
              <a:rPr lang="en-US" dirty="0" smtClean="0"/>
              <a:t>(3)), arithmetic, negation, modulus, absolute value, exponentiation, etc.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42960" y="1600449"/>
            <a:ext cx="31037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3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2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5 </a:t>
            </a:r>
            <a:b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18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%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5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3 </a:t>
            </a:r>
            <a:b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abs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(-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7 </a:t>
            </a:r>
            <a:b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float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9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9.0 </a:t>
            </a:r>
            <a:b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5.3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5 </a:t>
            </a:r>
            <a:b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complex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1+2j)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2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8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256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seven sequence </a:t>
            </a:r>
            <a:r>
              <a:rPr lang="en-US" dirty="0" smtClean="0"/>
              <a:t>subtypes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Unicode strings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err="1" smtClean="0"/>
              <a:t>Bytearrays</a:t>
            </a:r>
            <a:endParaRPr lang="en-US" dirty="0" smtClean="0"/>
          </a:p>
          <a:p>
            <a:pPr lvl="1"/>
            <a:r>
              <a:rPr lang="en-US" dirty="0" smtClean="0"/>
              <a:t>Buffers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xrange</a:t>
            </a:r>
            <a:r>
              <a:rPr lang="en-US" dirty="0"/>
              <a:t> objects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249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types: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3 syntaxes for string constants:</a:t>
            </a:r>
          </a:p>
          <a:p>
            <a:pPr lvl="1"/>
            <a:r>
              <a:rPr lang="en-US" dirty="0" err="1" smtClean="0"/>
              <a:t>string_single_quotes</a:t>
            </a:r>
            <a:r>
              <a:rPr lang="en-US" dirty="0" smtClean="0"/>
              <a:t> = '</a:t>
            </a:r>
            <a:r>
              <a:rPr lang="en-US" dirty="0" err="1" smtClean="0"/>
              <a:t>abc</a:t>
            </a:r>
            <a:r>
              <a:rPr lang="en-US" dirty="0" smtClean="0"/>
              <a:t>' </a:t>
            </a:r>
          </a:p>
          <a:p>
            <a:pPr lvl="1"/>
            <a:r>
              <a:rPr lang="en-US" dirty="0" err="1" smtClean="0"/>
              <a:t>string_double_quotes</a:t>
            </a:r>
            <a:r>
              <a:rPr lang="en-US" dirty="0" smtClean="0"/>
              <a:t> = "</a:t>
            </a:r>
            <a:r>
              <a:rPr lang="en-US" dirty="0" err="1" smtClean="0"/>
              <a:t>abc</a:t>
            </a:r>
            <a:r>
              <a:rPr lang="en-US" dirty="0" smtClean="0"/>
              <a:t>“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string_triple_quotes</a:t>
            </a:r>
            <a:r>
              <a:rPr lang="en-US" dirty="0" smtClean="0"/>
              <a:t> = """this is a multiline </a:t>
            </a:r>
          </a:p>
          <a:p>
            <a:pPr lvl="1">
              <a:buNone/>
            </a:pPr>
            <a:r>
              <a:rPr lang="en-US" dirty="0" smtClean="0"/>
              <a:t>string."""</a:t>
            </a:r>
          </a:p>
          <a:p>
            <a:r>
              <a:rPr lang="en-US" dirty="0" smtClean="0"/>
              <a:t>Strings are immutable.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880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types: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supports a number of escape sequences such as ‘\t’, ‘\n’, etc. </a:t>
            </a:r>
          </a:p>
          <a:p>
            <a:r>
              <a:rPr lang="en-US" dirty="0" smtClean="0"/>
              <a:t>Placing ‘r’ before a string will yield its raw value. </a:t>
            </a:r>
          </a:p>
          <a:p>
            <a:r>
              <a:rPr lang="en-US" dirty="0" smtClean="0"/>
              <a:t>Two string literals beside one another are automatically concatenated together.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25610" y="4811068"/>
            <a:ext cx="68991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("\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tHello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,\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n“)</a:t>
            </a:r>
          </a:p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"\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tWorld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!\n“)</a:t>
            </a:r>
          </a:p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("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Python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first" “experience“) </a:t>
            </a:r>
          </a:p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("Python first" ,“experience“)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09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Types: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2733641" cy="432816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Lists are an incredibly useful </a:t>
            </a:r>
            <a:r>
              <a:rPr lang="en-US" i="1" dirty="0" smtClean="0"/>
              <a:t>compound</a:t>
            </a:r>
            <a:r>
              <a:rPr lang="en-US" dirty="0" smtClean="0"/>
              <a:t> data type. </a:t>
            </a:r>
          </a:p>
          <a:p>
            <a:r>
              <a:rPr lang="en-US" dirty="0" smtClean="0"/>
              <a:t>Lists can be initialized by the constructor, or with a bracket structure containing 0 or more elements.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Lists are mutable – it is possible to change their contents. They contain the additional mutable operations.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Lists are </a:t>
            </a:r>
            <a:r>
              <a:rPr lang="en-US" dirty="0" err="1" smtClean="0"/>
              <a:t>nestable</a:t>
            </a:r>
            <a:r>
              <a:rPr lang="en-US" dirty="0" smtClean="0"/>
              <a:t>. Feel free to create lists of lists of lists…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1" y="1877014"/>
            <a:ext cx="55799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mylist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42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'apple'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u'unicode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apple'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5234656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]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mylist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mylist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'banana'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mylist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mylist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[[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'item1'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'item2'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'item3'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'item4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]]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mylist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ylist.sort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mylist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(mylist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pop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())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mynewlist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x*2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)]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Print(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mynewlist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4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2713658" cy="4518450"/>
          </a:xfrm>
        </p:spPr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Sequence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 smtClean="0"/>
              <a:t>str</a:t>
            </a:r>
            <a:r>
              <a:rPr lang="en-US" dirty="0" smtClean="0"/>
              <a:t>: string,</a:t>
            </a:r>
            <a:r>
              <a:rPr lang="en-US" dirty="0"/>
              <a:t> represented as a sequence of 8-bit characters in Python </a:t>
            </a:r>
            <a:r>
              <a:rPr lang="en-US" dirty="0" smtClean="0"/>
              <a:t>2.x.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 smtClean="0"/>
              <a:t>unicode</a:t>
            </a:r>
            <a:r>
              <a:rPr lang="en-US" dirty="0" smtClean="0"/>
              <a:t>: </a:t>
            </a:r>
            <a:r>
              <a:rPr lang="en-US" dirty="0"/>
              <a:t>stores an abstract sequence of </a:t>
            </a:r>
            <a:r>
              <a:rPr lang="en-US" dirty="0">
                <a:hlinkClick r:id="rId2"/>
              </a:rPr>
              <a:t>code points</a:t>
            </a:r>
            <a:r>
              <a:rPr lang="en-US" dirty="0"/>
              <a:t>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list</a:t>
            </a:r>
            <a:r>
              <a:rPr lang="en-US" dirty="0" smtClean="0"/>
              <a:t>: a compound, mutable data type that can hold items of varying types.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tuple</a:t>
            </a:r>
            <a:r>
              <a:rPr lang="en-US" dirty="0" smtClean="0"/>
              <a:t>: a compound, immutable data type that can hold items of varying types. Comma separated items surrounded by parentheses.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a few more – we’ll cover them later.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71801" y="1981200"/>
            <a:ext cx="586740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mylist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"spam"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"eggs"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"toast"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# List of strings!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"eggs"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mylist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True </a:t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len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mylist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3 </a:t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mynewlist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"coffee"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"tea"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mylist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mynewlist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'spam', 'eggs', 'toast', 'coffee', 'tea']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mytuple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tuple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mynewlist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mytuple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'coffee', 'tea')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mytuple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index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"tea"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1 </a:t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mylonglist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'spam'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'eggs'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'toast'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'coffee'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'tea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mylonglist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'toast', 'coffee']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34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Common sequence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2378677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All sequence data types support the following 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64908021"/>
              </p:ext>
            </p:extLst>
          </p:nvPr>
        </p:nvGraphicFramePr>
        <p:xfrm>
          <a:off x="3048000" y="838200"/>
          <a:ext cx="5683621" cy="58521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50208"/>
                <a:gridCol w="3533413"/>
              </a:tblGrid>
              <a:tr h="31417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Operation</a:t>
                      </a:r>
                      <a:endParaRPr lang="en-US" sz="18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Result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s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True if an item of s is equal to x, else False.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not in s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False if an item of s is equal to x, else True.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 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concatenation of s and t.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* n, n * s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 shallow copies of s concatenated.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ith</a:t>
                      </a:r>
                      <a:r>
                        <a:rPr lang="en-US" sz="1800" dirty="0" smtClean="0"/>
                        <a:t> item of s, origin 0.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Slice of s from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 to j.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i:j:k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Slice of s from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 to j with step k.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Length of s.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min(s)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Smallest item of s.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max(s)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Largest item of s.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s.index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Index of the first occurrence of x in s.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s.count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Total number of occurrences of x in s.</a:t>
                      </a:r>
                      <a:endParaRPr lang="en-US" sz="18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100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sequence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6400800" cy="1524000"/>
          </a:xfrm>
        </p:spPr>
        <p:txBody>
          <a:bodyPr/>
          <a:lstStyle/>
          <a:p>
            <a:r>
              <a:rPr lang="en-US" dirty="0" smtClean="0"/>
              <a:t>Mutable sequence types further support the following operations.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2297141"/>
              </p:ext>
            </p:extLst>
          </p:nvPr>
        </p:nvGraphicFramePr>
        <p:xfrm>
          <a:off x="1992528" y="3556275"/>
          <a:ext cx="6346169" cy="31089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64724"/>
                <a:gridCol w="4381445"/>
              </a:tblGrid>
              <a:tr h="27185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Operation</a:t>
                      </a:r>
                      <a:endParaRPr lang="en-US" sz="18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Result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 = x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Item </a:t>
                      </a:r>
                      <a:r>
                        <a:rPr lang="en-US" sz="1800" kern="1200" dirty="0" err="1" smtClean="0">
                          <a:effectLst/>
                        </a:rPr>
                        <a:t>i</a:t>
                      </a:r>
                      <a:r>
                        <a:rPr lang="en-US" sz="1800" kern="1200" dirty="0" smtClean="0">
                          <a:effectLst/>
                        </a:rPr>
                        <a:t> of s is replaced by x.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33516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 = 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Slice of s from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 to j is replaced by the contents of t.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 s[</a:t>
                      </a:r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Same as s[</a:t>
                      </a:r>
                      <a:r>
                        <a:rPr lang="en-US" sz="1800" dirty="0" err="1" smtClean="0"/>
                        <a:t>i:j</a:t>
                      </a:r>
                      <a:r>
                        <a:rPr lang="en-US" sz="1800" dirty="0" smtClean="0"/>
                        <a:t>] = [].	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i:j:k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 = 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elements of s[</a:t>
                      </a:r>
                      <a:r>
                        <a:rPr lang="en-US" sz="1800" dirty="0" err="1" smtClean="0"/>
                        <a:t>i:j:k</a:t>
                      </a:r>
                      <a:r>
                        <a:rPr lang="en-US" sz="1800" dirty="0" smtClean="0"/>
                        <a:t>] are replaced by those of t.	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 s[</a:t>
                      </a:r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i:j:k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Removes the elements of s[</a:t>
                      </a:r>
                      <a:r>
                        <a:rPr lang="en-US" sz="1800" dirty="0" err="1" smtClean="0"/>
                        <a:t>i:j:k</a:t>
                      </a:r>
                      <a:r>
                        <a:rPr lang="en-US" sz="1800" dirty="0" smtClean="0"/>
                        <a:t>] from the list.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s.append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 x to the end of s.	</a:t>
                      </a:r>
                      <a:endParaRPr lang="en-US" sz="18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461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sequence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76958051"/>
              </p:ext>
            </p:extLst>
          </p:nvPr>
        </p:nvGraphicFramePr>
        <p:xfrm>
          <a:off x="990600" y="1828800"/>
          <a:ext cx="7217213" cy="34747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393649"/>
                <a:gridCol w="3823564"/>
              </a:tblGrid>
              <a:tr h="271852"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s.extend</a:t>
                      </a:r>
                      <a:r>
                        <a:rPr lang="en-US" sz="1800" b="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Appends the contents of x to s. </a:t>
                      </a:r>
                      <a:endParaRPr lang="en-US" sz="1800" b="0" dirty="0"/>
                    </a:p>
                  </a:txBody>
                  <a:tcPr marL="68580" marR="68580"/>
                </a:tc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s.count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 number of i’s for which s[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] == x.	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s.index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(x[, </a:t>
                      </a:r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[, j]])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 smallest k such that s[k] == x and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 &lt;= k &lt; j.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s.insert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 x)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Insert x at</a:t>
                      </a:r>
                      <a:r>
                        <a:rPr lang="en-US" sz="1800" baseline="0" dirty="0" smtClean="0"/>
                        <a:t> position </a:t>
                      </a:r>
                      <a:r>
                        <a:rPr lang="en-US" sz="1800" baseline="0" dirty="0" err="1" smtClean="0"/>
                        <a:t>i</a:t>
                      </a:r>
                      <a:r>
                        <a:rPr lang="en-US" sz="1800" baseline="0" dirty="0" smtClean="0"/>
                        <a:t>. 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s.pop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Same as x = s[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]; del s[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]; return x.	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s.remove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Same as del s[</a:t>
                      </a:r>
                      <a:r>
                        <a:rPr lang="en-US" sz="1800" dirty="0" err="1" smtClean="0"/>
                        <a:t>s.index</a:t>
                      </a:r>
                      <a:r>
                        <a:rPr lang="en-US" sz="1800" dirty="0" smtClean="0"/>
                        <a:t>(x)].	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s.reverse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Reverses the items of s in place.	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s.sort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cmp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[, key[, reverse]]])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Sort the items of s in place.	</a:t>
                      </a:r>
                      <a:endParaRPr lang="en-US" sz="18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5562600"/>
            <a:ext cx="61722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58B6C0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Mutable sequence types further support the following operations. </a:t>
            </a:r>
          </a:p>
        </p:txBody>
      </p:sp>
    </p:spTree>
    <p:extLst>
      <p:ext uri="{BB962C8B-B14F-4D97-AF65-F5344CB8AC3E}">
        <p14:creationId xmlns:p14="http://schemas.microsoft.com/office/powerpoint/2010/main" xmlns="" val="27572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built-in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7620000" cy="9144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n </a:t>
            </a:r>
            <a:r>
              <a:rPr lang="en-US" sz="2000" dirty="0"/>
              <a:t>unordered collection of unique </a:t>
            </a:r>
            <a:r>
              <a:rPr lang="en-US" sz="2000" dirty="0" smtClean="0"/>
              <a:t>objects..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514600"/>
            <a:ext cx="7590539" cy="403187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basket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'apple'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'orange'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'apple'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'pear'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'orange'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fruit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set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basket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fruit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(['orange', 'pear', 'apple'])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'orange'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fruit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True </a:t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'crabgrass'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fruit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False </a:t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a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set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'abracadabra'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b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set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alacazam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a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(['a', 'r', 'b', 'c', 'd'])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a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-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b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(['r', 'd', 'b'])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a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b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(['a', 'c', 'r', 'd', 'b', 'm', 'z', 'l'])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48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Development started in the 1980’s by Guido van Rossum.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Only became popular in the last decade or so.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Interpreted, very-high-level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S</a:t>
            </a:r>
            <a:r>
              <a:rPr lang="en-US" sz="2400" dirty="0" smtClean="0"/>
              <a:t>upports a multitude of programming paradigms.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OOP, functional, procedural, logic, structured,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General purpose.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Very comprehensive standard library includes numeric modules, crypto services, OS interfaces, networking modules, GUI support, development tools, etc.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093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built-in data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96" y="2001715"/>
            <a:ext cx="7842504" cy="47705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gradebook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dict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gradebook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'Susan Student'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87.0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gradebook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'Susan Student': 87.0}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gradebook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'Peter Pupil'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94.0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gradebook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keys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'Peter Pupil', 'Susan Student']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gradebook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values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94.0, 87.0]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gradebook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has_key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'Tina Tenderfoot'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False </a:t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gradebook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'Tina Tenderfoot'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99.9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gradebook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'Peter Pupil': 94.0, 'Susan Student': 87.0, 'Tina Tenderfoot': 99.9}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gradebook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'Tina Tenderfoot'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99.9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95.7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gradebook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'Peter Pupil': 94.0, 'Susan Student': 87.0, 'Tina Tenderfoot': [99.9, 95.7]}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59" y="2084832"/>
            <a:ext cx="2091163" cy="224942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Mapping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 err="1" smtClean="0"/>
              <a:t>dict</a:t>
            </a:r>
            <a:r>
              <a:rPr lang="en-US" sz="2000" dirty="0" smtClean="0"/>
              <a:t>: hash tables, maps a set of keys to arbitrary objects.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1327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now we’ve seen some interesting Python data types. </a:t>
            </a:r>
          </a:p>
          <a:p>
            <a:r>
              <a:rPr lang="en-US" dirty="0" smtClean="0"/>
              <a:t>Notably, we’re very familiar with numeric types, strings, and lists.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That’s not enough to create a useful program, so let’s get some control flow tools under our belt.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618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2832354" cy="402336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While loops have the following general structure.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</a:t>
            </a:r>
            <a:r>
              <a:rPr lang="en-US" dirty="0"/>
              <a:t>, </a:t>
            </a:r>
            <a:r>
              <a:rPr lang="en-US" i="1" dirty="0" smtClean="0"/>
              <a:t>statements</a:t>
            </a:r>
            <a:r>
              <a:rPr lang="en-US" dirty="0" smtClean="0"/>
              <a:t> refers to one or more lines of Python code. </a:t>
            </a:r>
            <a:r>
              <a:rPr lang="en-US" dirty="0"/>
              <a:t>The </a:t>
            </a:r>
            <a:r>
              <a:rPr lang="en-US" dirty="0" smtClean="0"/>
              <a:t>conditional expression </a:t>
            </a:r>
            <a:r>
              <a:rPr lang="en-US" dirty="0"/>
              <a:t>may be any expression, </a:t>
            </a:r>
            <a:r>
              <a:rPr lang="en-US" dirty="0" smtClean="0"/>
              <a:t>where any </a:t>
            </a:r>
            <a:r>
              <a:rPr lang="en-US" dirty="0"/>
              <a:t>non-zero </a:t>
            </a:r>
            <a:r>
              <a:rPr lang="en-US" dirty="0" smtClean="0"/>
              <a:t>value is true. </a:t>
            </a:r>
            <a:r>
              <a:rPr lang="en-US" dirty="0"/>
              <a:t>The loop iterates while the </a:t>
            </a:r>
            <a:r>
              <a:rPr lang="en-US" dirty="0" smtClean="0"/>
              <a:t>expression </a:t>
            </a:r>
            <a:r>
              <a:rPr lang="en-US" dirty="0"/>
              <a:t>is true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Note: All </a:t>
            </a:r>
            <a:r>
              <a:rPr lang="en-US" dirty="0"/>
              <a:t>the statements indented by the same </a:t>
            </a:r>
            <a:r>
              <a:rPr lang="en-US" dirty="0" smtClean="0"/>
              <a:t>amount </a:t>
            </a:r>
            <a:r>
              <a:rPr lang="en-US" dirty="0"/>
              <a:t>after a programming construct are considered to be part of a single block of code.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62000" y="1981200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expression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statements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33791" y="2084833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1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4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1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flag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True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flag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and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8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(flag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1</a:t>
            </a:r>
          </a:p>
          <a:p>
            <a:endParaRPr lang="en-US" dirty="0">
              <a:effectLst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33792" y="4416136"/>
            <a:ext cx="4521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43767" y="4488874"/>
            <a:ext cx="7698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True 4</a:t>
            </a:r>
          </a:p>
          <a:p>
            <a:r>
              <a:rPr lang="en-US" dirty="0" smtClean="0"/>
              <a:t>True 5</a:t>
            </a:r>
          </a:p>
          <a:p>
            <a:r>
              <a:rPr lang="en-US" dirty="0" smtClean="0"/>
              <a:t>True 6</a:t>
            </a:r>
          </a:p>
          <a:p>
            <a:r>
              <a:rPr lang="en-US" dirty="0" smtClean="0"/>
              <a:t>True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1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3284359" cy="402336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if statement has the following general form.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boolean</a:t>
            </a:r>
            <a:r>
              <a:rPr lang="en-US" dirty="0"/>
              <a:t> expression evaluates to </a:t>
            </a:r>
            <a:r>
              <a:rPr lang="en-US" dirty="0" smtClean="0"/>
              <a:t>True, the statements are </a:t>
            </a:r>
            <a:r>
              <a:rPr lang="en-US" dirty="0"/>
              <a:t>executed. </a:t>
            </a:r>
            <a:r>
              <a:rPr lang="en-US" dirty="0" smtClean="0"/>
              <a:t>Otherwise, they are skipped entirely.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514600"/>
            <a:ext cx="2114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expression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statements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3123" y="188814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1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0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a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("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a is true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!”)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b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("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b is false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!”)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and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b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("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a and b are true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!”)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b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("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a or b is true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!")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327398" y="4750464"/>
            <a:ext cx="4502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3123" y="4854375"/>
            <a:ext cx="1580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 is true!</a:t>
            </a:r>
            <a:br>
              <a:rPr lang="en-US" sz="2000" dirty="0" smtClean="0"/>
            </a:br>
            <a:r>
              <a:rPr lang="en-US" sz="2000" dirty="0" smtClean="0"/>
              <a:t>b is false!</a:t>
            </a:r>
            <a:br>
              <a:rPr lang="en-US" sz="2000" dirty="0" smtClean="0"/>
            </a:br>
            <a:r>
              <a:rPr lang="en-US" sz="2000" dirty="0" smtClean="0"/>
              <a:t>a or b is true!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2864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1447800"/>
            <a:ext cx="3011597" cy="486156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You can also pair an else with an if statement.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elif</a:t>
            </a:r>
            <a:r>
              <a:rPr lang="en-US" dirty="0" smtClean="0"/>
              <a:t> keyword can be used to specify an else if statement.</a:t>
            </a:r>
          </a:p>
          <a:p>
            <a:r>
              <a:rPr lang="en-US" dirty="0" smtClean="0"/>
              <a:t>Furthermore, if statements may be nested within </a:t>
            </a:r>
            <a:r>
              <a:rPr lang="en-US" dirty="0" err="1" smtClean="0"/>
              <a:t>eachother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9542" y="3097352"/>
            <a:ext cx="2114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expression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statements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else: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statements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3123" y="204038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1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0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2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b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if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 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("a is greatest“)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else: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 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("c is greatest“)</a:t>
            </a:r>
          </a:p>
          <a:p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elif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("b is greatest“)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else: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("c is greatest“)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70664" y="5621482"/>
            <a:ext cx="3935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0802" y="5798127"/>
            <a:ext cx="1421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 is greatest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6156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3938986" cy="413365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for loop has the following general form.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sequence contains an expression list, it is evaluated first. Then, the first item in the sequence is assigned to the iterating variable </a:t>
            </a:r>
            <a:r>
              <a:rPr lang="en-US" i="1" dirty="0" smtClean="0"/>
              <a:t>var</a:t>
            </a:r>
            <a:r>
              <a:rPr lang="en-US" dirty="0"/>
              <a:t>. Next, the statements </a:t>
            </a:r>
            <a:r>
              <a:rPr lang="en-US" dirty="0" smtClean="0"/>
              <a:t>are executed</a:t>
            </a:r>
            <a:r>
              <a:rPr lang="en-US" dirty="0"/>
              <a:t>. Each item in the </a:t>
            </a:r>
            <a:r>
              <a:rPr lang="en-US" dirty="0" smtClean="0"/>
              <a:t>sequence </a:t>
            </a:r>
            <a:r>
              <a:rPr lang="en-US" dirty="0"/>
              <a:t>is assigned to </a:t>
            </a:r>
            <a:r>
              <a:rPr lang="en-US" i="1" dirty="0" err="1" smtClean="0"/>
              <a:t>var</a:t>
            </a:r>
            <a:r>
              <a:rPr lang="en-US" dirty="0"/>
              <a:t>, and the </a:t>
            </a:r>
            <a:r>
              <a:rPr lang="en-US" dirty="0" smtClean="0"/>
              <a:t>statements are executed </a:t>
            </a:r>
            <a:r>
              <a:rPr lang="en-US" dirty="0"/>
              <a:t>until the entire sequence is exhausted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loops may be nested with other control flow tools such as while loops and if statements.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0746" y="2797526"/>
            <a:ext cx="2941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sequence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statements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1268" y="151260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letter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"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aeiou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("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vowel: "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letter)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3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]: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3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):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948670" y="3443856"/>
            <a:ext cx="3732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48670" y="3443857"/>
            <a:ext cx="9762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vowel: a</a:t>
            </a:r>
          </a:p>
          <a:p>
            <a:r>
              <a:rPr lang="en-US" dirty="0"/>
              <a:t>v</a:t>
            </a:r>
            <a:r>
              <a:rPr lang="en-US" dirty="0" smtClean="0"/>
              <a:t>owel: e</a:t>
            </a:r>
          </a:p>
          <a:p>
            <a:r>
              <a:rPr lang="en-US" dirty="0"/>
              <a:t>v</a:t>
            </a:r>
            <a:r>
              <a:rPr lang="en-US" dirty="0" smtClean="0"/>
              <a:t>owel: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owel: o</a:t>
            </a:r>
          </a:p>
          <a:p>
            <a:r>
              <a:rPr lang="en-US" dirty="0"/>
              <a:t>v</a:t>
            </a:r>
            <a:r>
              <a:rPr lang="en-US" dirty="0" smtClean="0"/>
              <a:t>owel: u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21454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1371600"/>
            <a:ext cx="3557120" cy="493776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There are four statements provided for manipulating loop structures. These are break, continue, pass, and else.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break: terminates the current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continue: immediately begin the next iteration of the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pass: do nothing. Use when a statement is required syntactically.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else: represents a set of statements that should execute when a loop terminates.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133502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num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20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):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if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num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2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 continue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for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num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):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 if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num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0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     break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else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 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(num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'is a prime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number‘)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3844517"/>
            <a:ext cx="2183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is a prime number</a:t>
            </a:r>
          </a:p>
          <a:p>
            <a:r>
              <a:rPr lang="en-US" dirty="0" smtClean="0"/>
              <a:t>13 is a prime number</a:t>
            </a:r>
          </a:p>
          <a:p>
            <a:r>
              <a:rPr lang="en-US" dirty="0" smtClean="0"/>
              <a:t>17 is a prime number</a:t>
            </a:r>
          </a:p>
          <a:p>
            <a:r>
              <a:rPr lang="en-US" dirty="0" smtClean="0"/>
              <a:t>19 is a prime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01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real Python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Ok, so we got some basics out of the way. Now, we can try to create a real program. </a:t>
            </a:r>
            <a:endParaRPr lang="en-US" dirty="0"/>
          </a:p>
          <a:p>
            <a:r>
              <a:rPr lang="en-US" dirty="0"/>
              <a:t>Each new term in the Fibonacci sequence is generated by adding the previous two terms. By starting with 1 and 2, the first 10 terms will be:</a:t>
            </a:r>
          </a:p>
          <a:p>
            <a:r>
              <a:rPr lang="en-US" dirty="0"/>
              <a:t>1, 2, 3, 5, 8, 13, 21, 34, 55, 89, ...</a:t>
            </a:r>
          </a:p>
          <a:p>
            <a:r>
              <a:rPr lang="en-US" dirty="0"/>
              <a:t>By considering the terms in the Fibonacci sequence whose values do not exceed four million, find the sum of the even-valued terms.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11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 Using basic python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895600"/>
            <a:ext cx="4469823" cy="203132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total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0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f1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1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2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4000000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if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2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0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 total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total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f1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f1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f2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f2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print(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total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09755" y="23716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Notice we’re </a:t>
            </a:r>
            <a:r>
              <a:rPr lang="en-US" dirty="0" smtClean="0"/>
              <a:t>using the </a:t>
            </a:r>
            <a:r>
              <a:rPr lang="en-US" dirty="0"/>
              <a:t>Python 3.x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 </a:t>
            </a:r>
            <a:r>
              <a:rPr lang="en-US" dirty="0"/>
              <a:t>of </a:t>
            </a:r>
            <a:r>
              <a:rPr lang="en-US" dirty="0" smtClean="0"/>
              <a:t>print </a:t>
            </a:r>
            <a:r>
              <a:rPr lang="en-US" dirty="0"/>
              <a:t>here.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09755" y="3757817"/>
            <a:ext cx="27483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supports multiple </a:t>
            </a:r>
          </a:p>
          <a:p>
            <a:r>
              <a:rPr lang="en-US" dirty="0"/>
              <a:t>assignment at once. </a:t>
            </a:r>
          </a:p>
          <a:p>
            <a:r>
              <a:rPr lang="en-US" dirty="0"/>
              <a:t>Right hand side is fully evaluated</a:t>
            </a:r>
          </a:p>
          <a:p>
            <a:r>
              <a:rPr lang="en-US" dirty="0"/>
              <a:t>before setting the variables.</a:t>
            </a:r>
            <a:endParaRPr lang="en-US" dirty="0">
              <a:effectLst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53691" y="4572000"/>
            <a:ext cx="1667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14401" y="5246135"/>
            <a:ext cx="184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Output: 4613732 </a:t>
            </a:r>
          </a:p>
        </p:txBody>
      </p:sp>
    </p:spTree>
    <p:extLst>
      <p:ext uri="{BB962C8B-B14F-4D97-AF65-F5344CB8AC3E}">
        <p14:creationId xmlns:p14="http://schemas.microsoft.com/office/powerpoint/2010/main" xmlns="" val="38186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1219200"/>
            <a:ext cx="3689604" cy="509016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function is created with the </a:t>
            </a:r>
            <a:r>
              <a:rPr lang="en-US" dirty="0" err="1"/>
              <a:t>def</a:t>
            </a:r>
            <a:r>
              <a:rPr lang="en-US" dirty="0"/>
              <a:t> keyword. The statements in the block of the function must be indented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def</a:t>
            </a:r>
            <a:r>
              <a:rPr lang="en-US" dirty="0"/>
              <a:t> keyword is followed by the function name with round </a:t>
            </a:r>
            <a:r>
              <a:rPr lang="en-US" dirty="0" smtClean="0"/>
              <a:t>brackets enclosing the arguments </a:t>
            </a:r>
            <a:r>
              <a:rPr lang="en-US" dirty="0"/>
              <a:t>and a colon. The indented statements form a body of the function. </a:t>
            </a:r>
            <a:endParaRPr lang="en-US" dirty="0" smtClean="0"/>
          </a:p>
          <a:p>
            <a:r>
              <a:rPr lang="en-US" dirty="0" smtClean="0"/>
              <a:t>The return keyword is used to specify a list of values to be returned.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590800"/>
            <a:ext cx="3493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function_name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statements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1504" y="168583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# Defining the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function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print_greeting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("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Hello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!“) 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("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How are you today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?“) 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print_greeting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# Calling the function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707082" y="3584864"/>
            <a:ext cx="4200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69428" y="3729568"/>
            <a:ext cx="205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Hello!</a:t>
            </a:r>
            <a:br>
              <a:rPr lang="en-US" dirty="0" smtClean="0"/>
            </a:br>
            <a:r>
              <a:rPr lang="en-US" dirty="0" smtClean="0"/>
              <a:t>How are you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687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Easy to learn.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Supports quick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Cross-platform.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Open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Extensible.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Embeddable.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Large standard library and active community.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Useful for a wide variety of applications.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829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2286000"/>
            <a:ext cx="3502568" cy="40233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All </a:t>
            </a:r>
            <a:r>
              <a:rPr lang="en-US" dirty="0" smtClean="0"/>
              <a:t>parameters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/>
              <a:t>Python language are </a:t>
            </a:r>
            <a:r>
              <a:rPr lang="en-US" dirty="0" smtClean="0"/>
              <a:t>passed </a:t>
            </a:r>
            <a:r>
              <a:rPr lang="en-US" dirty="0"/>
              <a:t>by </a:t>
            </a:r>
            <a:r>
              <a:rPr lang="en-US" dirty="0" smtClean="0"/>
              <a:t>reference.</a:t>
            </a:r>
            <a:endParaRPr lang="en-US" dirty="0"/>
          </a:p>
          <a:p>
            <a:r>
              <a:rPr lang="en-US" dirty="0"/>
              <a:t>However, only mutable </a:t>
            </a:r>
            <a:r>
              <a:rPr lang="en-US" dirty="0" smtClean="0"/>
              <a:t>objects </a:t>
            </a:r>
            <a:r>
              <a:rPr lang="en-US" dirty="0"/>
              <a:t>can be changed in the called </a:t>
            </a:r>
            <a:r>
              <a:rPr lang="en-US" dirty="0" smtClean="0"/>
              <a:t>function.</a:t>
            </a:r>
          </a:p>
          <a:p>
            <a:r>
              <a:rPr lang="en-US" dirty="0" smtClean="0"/>
              <a:t>We will talk about this in more detail</a:t>
            </a:r>
            <a:br>
              <a:rPr lang="en-US" dirty="0" smtClean="0"/>
            </a:br>
            <a:r>
              <a:rPr lang="en-US" dirty="0" smtClean="0"/>
              <a:t>later.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13124" y="4623955"/>
            <a:ext cx="4091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13123" y="4710131"/>
            <a:ext cx="1268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Ben !</a:t>
            </a:r>
          </a:p>
          <a:p>
            <a:endParaRPr lang="en-US" dirty="0" smtClean="0"/>
          </a:p>
          <a:p>
            <a:r>
              <a:rPr lang="en-US" dirty="0" smtClean="0"/>
              <a:t>Ben [3, 2]</a:t>
            </a:r>
            <a:endParaRPr lang="en-US" dirty="0"/>
          </a:p>
          <a:p>
            <a:r>
              <a:rPr lang="en-US" dirty="0" smtClean="0"/>
              <a:t>1 2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13123" y="154902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hello_func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name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somelist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("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Hello,"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name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"!\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n“)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name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"Caitlin"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somelist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3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return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2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myname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"Ben"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mylist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b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hello_func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myname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mylist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myname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mylist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b)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96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output of the following code?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286000"/>
            <a:ext cx="480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hello_func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names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for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n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names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 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("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Hello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,"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"!“)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names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'Susie’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names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'Pete’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names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'Will’ 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names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'Susan'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'Peter'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'William'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hello_func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names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("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The names are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now"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names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".“)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00600" y="2084833"/>
            <a:ext cx="0" cy="3547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0600" y="2256472"/>
            <a:ext cx="41220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Susan !</a:t>
            </a:r>
          </a:p>
          <a:p>
            <a:r>
              <a:rPr lang="en-US" dirty="0" smtClean="0"/>
              <a:t>Hello, Peter !</a:t>
            </a:r>
          </a:p>
          <a:p>
            <a:r>
              <a:rPr lang="en-US" dirty="0" smtClean="0"/>
              <a:t>Hello, William !</a:t>
            </a:r>
          </a:p>
          <a:p>
            <a:r>
              <a:rPr lang="en-US" dirty="0" smtClean="0"/>
              <a:t>The names are now [‘Susie’, ‘Pete’, ‘Will’]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213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965865" cy="516636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raw_input</a:t>
            </a:r>
            <a:r>
              <a:rPr lang="en-US" dirty="0" smtClean="0"/>
              <a:t>()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Asks </a:t>
            </a:r>
            <a:r>
              <a:rPr lang="en-US" dirty="0"/>
              <a:t>the user for a string of input, and returns the string.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you provide an argument, it will be used as a </a:t>
            </a:r>
            <a:r>
              <a:rPr lang="en-US" dirty="0" smtClean="0"/>
              <a:t>prompt.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input()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Uses </a:t>
            </a:r>
            <a:r>
              <a:rPr lang="en-US" dirty="0" err="1" smtClean="0"/>
              <a:t>raw_input</a:t>
            </a:r>
            <a:r>
              <a:rPr lang="en-US" dirty="0" smtClean="0"/>
              <a:t>() </a:t>
            </a:r>
            <a:r>
              <a:rPr lang="en-US" dirty="0"/>
              <a:t>to grab a string of data, but then tries </a:t>
            </a:r>
            <a:r>
              <a:rPr lang="en-US" dirty="0" smtClean="0"/>
              <a:t>to </a:t>
            </a:r>
            <a:r>
              <a:rPr lang="en-US" dirty="0"/>
              <a:t>evaluate the string as if </a:t>
            </a:r>
            <a:r>
              <a:rPr lang="en-US" dirty="0" smtClean="0"/>
              <a:t>it were </a:t>
            </a:r>
            <a:r>
              <a:rPr lang="en-US" dirty="0"/>
              <a:t>a Python </a:t>
            </a:r>
            <a:r>
              <a:rPr lang="en-US" dirty="0" smtClean="0"/>
              <a:t>expression.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Returns </a:t>
            </a:r>
            <a:r>
              <a:rPr lang="en-US" dirty="0"/>
              <a:t>the value of the </a:t>
            </a:r>
            <a:r>
              <a:rPr lang="en-US" dirty="0" smtClean="0"/>
              <a:t>expression.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Dangerous –</a:t>
            </a:r>
            <a:r>
              <a:rPr lang="en-US" dirty="0"/>
              <a:t> </a:t>
            </a:r>
            <a:r>
              <a:rPr lang="en-US" dirty="0" smtClean="0"/>
              <a:t>don’t </a:t>
            </a:r>
            <a:r>
              <a:rPr lang="en-US" dirty="0"/>
              <a:t>use it.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8096" y="59400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Note: In Python 3.x, input() is now just </a:t>
            </a:r>
            <a:r>
              <a:rPr lang="en-US" dirty="0" smtClean="0"/>
              <a:t>an alias for </a:t>
            </a:r>
            <a:r>
              <a:rPr lang="en-US" dirty="0" err="1" smtClean="0"/>
              <a:t>raw_input</a:t>
            </a:r>
            <a:r>
              <a:rPr lang="en-US" dirty="0" smtClean="0"/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83678" y="2958852"/>
            <a:ext cx="46603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raw_input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'What is your name? '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What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is your name? </a:t>
            </a:r>
            <a:r>
              <a:rPr lang="en-US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Caitlin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Caitlin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print(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input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Do some math: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))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Do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some math: </a:t>
            </a:r>
            <a:r>
              <a:rPr lang="en-US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2+2*5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12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85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 with input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676967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(n):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total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0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f1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1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2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while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n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 if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2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0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     total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total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f1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    f1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f2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f2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  return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total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limit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raw_input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“Enter the max Fibonacci number: "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limit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)))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40877" y="2084832"/>
            <a:ext cx="0" cy="2144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65569" y="2084832"/>
            <a:ext cx="4606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Enter the max Fibonacci number: </a:t>
            </a:r>
            <a:r>
              <a:rPr lang="en-US" sz="2000" u="sng" dirty="0" smtClean="0"/>
              <a:t>4000000</a:t>
            </a:r>
          </a:p>
          <a:p>
            <a:r>
              <a:rPr lang="en-US" sz="2000" dirty="0" smtClean="0"/>
              <a:t>4613732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9988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Python includes a file object that we can use to manipulate files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 the open() method.</a:t>
            </a:r>
          </a:p>
          <a:p>
            <a:pPr>
              <a:buNone/>
            </a:pPr>
            <a:r>
              <a:rPr lang="en-US" dirty="0" smtClean="0"/>
              <a:t>	The first argument is the filename, the second is the mode.  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2354" y="4648200"/>
            <a:ext cx="55707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latin typeface="Courier New" panose="02070309020205020404" pitchFamily="49" charset="0"/>
              </a:rPr>
              <a:t> f </a:t>
            </a:r>
            <a:r>
              <a:rPr lang="en-US" sz="2000" b="1" dirty="0">
                <a:latin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</a:rPr>
              <a:t> open</a:t>
            </a:r>
            <a:r>
              <a:rPr lang="en-US" sz="2000" b="1" dirty="0">
                <a:latin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</a:rPr>
              <a:t>"filename.txt"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'</a:t>
            </a:r>
            <a:r>
              <a:rPr lang="en-US" sz="2000" dirty="0" err="1">
                <a:latin typeface="Courier New" panose="02070309020205020404" pitchFamily="49" charset="0"/>
              </a:rPr>
              <a:t>rb</a:t>
            </a:r>
            <a:r>
              <a:rPr lang="en-US" sz="2000" dirty="0">
                <a:latin typeface="Courier New" panose="02070309020205020404" pitchFamily="49" charset="0"/>
              </a:rPr>
              <a:t>'</a:t>
            </a:r>
            <a:r>
              <a:rPr lang="en-US" sz="2000" b="1" dirty="0">
                <a:latin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014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File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449" y="990600"/>
            <a:ext cx="3799703" cy="531876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There are a few ways to grab input from a file.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f.read</a:t>
            </a:r>
            <a:r>
              <a:rPr lang="en-US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Returns the entire contents of a file as a string.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Provide an argument to limit the number of characters you pick up.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f.readline</a:t>
            </a:r>
            <a:r>
              <a:rPr lang="en-US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One by one, returns each line of a file as a string (ends with a newline).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End-of-file reached when return string is empty.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Loop over the file object.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Most common, just use a for loop!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52318" y="954048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f </a:t>
            </a:r>
            <a:r>
              <a:rPr lang="en-US" b="1" dirty="0">
                <a:latin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open</a:t>
            </a:r>
            <a:r>
              <a:rPr lang="en-US" b="1" dirty="0" smtClean="0">
                <a:latin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</a:rPr>
              <a:t>test.txt</a:t>
            </a:r>
            <a:r>
              <a:rPr lang="en-US" dirty="0" err="1">
                <a:latin typeface="Courier New" panose="02070309020205020404" pitchFamily="49" charset="0"/>
              </a:rPr>
              <a:t>"</a:t>
            </a:r>
            <a:r>
              <a:rPr lang="en-US" b="1" dirty="0" err="1">
                <a:latin typeface="Courier New" panose="02070309020205020404" pitchFamily="49" charset="0"/>
              </a:rPr>
              <a:t>,</a:t>
            </a:r>
            <a:r>
              <a:rPr lang="en-US" dirty="0" err="1">
                <a:latin typeface="Courier New" panose="02070309020205020404" pitchFamily="49" charset="0"/>
              </a:rPr>
              <a:t>'r</a:t>
            </a:r>
            <a:r>
              <a:rPr lang="en-US" dirty="0">
                <a:latin typeface="Courier New" panose="02070309020205020404" pitchFamily="49" charset="0"/>
              </a:rPr>
              <a:t>'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</a:rPr>
              <a:t>f</a:t>
            </a:r>
            <a:r>
              <a:rPr lang="en-US" b="1" dirty="0" err="1" smtClean="0"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</a:rPr>
              <a:t>read</a:t>
            </a:r>
            <a:r>
              <a:rPr lang="en-US" b="1" dirty="0">
                <a:latin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</a:rPr>
              <a:t>“Hello" </a:t>
            </a:r>
          </a:p>
          <a:p>
            <a:r>
              <a:rPr lang="en-US" dirty="0" err="1" smtClean="0">
                <a:latin typeface="Courier New" panose="02070309020205020404" pitchFamily="49" charset="0"/>
              </a:rPr>
              <a:t>f</a:t>
            </a:r>
            <a:r>
              <a:rPr lang="en-US" b="1" dirty="0" err="1" smtClean="0"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</a:rPr>
              <a:t>close</a:t>
            </a:r>
            <a:r>
              <a:rPr lang="en-US" b="1" dirty="0">
                <a:latin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</a:rPr>
              <a:t>f </a:t>
            </a:r>
            <a:r>
              <a:rPr lang="en-US" b="1" dirty="0">
                <a:latin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open</a:t>
            </a:r>
            <a:r>
              <a:rPr lang="en-US" b="1" dirty="0" smtClean="0">
                <a:latin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</a:rPr>
              <a:t>test.txt</a:t>
            </a:r>
            <a:r>
              <a:rPr lang="en-US" dirty="0" err="1">
                <a:latin typeface="Courier New" panose="02070309020205020404" pitchFamily="49" charset="0"/>
              </a:rPr>
              <a:t>"</a:t>
            </a:r>
            <a:r>
              <a:rPr lang="en-US" b="1" dirty="0" err="1">
                <a:latin typeface="Courier New" panose="02070309020205020404" pitchFamily="49" charset="0"/>
              </a:rPr>
              <a:t>,</a:t>
            </a:r>
            <a:r>
              <a:rPr lang="en-US" dirty="0" err="1">
                <a:latin typeface="Courier New" panose="02070309020205020404" pitchFamily="49" charset="0"/>
              </a:rPr>
              <a:t>'r</a:t>
            </a:r>
            <a:r>
              <a:rPr lang="en-US" dirty="0">
                <a:latin typeface="Courier New" panose="02070309020205020404" pitchFamily="49" charset="0"/>
              </a:rPr>
              <a:t>'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</a:rPr>
              <a:t>f</a:t>
            </a:r>
            <a:r>
              <a:rPr lang="en-US" b="1" dirty="0" err="1" smtClean="0"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</a:rPr>
              <a:t>readline</a:t>
            </a:r>
            <a:r>
              <a:rPr lang="en-US" b="1" dirty="0">
                <a:latin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</a:rPr>
              <a:t>Here's a line.\n" </a:t>
            </a:r>
            <a:r>
              <a:rPr lang="en-US" dirty="0" smtClean="0">
                <a:latin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</a:rPr>
              <a:t>f</a:t>
            </a:r>
            <a:r>
              <a:rPr lang="en-US" b="1" dirty="0" err="1" smtClean="0"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</a:rPr>
              <a:t>readline</a:t>
            </a:r>
            <a:r>
              <a:rPr lang="en-US" b="1" dirty="0">
                <a:latin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</a:rPr>
              <a:t>Here's another line.\n" </a:t>
            </a:r>
            <a:r>
              <a:rPr lang="en-US" dirty="0" smtClean="0">
                <a:latin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</a:rPr>
              <a:t>f</a:t>
            </a:r>
            <a:r>
              <a:rPr lang="en-US" b="1" dirty="0" err="1" smtClean="0"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</a:rPr>
              <a:t>readline</a:t>
            </a:r>
            <a:r>
              <a:rPr lang="en-US" b="1" dirty="0">
                <a:latin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</a:rPr>
              <a:t>'' </a:t>
            </a:r>
            <a:br>
              <a:rPr lang="en-US" dirty="0" smtClean="0">
                <a:latin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</a:rPr>
              <a:t>f</a:t>
            </a:r>
            <a:r>
              <a:rPr lang="en-US" b="1" dirty="0" err="1" smtClean="0"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</a:rPr>
              <a:t>close</a:t>
            </a:r>
            <a:r>
              <a:rPr lang="en-US" b="1" dirty="0">
                <a:latin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</a:rPr>
              <a:t>f </a:t>
            </a:r>
            <a:r>
              <a:rPr lang="en-US" b="1" dirty="0">
                <a:latin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open</a:t>
            </a:r>
            <a:r>
              <a:rPr lang="en-US" b="1" dirty="0" smtClean="0">
                <a:latin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</a:rPr>
              <a:t>test.txt</a:t>
            </a:r>
            <a:r>
              <a:rPr lang="en-US" dirty="0" err="1">
                <a:latin typeface="Courier New" panose="02070309020205020404" pitchFamily="49" charset="0"/>
              </a:rPr>
              <a:t>"</a:t>
            </a:r>
            <a:r>
              <a:rPr lang="en-US" b="1" dirty="0" err="1">
                <a:latin typeface="Courier New" panose="02070309020205020404" pitchFamily="49" charset="0"/>
              </a:rPr>
              <a:t>,</a:t>
            </a:r>
            <a:r>
              <a:rPr lang="en-US" dirty="0" err="1">
                <a:latin typeface="Courier New" panose="02070309020205020404" pitchFamily="49" charset="0"/>
              </a:rPr>
              <a:t>'r</a:t>
            </a:r>
            <a:r>
              <a:rPr lang="en-US" dirty="0">
                <a:latin typeface="Courier New" panose="02070309020205020404" pitchFamily="49" charset="0"/>
              </a:rPr>
              <a:t>'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</a:rPr>
              <a:t>line </a:t>
            </a:r>
            <a:r>
              <a:rPr lang="en-US" b="1" dirty="0">
                <a:latin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</a:rPr>
              <a:t> f</a:t>
            </a:r>
            <a:r>
              <a:rPr lang="en-US" b="1" dirty="0">
                <a:latin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</a:rPr>
              <a:t>print(</a:t>
            </a:r>
            <a:r>
              <a:rPr lang="en-US" dirty="0" smtClean="0">
                <a:latin typeface="Courier New" panose="02070309020205020404" pitchFamily="49" charset="0"/>
              </a:rPr>
              <a:t>line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</a:rPr>
              <a:t>Here's </a:t>
            </a:r>
            <a:r>
              <a:rPr lang="en-US" dirty="0">
                <a:latin typeface="Courier New" panose="02070309020205020404" pitchFamily="49" charset="0"/>
              </a:rPr>
              <a:t>a line. </a:t>
            </a:r>
            <a:r>
              <a:rPr lang="en-US" dirty="0" smtClean="0">
                <a:latin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</a:rPr>
              <a:t>Here's </a:t>
            </a:r>
            <a:r>
              <a:rPr lang="en-US" dirty="0">
                <a:latin typeface="Courier New" panose="02070309020205020404" pitchFamily="49" charset="0"/>
              </a:rPr>
              <a:t>another line.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4473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File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Close the file with </a:t>
            </a:r>
            <a:r>
              <a:rPr lang="en-US" dirty="0" err="1" smtClean="0"/>
              <a:t>f.close</a:t>
            </a:r>
            <a:r>
              <a:rPr lang="en-US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Close it up and free up resources.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Another way to open and read: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No need to close, file objects automatically close when they go out of scope.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0902" y="2181761"/>
            <a:ext cx="59538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latin typeface="Courier New" panose="02070309020205020404" pitchFamily="49" charset="0"/>
              </a:rPr>
              <a:t> f </a:t>
            </a:r>
            <a:r>
              <a:rPr lang="en-US" sz="2000" b="1" dirty="0">
                <a:latin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</a:rPr>
              <a:t> open</a:t>
            </a:r>
            <a:r>
              <a:rPr lang="en-US" sz="2000" b="1" dirty="0" smtClean="0"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</a:rPr>
              <a:t>“test.txt</a:t>
            </a:r>
            <a:r>
              <a:rPr lang="en-US" sz="2000" dirty="0">
                <a:latin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'r'</a:t>
            </a:r>
            <a:r>
              <a:rPr lang="en-US" sz="2000" b="1" dirty="0">
                <a:latin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</a:rPr>
              <a:t>f</a:t>
            </a:r>
            <a:r>
              <a:rPr lang="en-US" sz="2000" b="1" dirty="0" err="1" smtClean="0"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latin typeface="Courier New" panose="02070309020205020404" pitchFamily="49" charset="0"/>
              </a:rPr>
              <a:t>readline</a:t>
            </a:r>
            <a:r>
              <a:rPr lang="en-US" sz="2000" b="1" dirty="0">
                <a:latin typeface="Courier New" panose="02070309020205020404" pitchFamily="49" charset="0"/>
              </a:rPr>
              <a:t>()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</a:rPr>
              <a:t>"Here’s </a:t>
            </a:r>
            <a:r>
              <a:rPr lang="en-US" sz="2000" dirty="0">
                <a:latin typeface="Courier New" panose="02070309020205020404" pitchFamily="49" charset="0"/>
              </a:rPr>
              <a:t>line in the file! \n" </a:t>
            </a:r>
            <a:r>
              <a:rPr lang="en-US" sz="2000" dirty="0" smtClean="0"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f</a:t>
            </a:r>
            <a:r>
              <a:rPr lang="en-US" sz="2000" b="1" dirty="0" err="1"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</a:rPr>
              <a:t>close</a:t>
            </a:r>
            <a:r>
              <a:rPr lang="en-US" sz="2000" b="1" dirty="0">
                <a:latin typeface="Courier New" panose="02070309020205020404" pitchFamily="49" charset="0"/>
              </a:rPr>
              <a:t>()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5613737"/>
            <a:ext cx="609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</a:rPr>
              <a:t>with</a:t>
            </a:r>
            <a:r>
              <a:rPr lang="en-US" sz="2000" dirty="0">
                <a:latin typeface="Courier New" panose="02070309020205020404" pitchFamily="49" charset="0"/>
              </a:rPr>
              <a:t> open</a:t>
            </a:r>
            <a:r>
              <a:rPr lang="en-US" sz="2000" b="1" dirty="0">
                <a:latin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</a:rPr>
              <a:t>test.txt</a:t>
            </a:r>
            <a:r>
              <a:rPr lang="en-US" sz="2000" dirty="0">
                <a:latin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"r"</a:t>
            </a:r>
            <a:r>
              <a:rPr lang="en-US" sz="2000" b="1" dirty="0">
                <a:latin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</a:rPr>
              <a:t> txt</a:t>
            </a:r>
            <a:r>
              <a:rPr lang="en-US" sz="2000" b="1" dirty="0">
                <a:latin typeface="Courier New" panose="02070309020205020404" pitchFamily="49" charset="0"/>
              </a:rPr>
              <a:t>: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latin typeface="Courier New" panose="02070309020205020404" pitchFamily="49" charset="0"/>
              </a:rPr>
              <a:t>for</a:t>
            </a:r>
            <a:r>
              <a:rPr lang="en-US" sz="2000" dirty="0" smtClean="0">
                <a:latin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</a:rPr>
              <a:t>line </a:t>
            </a:r>
            <a:r>
              <a:rPr lang="en-US" sz="2000" b="1" dirty="0">
                <a:latin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</a:rPr>
              <a:t> txt</a:t>
            </a:r>
            <a:r>
              <a:rPr lang="en-US" sz="2000" b="1" dirty="0">
                <a:latin typeface="Courier New" panose="02070309020205020404" pitchFamily="49" charset="0"/>
              </a:rPr>
              <a:t>: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latin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</a:rPr>
              <a:t>line)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9752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Standard file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Just as C++ has </a:t>
            </a:r>
            <a:r>
              <a:rPr lang="en-US" dirty="0" err="1" smtClean="0"/>
              <a:t>cin</a:t>
            </a:r>
            <a:r>
              <a:rPr lang="en-US" dirty="0" smtClean="0"/>
              <a:t>, </a:t>
            </a:r>
            <a:r>
              <a:rPr lang="en-US" dirty="0" err="1" smtClean="0"/>
              <a:t>cout</a:t>
            </a:r>
            <a:r>
              <a:rPr lang="en-US" dirty="0" smtClean="0"/>
              <a:t>, and </a:t>
            </a:r>
            <a:r>
              <a:rPr lang="en-US" dirty="0" err="1" smtClean="0"/>
              <a:t>cerr</a:t>
            </a:r>
            <a:r>
              <a:rPr lang="en-US" dirty="0" smtClean="0"/>
              <a:t>, Python has standard file objects for input, output, and error in the sys module.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Treat them like a regular file object.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You can also receive command line arguments from </a:t>
            </a:r>
            <a:r>
              <a:rPr lang="en-US" dirty="0" err="1" smtClean="0"/>
              <a:t>sys.argv</a:t>
            </a:r>
            <a:r>
              <a:rPr lang="en-US" dirty="0" smtClean="0"/>
              <a:t>[ ].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7337" y="4805392"/>
            <a:ext cx="5025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python </a:t>
            </a:r>
            <a:r>
              <a:rPr lang="en-US" dirty="0"/>
              <a:t>program.py here are some arguments</a:t>
            </a:r>
          </a:p>
          <a:p>
            <a:r>
              <a:rPr lang="en-US" dirty="0"/>
              <a:t>program.py</a:t>
            </a:r>
          </a:p>
          <a:p>
            <a:r>
              <a:rPr lang="en-US" dirty="0"/>
              <a:t>here</a:t>
            </a:r>
          </a:p>
          <a:p>
            <a:r>
              <a:rPr lang="en-US" dirty="0"/>
              <a:t>are</a:t>
            </a:r>
          </a:p>
          <a:p>
            <a:r>
              <a:rPr lang="en-US" dirty="0"/>
              <a:t>some</a:t>
            </a:r>
          </a:p>
          <a:p>
            <a:r>
              <a:rPr lang="en-US" dirty="0"/>
              <a:t>arguments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063579" y="30480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smtClean="0"/>
              <a:t>sys</a:t>
            </a:r>
            <a:br>
              <a:rPr lang="en-US" sz="2000" dirty="0" smtClean="0"/>
            </a:br>
            <a:r>
              <a:rPr lang="en-US" sz="2000" dirty="0"/>
              <a:t>for </a:t>
            </a:r>
            <a:r>
              <a:rPr lang="en-US" sz="2000" dirty="0" smtClean="0"/>
              <a:t>line </a:t>
            </a:r>
            <a:r>
              <a:rPr lang="en-US" sz="2000" dirty="0"/>
              <a:t>in </a:t>
            </a:r>
            <a:r>
              <a:rPr lang="en-US" sz="2000" dirty="0" err="1" smtClean="0"/>
              <a:t>sys.stdin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/>
              <a:t>print</a:t>
            </a:r>
            <a:r>
              <a:rPr lang="en-US" sz="2000" dirty="0" smtClean="0"/>
              <a:t>(line)</a:t>
            </a:r>
            <a:endParaRPr lang="en-US" sz="200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5562600"/>
            <a:ext cx="34163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arg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sys</a:t>
            </a:r>
            <a:r>
              <a:rPr lang="en-US" sz="2000" b="1" dirty="0" err="1"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</a:rPr>
              <a:t>argv</a:t>
            </a:r>
            <a:r>
              <a:rPr lang="en-US" sz="2000" b="1" dirty="0">
                <a:latin typeface="Courier New" panose="02070309020205020404" pitchFamily="49" charset="0"/>
              </a:rPr>
              <a:t>: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arg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5942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print or print()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the print statement or 3.x-style print() function to print to the user.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comma-separated arguments (separates with space) or concatenate strings.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Each argument will be evaluated and converted to a string for output.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print() has two optional keyword </a:t>
            </a:r>
            <a:r>
              <a:rPr lang="en-US" dirty="0" err="1" smtClean="0"/>
              <a:t>args</a:t>
            </a:r>
            <a:r>
              <a:rPr lang="en-US" dirty="0" smtClean="0"/>
              <a:t>, end and </a:t>
            </a:r>
            <a:r>
              <a:rPr lang="en-US" dirty="0" err="1" smtClean="0"/>
              <a:t>sep.</a:t>
            </a:r>
            <a:r>
              <a:rPr lang="en-US" dirty="0" smtClean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00" y="5105400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&gt;&gt;&gt;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('Hello</a:t>
            </a:r>
            <a:r>
              <a:rPr lang="en-US" dirty="0">
                <a:latin typeface="Courier New" panose="02070309020205020404" pitchFamily="49" charset="0"/>
              </a:rPr>
              <a:t>,'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'World'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2016) </a:t>
            </a:r>
            <a:br>
              <a:rPr lang="en-US" dirty="0" smtClean="0">
                <a:latin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</a:rPr>
              <a:t>Hello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World </a:t>
            </a:r>
            <a:r>
              <a:rPr lang="en-US" dirty="0" smtClean="0">
                <a:latin typeface="Courier New" panose="02070309020205020404" pitchFamily="49" charset="0"/>
              </a:rPr>
              <a:t>2016 </a:t>
            </a:r>
            <a:br>
              <a:rPr lang="en-US" dirty="0" smtClean="0">
                <a:latin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("</a:t>
            </a:r>
            <a:r>
              <a:rPr lang="en-US" dirty="0">
                <a:latin typeface="Courier New" panose="02070309020205020404" pitchFamily="49" charset="0"/>
              </a:rPr>
              <a:t>Hello, " </a:t>
            </a:r>
            <a:r>
              <a:rPr lang="en-US" b="1" dirty="0">
                <a:latin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</a:rPr>
              <a:t> "World " </a:t>
            </a:r>
            <a:r>
              <a:rPr lang="en-US" b="1" dirty="0">
                <a:latin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</a:rPr>
              <a:t> "</a:t>
            </a:r>
            <a:r>
              <a:rPr lang="en-US" dirty="0" smtClean="0">
                <a:latin typeface="Courier New" panose="02070309020205020404" pitchFamily="49" charset="0"/>
              </a:rPr>
              <a:t>2016" )</a:t>
            </a:r>
            <a:br>
              <a:rPr lang="en-US" dirty="0" smtClean="0">
                <a:latin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</a:rPr>
              <a:t>Hello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World </a:t>
            </a:r>
            <a:r>
              <a:rPr lang="en-US" dirty="0" smtClean="0">
                <a:latin typeface="Courier New" panose="02070309020205020404" pitchFamily="49" charset="0"/>
              </a:rPr>
              <a:t>2016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136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Print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the 3.x style print function is preferable to some people.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Import with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Specify the separation string using the </a:t>
            </a:r>
            <a:r>
              <a:rPr lang="en-US" i="1" dirty="0" err="1" smtClean="0"/>
              <a:t>sep</a:t>
            </a:r>
            <a:r>
              <a:rPr lang="en-US" i="1" dirty="0" smtClean="0"/>
              <a:t> </a:t>
            </a:r>
            <a:r>
              <a:rPr lang="en-US" dirty="0" smtClean="0"/>
              <a:t>argument. This is the character printed between comma-separated objects.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Specify the last string printed with the </a:t>
            </a:r>
            <a:r>
              <a:rPr lang="en-US" i="1" dirty="0" smtClean="0"/>
              <a:t>end</a:t>
            </a:r>
            <a:r>
              <a:rPr lang="en-US" dirty="0" smtClean="0"/>
              <a:t> argument.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Specify the file object to which to print with the </a:t>
            </a:r>
            <a:r>
              <a:rPr lang="en-US" i="1" dirty="0" smtClean="0"/>
              <a:t>file </a:t>
            </a:r>
            <a:r>
              <a:rPr lang="en-US" dirty="0" smtClean="0"/>
              <a:t>argument.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861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</a:rPr>
              <a:t>print(*</a:t>
            </a:r>
            <a:r>
              <a:rPr lang="en-US" sz="2000" dirty="0">
                <a:latin typeface="Courier New" panose="02070309020205020404" pitchFamily="49" charset="0"/>
              </a:rPr>
              <a:t>objects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sep</a:t>
            </a:r>
            <a:r>
              <a:rPr lang="en-US" sz="2000" b="1" dirty="0">
                <a:latin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</a:rPr>
              <a:t>' '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end</a:t>
            </a:r>
            <a:r>
              <a:rPr lang="en-US" sz="2000" b="1" dirty="0">
                <a:latin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</a:rPr>
              <a:t>'\n'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file</a:t>
            </a:r>
            <a:r>
              <a:rPr lang="en-US" sz="2000" b="1" dirty="0">
                <a:latin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</a:rPr>
              <a:t>sys</a:t>
            </a:r>
            <a:r>
              <a:rPr lang="en-US" sz="2000" b="1" dirty="0" err="1"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</a:rPr>
              <a:t>stdout</a:t>
            </a:r>
            <a:r>
              <a:rPr lang="en-US" sz="2000" b="1" dirty="0">
                <a:latin typeface="Courier New" panose="02070309020205020404" pitchFamily="49" charset="0"/>
              </a:rPr>
              <a:t>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418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Python Interpreter </a:t>
            </a:r>
            <a:r>
              <a:rPr lang="en-US" dirty="0" smtClean="0">
                <a:hlinkClick r:id="rId2"/>
              </a:rPr>
              <a:t>https://www.python.org/downloads/release/python-377/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IDE </a:t>
            </a:r>
          </a:p>
          <a:p>
            <a:pPr marL="914400" lvl="1" indent="-514350">
              <a:buNone/>
            </a:pPr>
            <a:r>
              <a:rPr lang="en-US" dirty="0" smtClean="0"/>
              <a:t>Options include vim, </a:t>
            </a:r>
            <a:r>
              <a:rPr lang="en-US" dirty="0" err="1" smtClean="0"/>
              <a:t>emacs</a:t>
            </a:r>
            <a:r>
              <a:rPr lang="en-US" dirty="0" smtClean="0"/>
              <a:t>, Notepad++, </a:t>
            </a:r>
            <a:r>
              <a:rPr lang="en-US" dirty="0" err="1" smtClean="0"/>
              <a:t>PyCharm</a:t>
            </a:r>
            <a:r>
              <a:rPr lang="en-US" dirty="0" smtClean="0"/>
              <a:t>, Eclipse, etc</a:t>
            </a:r>
          </a:p>
          <a:p>
            <a:pPr marL="914400" lvl="1" indent="-514350">
              <a:buNone/>
            </a:pPr>
            <a:r>
              <a:rPr lang="en-US" dirty="0" smtClean="0">
                <a:hlinkClick r:id="rId3"/>
              </a:rPr>
              <a:t>https://www.jetbrains.com/pycharm/download/#section=windows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Throughout this course, I will be using </a:t>
            </a:r>
            <a:r>
              <a:rPr lang="en-US" dirty="0" err="1" smtClean="0"/>
              <a:t>PyCharm</a:t>
            </a:r>
            <a:r>
              <a:rPr lang="en-US" dirty="0" smtClean="0"/>
              <a:t> in  Windows environment for all of the demos.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593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1536" y="2419261"/>
            <a:ext cx="75866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</a:rPr>
              <a:t>print(</a:t>
            </a:r>
            <a:r>
              <a:rPr lang="en-US" sz="2000" dirty="0">
                <a:latin typeface="Courier New" panose="02070309020205020404" pitchFamily="49" charset="0"/>
              </a:rPr>
              <a:t>555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867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5309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sep</a:t>
            </a:r>
            <a:r>
              <a:rPr lang="en-US" sz="2000" b="1" dirty="0">
                <a:latin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</a:rPr>
              <a:t>"-"</a:t>
            </a:r>
            <a:r>
              <a:rPr lang="en-US" sz="2000" b="1" dirty="0">
                <a:latin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</a:rPr>
              <a:t>555</a:t>
            </a:r>
            <a:r>
              <a:rPr lang="en-US" sz="2000" b="1" dirty="0" smtClean="0">
                <a:latin typeface="Courier New" panose="02070309020205020404" pitchFamily="49" charset="0"/>
              </a:rPr>
              <a:t>-</a:t>
            </a:r>
            <a:r>
              <a:rPr lang="en-US" sz="2000" dirty="0" smtClean="0">
                <a:latin typeface="Courier New" panose="02070309020205020404" pitchFamily="49" charset="0"/>
              </a:rPr>
              <a:t>867</a:t>
            </a:r>
            <a:r>
              <a:rPr lang="en-US" sz="2000" b="1" dirty="0" smtClean="0">
                <a:latin typeface="Courier New" panose="02070309020205020404" pitchFamily="49" charset="0"/>
              </a:rPr>
              <a:t>-</a:t>
            </a:r>
            <a:r>
              <a:rPr lang="en-US" sz="2000" dirty="0" smtClean="0">
                <a:latin typeface="Courier New" panose="02070309020205020404" pitchFamily="49" charset="0"/>
              </a:rPr>
              <a:t>5309 </a:t>
            </a:r>
            <a:br>
              <a:rPr lang="en-US" sz="2000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</a:rPr>
              <a:t>print(</a:t>
            </a:r>
            <a:r>
              <a:rPr lang="en-US" sz="2000" dirty="0">
                <a:latin typeface="Courier New" panose="02070309020205020404" pitchFamily="49" charset="0"/>
              </a:rPr>
              <a:t>"Winter"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"is"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"coming"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end</a:t>
            </a:r>
            <a:r>
              <a:rPr lang="en-US" sz="2000" b="1" dirty="0" smtClean="0">
                <a:latin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</a:rPr>
              <a:t>...\</a:t>
            </a:r>
            <a:r>
              <a:rPr lang="en-US" sz="2000" dirty="0">
                <a:latin typeface="Courier New" panose="02070309020205020404" pitchFamily="49" charset="0"/>
              </a:rPr>
              <a:t>n"</a:t>
            </a:r>
            <a:r>
              <a:rPr lang="en-US" sz="2000" b="1" dirty="0">
                <a:latin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</a:rPr>
              <a:t>Winter </a:t>
            </a:r>
            <a:r>
              <a:rPr lang="en-US" sz="2000" dirty="0">
                <a:latin typeface="Courier New" panose="02070309020205020404" pitchFamily="49" charset="0"/>
              </a:rPr>
              <a:t>is </a:t>
            </a:r>
            <a:r>
              <a:rPr lang="en-US" sz="2000" dirty="0" smtClean="0">
                <a:latin typeface="Courier New" panose="02070309020205020404" pitchFamily="49" charset="0"/>
              </a:rPr>
              <a:t>coming... </a:t>
            </a:r>
            <a:br>
              <a:rPr lang="en-US" sz="2000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&gt;&gt;&gt;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9375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File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437"/>
            <a:ext cx="8229600" cy="52117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f.write</a:t>
            </a:r>
            <a:r>
              <a:rPr lang="en-US" dirty="0" smtClean="0"/>
              <a:t>(</a:t>
            </a:r>
            <a:r>
              <a:rPr lang="en-US" i="1" dirty="0" err="1" smtClean="0"/>
              <a:t>str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Writes the string argument </a:t>
            </a:r>
            <a:r>
              <a:rPr lang="en-US" i="1" dirty="0" err="1" smtClean="0"/>
              <a:t>str</a:t>
            </a:r>
            <a:r>
              <a:rPr lang="en-US" dirty="0" smtClean="0"/>
              <a:t> to the file object and returns None.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Make sure to pass strings, using the </a:t>
            </a:r>
            <a:r>
              <a:rPr lang="en-US" dirty="0" err="1" smtClean="0"/>
              <a:t>str</a:t>
            </a:r>
            <a:r>
              <a:rPr lang="en-US" dirty="0" smtClean="0"/>
              <a:t>() constructor if necessary.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81000" y="3048000"/>
            <a:ext cx="8458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latin typeface="Courier New" panose="02070309020205020404" pitchFamily="49" charset="0"/>
              </a:rPr>
              <a:t> f </a:t>
            </a:r>
            <a:r>
              <a:rPr lang="en-US" sz="2000" b="1" dirty="0">
                <a:latin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</a:rPr>
              <a:t> open</a:t>
            </a:r>
            <a:r>
              <a:rPr lang="en-US" sz="2000" b="1" dirty="0">
                <a:latin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</a:rPr>
              <a:t>"filename.txt"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'w'</a:t>
            </a:r>
            <a:r>
              <a:rPr lang="en-US" sz="2000" b="1" dirty="0">
                <a:latin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f</a:t>
            </a:r>
            <a:r>
              <a:rPr lang="en-US" sz="2000" b="1" dirty="0" err="1"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</a:rPr>
              <a:t>write</a:t>
            </a:r>
            <a:r>
              <a:rPr lang="en-US" sz="2000" b="1" dirty="0">
                <a:latin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latin typeface="Courier New" panose="02070309020205020404" pitchFamily="49" charset="0"/>
              </a:rPr>
              <a:t>Heres</a:t>
            </a:r>
            <a:r>
              <a:rPr lang="en-US" sz="2000" dirty="0">
                <a:latin typeface="Courier New" panose="02070309020205020404" pitchFamily="49" charset="0"/>
              </a:rPr>
              <a:t> a string that ends with " </a:t>
            </a:r>
            <a:r>
              <a:rPr lang="en-US" sz="2000" b="1" dirty="0">
                <a:latin typeface="Courier New" panose="02070309020205020404" pitchFamily="49" charset="0"/>
              </a:rPr>
              <a:t>+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</a:rPr>
              <a:t>str</a:t>
            </a:r>
            <a:r>
              <a:rPr lang="en-US" sz="2000" b="1" dirty="0" smtClean="0"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</a:rPr>
              <a:t>2017</a:t>
            </a:r>
            <a:r>
              <a:rPr lang="en-US" sz="2000" b="1" dirty="0" smtClean="0">
                <a:latin typeface="Courier New" panose="02070309020205020404" pitchFamily="49" charset="0"/>
              </a:rPr>
              <a:t>))</a:t>
            </a:r>
            <a:r>
              <a:rPr lang="en-US" sz="2000" dirty="0" smtClean="0"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7282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More 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File objects have additional built-in methods. Say I have the file object 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f.tell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gives current position in the file.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f.seek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offsets the position by </a:t>
            </a:r>
            <a:r>
              <a:rPr lang="en-US" i="1" dirty="0" smtClean="0"/>
              <a:t>offset</a:t>
            </a:r>
            <a:r>
              <a:rPr lang="en-US" dirty="0" smtClean="0"/>
              <a:t> bytes from </a:t>
            </a:r>
            <a:r>
              <a:rPr lang="en-US" i="1" dirty="0" err="1" smtClean="0"/>
              <a:t>from</a:t>
            </a:r>
            <a:r>
              <a:rPr lang="en-US" dirty="0" smtClean="0"/>
              <a:t> position.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f.flush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flushes the internal buffer.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Python looks for files in the current directory by default. You can also either provide the absolute path of the file or use the </a:t>
            </a:r>
            <a:r>
              <a:rPr lang="en-US" dirty="0" err="1" smtClean="0"/>
              <a:t>os.chdir</a:t>
            </a:r>
            <a:r>
              <a:rPr lang="en-US" dirty="0" smtClean="0"/>
              <a:t>() function to change the current working directory.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6500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files and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 the </a:t>
            </a:r>
            <a:r>
              <a:rPr lang="en-US" dirty="0" err="1" smtClean="0"/>
              <a:t>os</a:t>
            </a:r>
            <a:r>
              <a:rPr lang="en-US" dirty="0" smtClean="0"/>
              <a:t> module to perform some file-processing operations.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/>
              <a:t>renames the file </a:t>
            </a:r>
            <a:r>
              <a:rPr lang="en-US" i="1" dirty="0" err="1" smtClean="0"/>
              <a:t>current_name</a:t>
            </a:r>
            <a:r>
              <a:rPr lang="en-US" i="1" dirty="0" smtClean="0"/>
              <a:t> </a:t>
            </a:r>
            <a:r>
              <a:rPr lang="en-US" dirty="0" smtClean="0"/>
              <a:t>to </a:t>
            </a:r>
            <a:r>
              <a:rPr lang="en-US" i="1" dirty="0" err="1" smtClean="0"/>
              <a:t>new_name</a:t>
            </a:r>
            <a:r>
              <a:rPr lang="en-US" i="1" dirty="0" smtClean="0"/>
              <a:t>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/>
              <a:t>deletes an existing file named filename.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newdirname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/>
              <a:t>creates a directory called </a:t>
            </a:r>
            <a:r>
              <a:rPr lang="en-US" i="1" dirty="0" err="1" smtClean="0"/>
              <a:t>newdirname</a:t>
            </a:r>
            <a:r>
              <a:rPr lang="en-US" i="1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os.chdir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newcwd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/>
              <a:t>changes the </a:t>
            </a:r>
            <a:r>
              <a:rPr lang="en-US" dirty="0" err="1" smtClean="0"/>
              <a:t>cwd</a:t>
            </a:r>
            <a:r>
              <a:rPr lang="en-US" dirty="0" smtClean="0"/>
              <a:t> to </a:t>
            </a:r>
            <a:r>
              <a:rPr lang="en-US" i="1" dirty="0" err="1" smtClean="0"/>
              <a:t>newcwd</a:t>
            </a:r>
            <a:r>
              <a:rPr lang="en-US" i="1" dirty="0" smtClean="0"/>
              <a:t>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os.getcwd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returns the current working directory.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os.rmdir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/>
              <a:t>deletes the empty directory </a:t>
            </a:r>
            <a:r>
              <a:rPr lang="en-US" i="1" dirty="0" err="1" smtClean="0"/>
              <a:t>dirname</a:t>
            </a:r>
            <a:r>
              <a:rPr lang="en-US" i="1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8372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Errors that are encountered during the execution of a Python program are </a:t>
            </a:r>
            <a:r>
              <a:rPr lang="en-US" i="1" dirty="0" smtClean="0"/>
              <a:t>exceptions.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1981200"/>
            <a:ext cx="66293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</a:rPr>
              <a:t>spam</a:t>
            </a:r>
          </a:p>
          <a:p>
            <a:r>
              <a:rPr lang="en-US" sz="2000" dirty="0" err="1" smtClean="0">
                <a:latin typeface="Courier New" panose="02070309020205020404" pitchFamily="49" charset="0"/>
              </a:rPr>
              <a:t>Traceback</a:t>
            </a:r>
            <a:r>
              <a:rPr lang="en-US" sz="2000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</a:rPr>
              <a:t>most recent call last</a:t>
            </a:r>
            <a:r>
              <a:rPr lang="en-US" sz="2000" b="1" dirty="0">
                <a:latin typeface="Courier New" panose="02070309020205020404" pitchFamily="49" charset="0"/>
              </a:rPr>
              <a:t>):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endParaRPr lang="en-US" sz="2000" dirty="0" smtClean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</a:rPr>
              <a:t> File </a:t>
            </a:r>
            <a:r>
              <a:rPr lang="en-US" sz="2000" dirty="0">
                <a:latin typeface="Courier New" panose="02070309020205020404" pitchFamily="49" charset="0"/>
              </a:rPr>
              <a:t>"&lt;</a:t>
            </a:r>
            <a:r>
              <a:rPr lang="en-US" sz="2000" dirty="0" err="1">
                <a:latin typeface="Courier New" panose="02070309020205020404" pitchFamily="49" charset="0"/>
              </a:rPr>
              <a:t>stdin</a:t>
            </a:r>
            <a:r>
              <a:rPr lang="en-US" sz="2000" dirty="0">
                <a:latin typeface="Courier New" panose="02070309020205020404" pitchFamily="49" charset="0"/>
              </a:rPr>
              <a:t>&gt;"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line 1</a:t>
            </a:r>
            <a:r>
              <a:rPr lang="en-US" sz="2000" b="1" dirty="0">
                <a:latin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</a:rPr>
              <a:t> in ? </a:t>
            </a:r>
            <a:endParaRPr lang="en-US" sz="2000" dirty="0" smtClean="0">
              <a:latin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</a:rPr>
              <a:t>NameError</a:t>
            </a:r>
            <a:r>
              <a:rPr lang="en-US" sz="2000" b="1" dirty="0">
                <a:latin typeface="Courier New" panose="02070309020205020404" pitchFamily="49" charset="0"/>
              </a:rPr>
              <a:t>:</a:t>
            </a:r>
            <a:r>
              <a:rPr lang="en-US" sz="2000" dirty="0">
                <a:latin typeface="Courier New" panose="02070309020205020404" pitchFamily="49" charset="0"/>
              </a:rPr>
              <a:t> name 'spam' is not defined </a:t>
            </a:r>
            <a:endParaRPr lang="en-US" sz="200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36576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&gt;&gt;&gt;</a:t>
            </a:r>
            <a:r>
              <a:rPr lang="en-US" dirty="0">
                <a:latin typeface="Courier New" panose="02070309020205020404" pitchFamily="49" charset="0"/>
              </a:rPr>
              <a:t> '2' </a:t>
            </a:r>
            <a:r>
              <a:rPr lang="en-US" b="1" dirty="0">
                <a:latin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</a:rPr>
              <a:t> 2 </a:t>
            </a:r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</a:rPr>
              <a:t>Traceback</a:t>
            </a:r>
            <a:r>
              <a:rPr lang="en-US" dirty="0" smtClean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</a:rPr>
              <a:t>most recent call last</a:t>
            </a:r>
            <a:r>
              <a:rPr lang="en-US" b="1" dirty="0">
                <a:latin typeface="Courier New" panose="02070309020205020404" pitchFamily="49" charset="0"/>
              </a:rPr>
              <a:t>):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 File </a:t>
            </a:r>
            <a:r>
              <a:rPr lang="en-US" dirty="0">
                <a:latin typeface="Courier New" panose="02070309020205020404" pitchFamily="49" charset="0"/>
              </a:rPr>
              <a:t>"&lt;</a:t>
            </a:r>
            <a:r>
              <a:rPr lang="en-US" dirty="0" err="1">
                <a:latin typeface="Courier New" panose="02070309020205020404" pitchFamily="49" charset="0"/>
              </a:rPr>
              <a:t>stdin</a:t>
            </a:r>
            <a:r>
              <a:rPr lang="en-US" dirty="0">
                <a:latin typeface="Courier New" panose="02070309020205020404" pitchFamily="49" charset="0"/>
              </a:rPr>
              <a:t>&gt;"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line 1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in ? </a:t>
            </a:r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</a:rPr>
              <a:t>TypeError</a:t>
            </a:r>
            <a:r>
              <a:rPr lang="en-US" b="1" dirty="0">
                <a:latin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</a:rPr>
              <a:t> cannot concatenate '</a:t>
            </a:r>
            <a:r>
              <a:rPr lang="en-US" dirty="0" err="1">
                <a:latin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</a:rPr>
              <a:t>' and '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' objects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31447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Handling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Explicitly handling exceptions allows us to control otherwise undefined behavior in our program, as well as alert users to errors. Use try/except blocks to catch and recover from exceptions.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3340428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while </a:t>
            </a:r>
            <a:r>
              <a:rPr lang="en-US" sz="2000" dirty="0"/>
              <a:t>True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/>
              <a:t>try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    x = </a:t>
            </a:r>
            <a:r>
              <a:rPr lang="en-US" sz="2000" dirty="0" err="1"/>
              <a:t>int</a:t>
            </a:r>
            <a:r>
              <a:rPr lang="en-US" sz="2000" dirty="0" smtClean="0"/>
              <a:t>(</a:t>
            </a:r>
            <a:r>
              <a:rPr lang="en-US" sz="2000" dirty="0"/>
              <a:t>input</a:t>
            </a:r>
            <a:r>
              <a:rPr lang="en-US" sz="2000" dirty="0" smtClean="0"/>
              <a:t>(</a:t>
            </a:r>
            <a:r>
              <a:rPr lang="en-US" sz="2000" dirty="0"/>
              <a:t>"Enter a number: "</a:t>
            </a:r>
            <a:r>
              <a:rPr lang="en-US" sz="2000" dirty="0" smtClean="0"/>
              <a:t>))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/>
              <a:t>except </a:t>
            </a:r>
            <a:r>
              <a:rPr lang="en-US" sz="2000" dirty="0" err="1"/>
              <a:t>ValueError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        </a:t>
            </a:r>
            <a:r>
              <a:rPr lang="en-US" sz="2000" dirty="0"/>
              <a:t>print</a:t>
            </a:r>
            <a:r>
              <a:rPr lang="en-US" sz="2000" dirty="0" smtClean="0"/>
              <a:t>(</a:t>
            </a:r>
            <a:r>
              <a:rPr lang="en-US" sz="2000" dirty="0"/>
              <a:t>"</a:t>
            </a:r>
            <a:r>
              <a:rPr lang="en-US" sz="2000" dirty="0" err="1"/>
              <a:t>Ooops</a:t>
            </a:r>
            <a:r>
              <a:rPr lang="en-US" sz="2000" dirty="0"/>
              <a:t> !! That was not a valid number. Try again</a:t>
            </a:r>
            <a:r>
              <a:rPr lang="en-US" sz="2000" dirty="0" smtClean="0"/>
              <a:t>.")</a:t>
            </a:r>
          </a:p>
          <a:p>
            <a:endParaRPr lang="en-US" sz="2000" dirty="0" smtClean="0">
              <a:latin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</a:rPr>
              <a:t>Enter </a:t>
            </a:r>
            <a:r>
              <a:rPr lang="en-US" sz="2000" dirty="0">
                <a:latin typeface="Courier New" panose="02070309020205020404" pitchFamily="49" charset="0"/>
              </a:rPr>
              <a:t>a number</a:t>
            </a:r>
            <a:r>
              <a:rPr lang="en-US" sz="2000" b="1" dirty="0">
                <a:latin typeface="Courier New" panose="02070309020205020404" pitchFamily="49" charset="0"/>
              </a:rPr>
              <a:t>: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</a:rPr>
              <a:t>two </a:t>
            </a:r>
          </a:p>
          <a:p>
            <a:r>
              <a:rPr lang="en-US" sz="2000" dirty="0" err="1" smtClean="0">
                <a:latin typeface="Courier New" panose="02070309020205020404" pitchFamily="49" charset="0"/>
              </a:rPr>
              <a:t>Ooops</a:t>
            </a:r>
            <a:r>
              <a:rPr lang="en-US" sz="2000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</a:rPr>
              <a:t>!!</a:t>
            </a:r>
            <a:r>
              <a:rPr lang="en-US" sz="2000" dirty="0">
                <a:latin typeface="Courier New" panose="02070309020205020404" pitchFamily="49" charset="0"/>
              </a:rPr>
              <a:t> That was not a valid </a:t>
            </a:r>
            <a:r>
              <a:rPr lang="en-US" sz="2000" dirty="0" smtClean="0">
                <a:latin typeface="Courier New" panose="02070309020205020404" pitchFamily="49" charset="0"/>
              </a:rPr>
              <a:t>number. </a:t>
            </a:r>
            <a:r>
              <a:rPr lang="en-US" sz="2000" dirty="0">
                <a:latin typeface="Courier New" panose="02070309020205020404" pitchFamily="49" charset="0"/>
              </a:rPr>
              <a:t>Try </a:t>
            </a:r>
            <a:r>
              <a:rPr lang="en-US" sz="2000" dirty="0" smtClean="0">
                <a:latin typeface="Courier New" panose="02070309020205020404" pitchFamily="49" charset="0"/>
              </a:rPr>
              <a:t>again.</a:t>
            </a:r>
          </a:p>
          <a:p>
            <a:r>
              <a:rPr lang="en-US" sz="2000" dirty="0" smtClean="0">
                <a:latin typeface="Courier New" panose="02070309020205020404" pitchFamily="49" charset="0"/>
              </a:rPr>
              <a:t>Enter </a:t>
            </a:r>
            <a:r>
              <a:rPr lang="en-US" sz="2000" dirty="0">
                <a:latin typeface="Courier New" panose="02070309020205020404" pitchFamily="49" charset="0"/>
              </a:rPr>
              <a:t>a number</a:t>
            </a:r>
            <a:r>
              <a:rPr lang="en-US" sz="2000" b="1" dirty="0">
                <a:latin typeface="Courier New" panose="02070309020205020404" pitchFamily="49" charset="0"/>
              </a:rPr>
              <a:t>:</a:t>
            </a:r>
            <a:r>
              <a:rPr lang="en-US" sz="2000" dirty="0">
                <a:latin typeface="Courier New" panose="02070309020205020404" pitchFamily="49" charset="0"/>
              </a:rPr>
              <a:t> 100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0767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Handling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287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First</a:t>
            </a:r>
            <a:r>
              <a:rPr lang="en-US" dirty="0"/>
              <a:t>, </a:t>
            </a:r>
            <a:r>
              <a:rPr lang="en-US" dirty="0" smtClean="0"/>
              <a:t>the try block </a:t>
            </a:r>
            <a:r>
              <a:rPr lang="en-US" dirty="0"/>
              <a:t>is executed. </a:t>
            </a:r>
            <a:r>
              <a:rPr lang="en-US" dirty="0" smtClean="0"/>
              <a:t>If </a:t>
            </a:r>
            <a:r>
              <a:rPr lang="en-US" dirty="0"/>
              <a:t>there are no errors, </a:t>
            </a:r>
            <a:r>
              <a:rPr lang="en-US" dirty="0" smtClean="0"/>
              <a:t>except </a:t>
            </a:r>
            <a:r>
              <a:rPr lang="en-US" dirty="0"/>
              <a:t>is skipped.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If there are errors, </a:t>
            </a:r>
            <a:r>
              <a:rPr lang="en-US" dirty="0"/>
              <a:t>the rest of the try block is skipped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 smtClean="0"/>
              <a:t>Proceeds to except block with the matching exception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Execution proceeds as normal.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8096" y="4036621"/>
            <a:ext cx="80615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while True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try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x = </a:t>
            </a:r>
            <a:r>
              <a:rPr lang="en-US" dirty="0" err="1"/>
              <a:t>int</a:t>
            </a:r>
            <a:r>
              <a:rPr lang="en-US" dirty="0" smtClean="0"/>
              <a:t>(</a:t>
            </a:r>
            <a:r>
              <a:rPr lang="en-US" dirty="0"/>
              <a:t>input</a:t>
            </a:r>
            <a:r>
              <a:rPr lang="en-US" dirty="0" smtClean="0"/>
              <a:t>(</a:t>
            </a:r>
            <a:r>
              <a:rPr lang="en-US" dirty="0"/>
              <a:t>"Enter a number: "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/>
              <a:t>print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err="1"/>
              <a:t>Ooops</a:t>
            </a:r>
            <a:r>
              <a:rPr lang="en-US" dirty="0"/>
              <a:t> !! That was not a valid number. Try again."</a:t>
            </a:r>
            <a:r>
              <a:rPr lang="en-US" dirty="0" smtClean="0"/>
              <a:t>) 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</a:rPr>
              <a:t>Enter </a:t>
            </a:r>
            <a:r>
              <a:rPr lang="en-US" dirty="0">
                <a:latin typeface="Courier New" panose="02070309020205020404" pitchFamily="49" charset="0"/>
              </a:rPr>
              <a:t>a number</a:t>
            </a:r>
            <a:r>
              <a:rPr lang="en-US" b="1" dirty="0">
                <a:latin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two </a:t>
            </a:r>
          </a:p>
          <a:p>
            <a:r>
              <a:rPr lang="en-US" dirty="0" err="1" smtClean="0">
                <a:latin typeface="Courier New" panose="02070309020205020404" pitchFamily="49" charset="0"/>
              </a:rPr>
              <a:t>Ooops</a:t>
            </a:r>
            <a:r>
              <a:rPr lang="en-US" dirty="0" smtClean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!!</a:t>
            </a:r>
            <a:r>
              <a:rPr lang="en-US" dirty="0">
                <a:latin typeface="Courier New" panose="02070309020205020404" pitchFamily="49" charset="0"/>
              </a:rPr>
              <a:t> That was not a valid </a:t>
            </a:r>
            <a:r>
              <a:rPr lang="en-US" dirty="0" smtClean="0">
                <a:latin typeface="Courier New" panose="02070309020205020404" pitchFamily="49" charset="0"/>
              </a:rPr>
              <a:t>number. </a:t>
            </a:r>
            <a:r>
              <a:rPr lang="en-US" dirty="0">
                <a:latin typeface="Courier New" panose="02070309020205020404" pitchFamily="49" charset="0"/>
              </a:rPr>
              <a:t>Try </a:t>
            </a:r>
            <a:r>
              <a:rPr lang="en-US" dirty="0" smtClean="0">
                <a:latin typeface="Courier New" panose="02070309020205020404" pitchFamily="49" charset="0"/>
              </a:rPr>
              <a:t>again.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Enter </a:t>
            </a:r>
            <a:r>
              <a:rPr lang="en-US" dirty="0">
                <a:latin typeface="Courier New" panose="02070309020205020404" pitchFamily="49" charset="0"/>
              </a:rPr>
              <a:t>a number</a:t>
            </a:r>
            <a:r>
              <a:rPr lang="en-US" b="1" dirty="0">
                <a:latin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</a:rPr>
              <a:t> 100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7044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file and print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line </a:t>
            </a:r>
            <a:r>
              <a:rPr lang="en-US" dirty="0"/>
              <a:t>in open</a:t>
            </a:r>
            <a:r>
              <a:rPr lang="en-US" dirty="0" smtClean="0"/>
              <a:t>(</a:t>
            </a:r>
            <a:r>
              <a:rPr lang="en-US" dirty="0"/>
              <a:t>"test.txt"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for </a:t>
            </a:r>
            <a:r>
              <a:rPr lang="en-US" dirty="0" smtClean="0"/>
              <a:t>word </a:t>
            </a:r>
            <a:r>
              <a:rPr lang="en-US" dirty="0"/>
              <a:t>in </a:t>
            </a:r>
            <a:r>
              <a:rPr lang="en-US" dirty="0" err="1" smtClean="0"/>
              <a:t>line.split</a:t>
            </a:r>
            <a:r>
              <a:rPr lang="en-US" dirty="0" smtClean="0"/>
              <a:t>():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/>
              <a:t>if </a:t>
            </a:r>
            <a:r>
              <a:rPr lang="en-US" dirty="0" err="1" smtClean="0"/>
              <a:t>word.endswith</a:t>
            </a:r>
            <a:r>
              <a:rPr lang="en-US" dirty="0" smtClean="0"/>
              <a:t>(</a:t>
            </a:r>
            <a:r>
              <a:rPr lang="en-US" dirty="0"/>
              <a:t>'</a:t>
            </a:r>
            <a:r>
              <a:rPr lang="en-US" dirty="0" err="1"/>
              <a:t>ing</a:t>
            </a:r>
            <a:r>
              <a:rPr lang="en-US" dirty="0"/>
              <a:t>'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/>
              <a:t>print </a:t>
            </a:r>
            <a:r>
              <a:rPr lang="en-US" dirty="0" smtClean="0"/>
              <a:t>(word)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Word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</a:t>
            </a:r>
          </a:p>
          <a:p>
            <a:r>
              <a:rPr lang="en-US" dirty="0" smtClean="0"/>
              <a:t>Read File</a:t>
            </a:r>
          </a:p>
          <a:p>
            <a:r>
              <a:rPr lang="en-US" dirty="0" smtClean="0"/>
              <a:t>Split Words</a:t>
            </a:r>
          </a:p>
          <a:p>
            <a:r>
              <a:rPr lang="en-US" dirty="0" smtClean="0"/>
              <a:t>Check Word </a:t>
            </a:r>
          </a:p>
          <a:p>
            <a:pPr lvl="1"/>
            <a:r>
              <a:rPr lang="en-US" dirty="0" smtClean="0"/>
              <a:t>if already exist, increment value</a:t>
            </a:r>
          </a:p>
          <a:p>
            <a:pPr lvl="1"/>
            <a:r>
              <a:rPr lang="en-US" dirty="0" smtClean="0"/>
              <a:t>Else add word and set value 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Word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 </a:t>
            </a:r>
            <a:r>
              <a:rPr lang="en-US" dirty="0" err="1"/>
              <a:t>word_frequencies</a:t>
            </a:r>
            <a:r>
              <a:rPr lang="en-US" dirty="0" smtClean="0"/>
              <a:t>(text):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myDict</a:t>
            </a:r>
            <a:r>
              <a:rPr lang="en-US" dirty="0" smtClean="0"/>
              <a:t> = {}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for </a:t>
            </a:r>
            <a:r>
              <a:rPr lang="en-US" dirty="0" smtClean="0"/>
              <a:t>word </a:t>
            </a:r>
            <a:r>
              <a:rPr lang="en-US" dirty="0"/>
              <a:t>in </a:t>
            </a:r>
            <a:r>
              <a:rPr lang="en-US" dirty="0" err="1" smtClean="0"/>
              <a:t>text.split</a:t>
            </a:r>
            <a:r>
              <a:rPr lang="en-US" dirty="0" smtClean="0"/>
              <a:t>():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/>
              <a:t>if </a:t>
            </a:r>
            <a:r>
              <a:rPr lang="en-US" dirty="0" smtClean="0"/>
              <a:t>word </a:t>
            </a:r>
            <a:r>
              <a:rPr lang="en-US" dirty="0"/>
              <a:t>in </a:t>
            </a:r>
            <a:r>
              <a:rPr lang="en-US" dirty="0" err="1" smtClean="0"/>
              <a:t>myDict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myDict</a:t>
            </a:r>
            <a:r>
              <a:rPr lang="en-US" dirty="0" smtClean="0"/>
              <a:t>[word] += </a:t>
            </a:r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        else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myDict</a:t>
            </a:r>
            <a:r>
              <a:rPr lang="en-US" dirty="0" smtClean="0"/>
              <a:t>[word] = </a:t>
            </a:r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    return </a:t>
            </a:r>
            <a:r>
              <a:rPr lang="en-US" dirty="0" err="1" smtClean="0"/>
              <a:t>myDict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f= open("test.txt")</a:t>
            </a:r>
            <a:br>
              <a:rPr lang="en-US" dirty="0" smtClean="0"/>
            </a:b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err="1" smtClean="0"/>
              <a:t>f.read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err="1" smtClean="0"/>
              <a:t>wf</a:t>
            </a:r>
            <a:r>
              <a:rPr lang="en-US" dirty="0" smtClean="0"/>
              <a:t> = </a:t>
            </a:r>
            <a:r>
              <a:rPr lang="en-US" dirty="0" err="1" smtClean="0"/>
              <a:t>word_frequencies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wf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standard implementation of Python is interpreted.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interpreter translates Python code into bytecode, and this bytecode is executed by the Python VM (similar to Java).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Two modes: normal and interactive.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Interactive mode: executes statements piecewise.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Normal mode: entire .</a:t>
            </a:r>
            <a:r>
              <a:rPr lang="en-US" dirty="0" err="1" smtClean="0"/>
              <a:t>py</a:t>
            </a:r>
            <a:r>
              <a:rPr lang="en-US" dirty="0" smtClean="0"/>
              <a:t> files are provided to the interpreter.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0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Interpreter: Interactive mode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1" y="1524001"/>
            <a:ext cx="768238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(“Welcome to the Python World“) </a:t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Welcome to the Python World </a:t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mystring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" Welcome to the Python World " </a:t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mystring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Welcome to the Python World ' </a:t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5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10 </a:t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2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mystring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‘Welcome to the Python World Welcome to the Python World ’</a:t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range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    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"Hello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 World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!)" </a:t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Hello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World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Hello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World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Hello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World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exit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</a:b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78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Interpreter: Normal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our first Python program!</a:t>
            </a:r>
          </a:p>
          <a:p>
            <a:r>
              <a:rPr lang="en-US" dirty="0" smtClean="0"/>
              <a:t>In our favorite editor, let’s create helloworld.py with the following contents: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From the terminal: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5713" y="4863960"/>
            <a:ext cx="457903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python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helloworld.py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Hello, World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90" y="3390313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("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Hello, World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!“)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82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Some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6934200" cy="365760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Whitespace is significant in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Python uses indentation to denote code blocks.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Comments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Single-line comments denoted by #.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Multi-line comments begin and end with three “s.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Typically, multi-line comments are meant for documentation.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4200" y="4419600"/>
            <a:ext cx="5715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# here’s a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comment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3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):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)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myfunc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	"""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here’s a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multi-line comment 	about the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myfunc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function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"""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("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I'm in a function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!“)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64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Python is a strongly, dynamically typed language.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Strong Typing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Python isn’t performing static type checking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a_string</a:t>
            </a:r>
            <a:r>
              <a:rPr lang="en-US" dirty="0" smtClean="0"/>
              <a:t> = "hello, world"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 smtClean="0"/>
              <a:t>an_integer</a:t>
            </a:r>
            <a:r>
              <a:rPr lang="en-US" dirty="0" smtClean="0"/>
              <a:t> = 12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 smtClean="0"/>
              <a:t>a_float</a:t>
            </a:r>
            <a:r>
              <a:rPr lang="en-US" dirty="0" smtClean="0"/>
              <a:t> = 3.14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 smtClean="0"/>
              <a:t>a_boolean</a:t>
            </a:r>
            <a:r>
              <a:rPr lang="en-US" dirty="0" smtClean="0"/>
              <a:t> = True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nothing = None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Explicit conversions are required in order to mix types. </a:t>
            </a:r>
          </a:p>
          <a:p>
            <a:r>
              <a:rPr lang="en-US" dirty="0" smtClean="0"/>
              <a:t>Dynamic Typing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All type checking is done at runtime.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No need to declare a variable or give it a type before use.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888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3166</Words>
  <Application>Microsoft Office PowerPoint</Application>
  <PresentationFormat>On-screen Show (4:3)</PresentationFormat>
  <Paragraphs>534</Paragraphs>
  <Slides>49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Natural Language Processing</vt:lpstr>
      <vt:lpstr>About Python</vt:lpstr>
      <vt:lpstr>Notable Features</vt:lpstr>
      <vt:lpstr>Getting Started</vt:lpstr>
      <vt:lpstr>Interpreter</vt:lpstr>
      <vt:lpstr>Interpreter: Interactive mode</vt:lpstr>
      <vt:lpstr>Interpreter: Normal mode</vt:lpstr>
      <vt:lpstr>Some fundamentals</vt:lpstr>
      <vt:lpstr>Python typing</vt:lpstr>
      <vt:lpstr>Numeric Types</vt:lpstr>
      <vt:lpstr>Sequence data types</vt:lpstr>
      <vt:lpstr>Sequence types: Strings</vt:lpstr>
      <vt:lpstr>Sequence types: Strings</vt:lpstr>
      <vt:lpstr>Sequence Types: Lists</vt:lpstr>
      <vt:lpstr>Sequence data types</vt:lpstr>
      <vt:lpstr>Common sequence operations</vt:lpstr>
      <vt:lpstr>Common sequence operations</vt:lpstr>
      <vt:lpstr>Common sequence operations</vt:lpstr>
      <vt:lpstr>Basic built-in data types</vt:lpstr>
      <vt:lpstr>Basic built-in data types</vt:lpstr>
      <vt:lpstr>Python Data Types</vt:lpstr>
      <vt:lpstr>Control flow tools</vt:lpstr>
      <vt:lpstr>Control flow tools</vt:lpstr>
      <vt:lpstr>Control flow tools</vt:lpstr>
      <vt:lpstr>Control flow tools</vt:lpstr>
      <vt:lpstr>Control flow tools</vt:lpstr>
      <vt:lpstr>Our first real Python program</vt:lpstr>
      <vt:lpstr>A Solution Using basic python</vt:lpstr>
      <vt:lpstr>functions</vt:lpstr>
      <vt:lpstr>functions</vt:lpstr>
      <vt:lpstr>Functions</vt:lpstr>
      <vt:lpstr>input</vt:lpstr>
      <vt:lpstr>A solution with input</vt:lpstr>
      <vt:lpstr>Files</vt:lpstr>
      <vt:lpstr>File input</vt:lpstr>
      <vt:lpstr>File input</vt:lpstr>
      <vt:lpstr>Standard file objects</vt:lpstr>
      <vt:lpstr>Output</vt:lpstr>
      <vt:lpstr>Print function</vt:lpstr>
      <vt:lpstr>Print function</vt:lpstr>
      <vt:lpstr>File Output</vt:lpstr>
      <vt:lpstr>More on files</vt:lpstr>
      <vt:lpstr>Modifying files and directories</vt:lpstr>
      <vt:lpstr>Exceptions</vt:lpstr>
      <vt:lpstr>Handling exceptions</vt:lpstr>
      <vt:lpstr>Handling exceptions</vt:lpstr>
      <vt:lpstr>Read file and print words</vt:lpstr>
      <vt:lpstr>Calculate Word Frequencies</vt:lpstr>
      <vt:lpstr>Calculate Word Frequencies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cle-144-nb</dc:creator>
  <cp:lastModifiedBy>cle-144-nb</cp:lastModifiedBy>
  <cp:revision>76</cp:revision>
  <dcterms:created xsi:type="dcterms:W3CDTF">2020-07-21T16:47:34Z</dcterms:created>
  <dcterms:modified xsi:type="dcterms:W3CDTF">2021-04-05T15:04:00Z</dcterms:modified>
</cp:coreProperties>
</file>