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jKbqhWzHRsdr6sxB+zltFE7ta4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CF0B84-E17C-4E4C-A163-DBC1DA36337A}">
  <a:tblStyle styleId="{CECF0B84-E17C-4E4C-A163-DBC1DA36337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\b is also used as the backspace control sequence.  Thus in order for the regular expression engine to interpret the word boundary correctly, you need to escape the sequence:</a:t>
            </a:r>
            <a:endParaRPr/>
          </a:p>
        </p:txBody>
      </p:sp>
      <p:sp>
        <p:nvSpPr>
          <p:cNvPr id="224" name="Google Shape;22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Because counters have a higher precidence than sequence, this matches mooooooo.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second one probably does not do what is expected – would match try or ies, but not tries.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third does work as expected.</a:t>
            </a:r>
            <a:endParaRPr/>
          </a:p>
        </p:txBody>
      </p:sp>
      <p:sp>
        <p:nvSpPr>
          <p:cNvPr id="247" name="Google Shape;247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\b counts words as any sequence of digits, undercores, or letters.  Suppose you wanted to find “the” in the context of _the or the28.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Could you write that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Last one: either it starts a line, or the thing in front of it is not a letter; followed by either t or T; followed by he where the following character is not a letter.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5" name="Google Shape;3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2" name="Google Shape;31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9" name="Google Shape;31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Natural Language Processing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 3: Basic Text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228600" y="1778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Determining if a word is end-of-sentence: a Decision Tree</a:t>
            </a:r>
            <a:endParaRPr/>
          </a:p>
        </p:txBody>
      </p:sp>
      <p:pic>
        <p:nvPicPr>
          <p:cNvPr descr="periodDT"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98600"/>
            <a:ext cx="4496062" cy="494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More sophisticated decision tree features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Case of word with “.”: Upper, Lower, Cap, Number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Case of word after “.”: Upper, Lower, Cap, Number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Numeric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Length of word with “.”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Probability(word with “.” occurs at end-of-s)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Probability(word after “.” occurs at beginning-of-s)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Implementing Decision Trees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decision tree is just an if-then-else statement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interesting research is choosing the features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Setting up the structure is often too hard to do by hand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Hand-building only possible for very simple features, domains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numeric features, it’s too hard to pick each threshold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Instead, structure usually learned by machine learning from a training corpus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Expressions (RE)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381000" y="16002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formal language for specifying text strings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can we search for any of these?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woodchuck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woodchucks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Woodchuck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Woodchucks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220px-Groundhog3.jpg"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29210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Characters in RE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two types of characters in 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Literal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normal text character is an RE, and denotes itself.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Meta-characters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Special characters that allow you to combine REs in various ways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Example: </a:t>
            </a:r>
            <a:endParaRPr/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</a:pPr>
            <a:r>
              <a:rPr lang="en-US"/>
              <a:t>a denotes a</a:t>
            </a:r>
            <a:endParaRPr/>
          </a:p>
          <a:p>
            <a:pPr indent="-228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</a:pPr>
            <a:r>
              <a:rPr lang="en-US"/>
              <a:t> a* denotes ε or a or aa or aaa or 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Expressions: Disjunctions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228600" y="685800"/>
            <a:ext cx="7786688" cy="589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Letters inside square brackets []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Ranges</a:t>
            </a:r>
            <a:r>
              <a:rPr lang="en-US" sz="2000"/>
              <a:t> </a:t>
            </a:r>
            <a:r>
              <a:rPr lang="en-US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[A-Z]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3200"/>
              <a:buNone/>
            </a:pPr>
            <a:r>
              <a:rPr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92" name="Google Shape;192;p16"/>
          <p:cNvGraphicFramePr/>
          <p:nvPr/>
        </p:nvGraphicFramePr>
        <p:xfrm>
          <a:off x="137160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{CECF0B84-E17C-4E4C-A163-DBC1DA36337A}</a:tableStyleId>
              </a:tblPr>
              <a:tblGrid>
                <a:gridCol w="3048000"/>
                <a:gridCol w="3048000"/>
              </a:tblGrid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Pattern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Matches</a:t>
                      </a:r>
                      <a:endParaRPr/>
                    </a:p>
                  </a:txBody>
                  <a:tcPr marT="60950" marB="60950" marR="91450" marL="91450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[wW]oodchuck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Woodchuck,</a:t>
                      </a:r>
                      <a:r>
                        <a:rPr lang="en-US" sz="2400"/>
                        <a:t> woodchuck</a:t>
                      </a:r>
                      <a:endParaRPr sz="2400"/>
                    </a:p>
                  </a:txBody>
                  <a:tcPr marT="60950" marB="60950" marR="91450" marL="91450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[1234567890]	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Any digit</a:t>
                      </a:r>
                      <a:endParaRPr/>
                    </a:p>
                  </a:txBody>
                  <a:tcPr marT="60950" marB="60950" marR="91450" marL="91450"/>
                </a:tc>
              </a:tr>
            </a:tbl>
          </a:graphicData>
        </a:graphic>
      </p:graphicFrame>
      <p:graphicFrame>
        <p:nvGraphicFramePr>
          <p:cNvPr id="193" name="Google Shape;193;p16"/>
          <p:cNvGraphicFramePr/>
          <p:nvPr/>
        </p:nvGraphicFramePr>
        <p:xfrm>
          <a:off x="762001" y="3810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{CECF0B84-E17C-4E4C-A163-DBC1DA36337A}</a:tableStyleId>
              </a:tblPr>
              <a:tblGrid>
                <a:gridCol w="1306275"/>
                <a:gridCol w="2122725"/>
                <a:gridCol w="4572000"/>
              </a:tblGrid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Pattern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Matches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950" marB="60950" marR="91450" marL="91450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[A-Z]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An upper case letter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</a:t>
                      </a:r>
                      <a:r>
                        <a:rPr lang="en-US" sz="2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renched Blossoms</a:t>
                      </a:r>
                      <a:endParaRPr/>
                    </a:p>
                  </a:txBody>
                  <a:tcPr marT="60950" marB="60950" marR="91450" marL="91450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[a-z]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lower case letter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-US" sz="2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beans were impatient</a:t>
                      </a:r>
                      <a:endParaRPr/>
                    </a:p>
                  </a:txBody>
                  <a:tcPr marT="60950" marB="60950" marR="91450" marL="91450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[0-9]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single</a:t>
                      </a:r>
                      <a:r>
                        <a:rPr lang="en-US" sz="2400"/>
                        <a:t> digit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Chapter 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r>
                        <a:rPr lang="en-US" sz="2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: Down the Rabbit Hole</a:t>
                      </a:r>
                      <a:endParaRPr/>
                    </a:p>
                  </a:txBody>
                  <a:tcPr marT="60950" marB="60950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Regular Expressions: Negation in Disjunction</a:t>
            </a:r>
            <a:endParaRPr/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152400" y="1295401"/>
            <a:ext cx="8686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Negations</a:t>
            </a:r>
            <a:r>
              <a:rPr lang="en-US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 [^Ss]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Carat means negation only when first in []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17"/>
          <p:cNvGraphicFramePr/>
          <p:nvPr/>
        </p:nvGraphicFramePr>
        <p:xfrm>
          <a:off x="609600" y="332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{CECF0B84-E17C-4E4C-A163-DBC1DA36337A}</a:tableStyleId>
              </a:tblPr>
              <a:tblGrid>
                <a:gridCol w="1584950"/>
                <a:gridCol w="2453650"/>
                <a:gridCol w="3886200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Pattern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Matches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950" marB="60950" marR="91450" marL="91450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[^A-Z]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Not</a:t>
                      </a:r>
                      <a:r>
                        <a:rPr lang="en-US" sz="2400"/>
                        <a:t> an </a:t>
                      </a:r>
                      <a:r>
                        <a:rPr lang="en-US" sz="2400"/>
                        <a:t>upper case letter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</a:t>
                      </a:r>
                      <a:r>
                        <a:rPr lang="en-US" sz="2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fn pripetchik</a:t>
                      </a:r>
                      <a:endParaRPr sz="24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91450" marL="91450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[^Ss]	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</a:t>
                      </a:r>
                      <a:r>
                        <a:rPr lang="en-US" sz="2400" u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have no exquisite reason”</a:t>
                      </a:r>
                      <a:endParaRPr/>
                    </a:p>
                  </a:txBody>
                  <a:tcPr marT="60950" marB="6095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228600" y="-152400"/>
            <a:ext cx="8915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Expressions: More Disjunction</a:t>
            </a:r>
            <a:endParaRPr/>
          </a:p>
        </p:txBody>
      </p:sp>
      <p:sp>
        <p:nvSpPr>
          <p:cNvPr id="208" name="Google Shape;208;p18"/>
          <p:cNvSpPr txBox="1"/>
          <p:nvPr>
            <p:ph idx="1" type="body"/>
          </p:nvPr>
        </p:nvSpPr>
        <p:spPr>
          <a:xfrm>
            <a:off x="0" y="914401"/>
            <a:ext cx="8229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Woodchucks is another name for groundhog</a:t>
            </a:r>
            <a:r>
              <a:rPr lang="en-US"/>
              <a:t>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pipe | for disjunction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CC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209" name="Google Shape;209;p18"/>
          <p:cNvGraphicFramePr/>
          <p:nvPr/>
        </p:nvGraphicFramePr>
        <p:xfrm>
          <a:off x="228600" y="3340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{CECF0B84-E17C-4E4C-A163-DBC1DA36337A}</a:tableStyleId>
              </a:tblPr>
              <a:tblGrid>
                <a:gridCol w="3962400"/>
                <a:gridCol w="1371600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Pattern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Matches</a:t>
                      </a:r>
                      <a:endParaRPr/>
                    </a:p>
                  </a:txBody>
                  <a:tcPr marT="60950" marB="60950" marR="91450" marL="91450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groundhog</a:t>
                      </a:r>
                      <a:r>
                        <a:rPr b="1"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woodchuck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950" marB="60950" marR="91450" marL="91450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yours</a:t>
                      </a:r>
                      <a:r>
                        <a:rPr b="1"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mine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yours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mine</a:t>
                      </a:r>
                      <a:endParaRPr sz="2400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91450" marL="91450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</a:t>
                      </a:r>
                      <a:r>
                        <a:rPr b="1"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</a:t>
                      </a:r>
                      <a:r>
                        <a:rPr b="1"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= 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[abc]</a:t>
                      </a:r>
                      <a:endParaRPr/>
                    </a:p>
                  </a:txBody>
                  <a:tcPr marT="60950" marB="60950" marR="91450" marL="91450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[gG]roundhog</a:t>
                      </a:r>
                      <a:r>
                        <a:rPr b="1"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[Ww]oodchuck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950" marB="60950" marR="91450" marL="91450"/>
                </a:tc>
              </a:tr>
            </a:tbl>
          </a:graphicData>
        </a:graphic>
      </p:graphicFrame>
      <p:pic>
        <p:nvPicPr>
          <p:cNvPr descr="298486873_a36e6534de_m.jpg"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3305717"/>
            <a:ext cx="3171284" cy="31712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/>
        </p:nvSpPr>
        <p:spPr>
          <a:xfrm>
            <a:off x="7772076" y="6059315"/>
            <a:ext cx="121952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D. Fletcher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Expressions: </a:t>
            </a:r>
            <a:r>
              <a:rPr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US"/>
              <a:t>    </a:t>
            </a:r>
            <a:r>
              <a:rPr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*  +  .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1588" y="326072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1219200" y="4953000"/>
            <a:ext cx="7010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Noto Sans Symbols"/>
              <a:buNone/>
            </a:pPr>
            <a:r>
              <a:t/>
            </a:r>
            <a:endParaRPr b="1" sz="2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0" name="Google Shape;220;p19"/>
          <p:cNvGraphicFramePr/>
          <p:nvPr/>
        </p:nvGraphicFramePr>
        <p:xfrm>
          <a:off x="304800" y="15951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{CECF0B84-E17C-4E4C-A163-DBC1DA36337A}</a:tableStyleId>
              </a:tblPr>
              <a:tblGrid>
                <a:gridCol w="1924725"/>
                <a:gridCol w="2026025"/>
                <a:gridCol w="4659850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Pattern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Matches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950" marB="60950" marR="91450" marL="91450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colou?r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Optional</a:t>
                      </a:r>
                      <a:r>
                        <a:rPr lang="en-US" sz="2400"/>
                        <a:t> previous char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>
                          <a:solidFill>
                            <a:srgbClr val="0000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color</a:t>
                      </a:r>
                      <a:r>
                        <a:rPr lang="en-US" sz="2400" u="non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en-US" sz="2400" u="sng">
                          <a:solidFill>
                            <a:srgbClr val="0000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colour</a:t>
                      </a:r>
                      <a:endParaRPr sz="2400" u="sng">
                        <a:solidFill>
                          <a:srgbClr val="0000FF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91450" marL="91450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oo*h!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previous char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FF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oh!</a:t>
                      </a:r>
                      <a:r>
                        <a:rPr lang="en-US" sz="2400" u="non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ooh!</a:t>
                      </a:r>
                      <a:r>
                        <a:rPr lang="en-US" sz="2400" u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oooh!</a:t>
                      </a:r>
                      <a:r>
                        <a:rPr lang="en-US" sz="2400" u="non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ooooh!</a:t>
                      </a:r>
                      <a:endParaRPr sz="2400" u="non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91450" marL="91450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o+h!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FF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oh!</a:t>
                      </a:r>
                      <a:r>
                        <a:rPr lang="en-US" sz="2400" u="non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ooh!</a:t>
                      </a:r>
                      <a:r>
                        <a:rPr lang="en-US" sz="2400" u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oooh!</a:t>
                      </a:r>
                      <a:r>
                        <a:rPr lang="en-US" sz="2400" u="non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ooooh!</a:t>
                      </a:r>
                      <a:endParaRPr sz="2400" u="non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91450" marL="91450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baa+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FF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baa</a:t>
                      </a:r>
                      <a:r>
                        <a:rPr lang="en-US" sz="2400" u="non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baaa</a:t>
                      </a:r>
                      <a:r>
                        <a:rPr lang="en-US" sz="2400" u="non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baaaa</a:t>
                      </a:r>
                      <a:r>
                        <a:rPr lang="en-US" sz="2400" u="non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baaaaa</a:t>
                      </a:r>
                      <a:endParaRPr sz="2400" u="non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91450" marL="91450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beg.n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FF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begin 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begun begun beg3n</a:t>
                      </a:r>
                      <a:endParaRPr sz="2400" u="non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Text Processing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Char char="•"/>
            </a:pPr>
            <a:r>
              <a:rPr lang="en-US">
                <a:solidFill>
                  <a:srgbClr val="0C0C0C"/>
                </a:solidFill>
              </a:rPr>
              <a:t>Word Tokenization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C0C0C"/>
              </a:buClr>
              <a:buSzPts val="3200"/>
              <a:buChar char="•"/>
            </a:pPr>
            <a:r>
              <a:rPr lang="en-US">
                <a:solidFill>
                  <a:srgbClr val="0C0C0C"/>
                </a:solidFill>
              </a:rPr>
              <a:t>Word Normalization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C0C0C"/>
              </a:buClr>
              <a:buSzPts val="3200"/>
              <a:buChar char="•"/>
            </a:pPr>
            <a:r>
              <a:rPr lang="en-US">
                <a:solidFill>
                  <a:srgbClr val="0C0C0C"/>
                </a:solidFill>
              </a:rPr>
              <a:t>Lemmatization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C0C0C"/>
              </a:buClr>
              <a:buSzPts val="3200"/>
              <a:buChar char="•"/>
            </a:pPr>
            <a:r>
              <a:rPr lang="en-US">
                <a:solidFill>
                  <a:srgbClr val="0C0C0C"/>
                </a:solidFill>
              </a:rPr>
              <a:t>Morphology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Stemming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Sentence Segmentation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Regular Expressions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Anchors</a:t>
            </a:r>
            <a:endParaRPr/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Constrain the position(s) at which a pattern may match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Think of them as “extra” alphabet symbols, though they actually match ε (the zero-length string)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/^a/ Pattern must match at beginning of string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/a$/ Pattern must match at end of string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/\bword23\b/ 		“Word” boundary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/\B23\B/                       “Word” non-boundary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Expressions: Anchors  </a:t>
            </a:r>
            <a:r>
              <a:rPr lang="en-US">
                <a:solidFill>
                  <a:srgbClr val="FF0000"/>
                </a:solidFill>
              </a:rPr>
              <a:t>^   $</a:t>
            </a:r>
            <a:endParaRPr/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762000" y="17526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5" name="Google Shape;235;p21"/>
          <p:cNvGraphicFramePr/>
          <p:nvPr/>
        </p:nvGraphicFramePr>
        <p:xfrm>
          <a:off x="1905000" y="241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{CECF0B84-E17C-4E4C-A163-DBC1DA36337A}</a:tableStyleId>
              </a:tblPr>
              <a:tblGrid>
                <a:gridCol w="1981200"/>
                <a:gridCol w="2971800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Pattern</a:t>
                      </a:r>
                      <a:endParaRPr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Matches</a:t>
                      </a:r>
                      <a:endParaRPr/>
                    </a:p>
                  </a:txBody>
                  <a:tcPr marT="60950" marB="60950" marR="91450" marL="91450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33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^</a:t>
                      </a:r>
                      <a:r>
                        <a:rPr lang="en-US" sz="2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[A-Z] 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>
                          <a:solidFill>
                            <a:srgbClr val="0000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</a:t>
                      </a:r>
                      <a:r>
                        <a:rPr lang="en-US" sz="2400" u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alo</a:t>
                      </a:r>
                      <a:r>
                        <a:rPr lang="en-US" sz="2400" u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Alto</a:t>
                      </a:r>
                      <a:endParaRPr sz="2400" u="non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91450" marL="91450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33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^</a:t>
                      </a:r>
                      <a:r>
                        <a:rPr lang="en-US" sz="2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[^A-Za-z] 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FF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r>
                        <a:rPr lang="en-US" sz="2400" u="non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“</a:t>
                      </a:r>
                      <a:r>
                        <a:rPr lang="en-US" sz="2400" u="sng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Hello”</a:t>
                      </a:r>
                      <a:endParaRPr sz="2400" u="sng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91450" marL="91450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\.</a:t>
                      </a:r>
                      <a:r>
                        <a:rPr lang="en-US" sz="2400">
                          <a:solidFill>
                            <a:srgbClr val="CC33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$</a:t>
                      </a:r>
                      <a:r>
                        <a:rPr lang="en-US" sz="2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The end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.</a:t>
                      </a:r>
                      <a:endParaRPr sz="2400" u="non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91450" marL="91450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.</a:t>
                      </a:r>
                      <a:r>
                        <a:rPr lang="en-US" sz="2400">
                          <a:solidFill>
                            <a:srgbClr val="CC33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$</a:t>
                      </a:r>
                      <a:r>
                        <a:rPr lang="en-US" sz="2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endParaRPr sz="2400"/>
                    </a:p>
                  </a:txBody>
                  <a:tcPr marT="60950" marB="609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The end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r>
                        <a:rPr lang="en-US" sz="2400" u="non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</a:t>
                      </a:r>
                      <a:r>
                        <a:rPr lang="en-US" sz="2400" u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The end</a:t>
                      </a:r>
                      <a:r>
                        <a:rPr lang="en-US" sz="2400" u="sng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!</a:t>
                      </a:r>
                      <a:endParaRPr sz="2400" u="non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Optionality and Repetition</a:t>
            </a:r>
            <a:endParaRPr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/[Ww]oodchucks?/  matches woodchucks, 			Woodchucks, woodchuck, Woodchuck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/colou?r/ matches color or colour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/he{3}/ matches heee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/(he){3}/ matches hehehe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/(he){3,} matches a sequence of at least 3 he’s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Operator Precedence Hierarchy</a:t>
            </a:r>
            <a:endParaRPr/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1. Parentheses   		()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2. Counters			* + ? {}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3. Sequence of Anchors	the ^my end$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4. Disjunction		|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/moo+/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/try|ies/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/and|or/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Simple Exercise</a:t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a regular expression to find all instances of the determiner “the”: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/the/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/[tT]he/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/\b[tT]he\b/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/(^|[^a-zA-Z][tT]he[^a-zA-Z]/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	</a:t>
            </a:r>
            <a:r>
              <a:rPr i="1" lang="en-US" u="sng"/>
              <a:t>The</a:t>
            </a:r>
            <a:r>
              <a:rPr i="1" lang="en-US"/>
              <a:t> recent attempt by </a:t>
            </a:r>
            <a:r>
              <a:rPr i="1" lang="en-US" u="sng"/>
              <a:t>the</a:t>
            </a:r>
            <a:r>
              <a:rPr i="1" lang="en-US"/>
              <a:t> police to retain their current rates of pay has not gathered much favor with </a:t>
            </a:r>
            <a:r>
              <a:rPr i="1" lang="en-US" u="sng"/>
              <a:t>the</a:t>
            </a:r>
            <a:r>
              <a:rPr i="1" lang="en-US"/>
              <a:t> southern factions.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Simple Exercise</a:t>
            </a:r>
            <a:endParaRPr/>
          </a:p>
        </p:txBody>
      </p:sp>
      <p:sp>
        <p:nvSpPr>
          <p:cNvPr id="268" name="Google Shape;26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Write a regular expression to find all instances of the determiner “the”: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/the/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/[tT]he/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/\b[tT]he\b/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/(^|[^a-zA-Z][tT]he[^a-zA-Z]/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	</a:t>
            </a:r>
            <a:r>
              <a:rPr i="1" lang="en-US"/>
              <a:t>The recent attempt by the police to retain their current rates of pay has not gathered much favor with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i="1" lang="en-US"/>
              <a:t>   southern factions.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Simple Exercise</a:t>
            </a:r>
            <a:endParaRPr/>
          </a:p>
        </p:txBody>
      </p:sp>
      <p:sp>
        <p:nvSpPr>
          <p:cNvPr id="276" name="Google Shape;276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a regular expression to find all instances of the determiner “the”: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E6BA18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/[tT]he/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/\b[tT]he\b/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/(^|[^a-zA-Z][tT]he[^a-zA-Z]/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	</a:t>
            </a:r>
            <a:r>
              <a:rPr i="1" lang="en-US" u="sng"/>
              <a:t>The</a:t>
            </a:r>
            <a:r>
              <a:rPr i="1" lang="en-US"/>
              <a:t> recent attempt by </a:t>
            </a:r>
            <a:r>
              <a:rPr i="1" lang="en-US" u="sng"/>
              <a:t>the</a:t>
            </a:r>
            <a:r>
              <a:rPr i="1" lang="en-US"/>
              <a:t> police to retain their current rates of pay has not gathered much favor with </a:t>
            </a:r>
            <a:r>
              <a:rPr i="1" lang="en-US" u="sng"/>
              <a:t>the</a:t>
            </a:r>
            <a:r>
              <a:rPr i="1" lang="en-US"/>
              <a:t> southern factions.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Simple Exercise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a regular expression to find all instances of the determiner “the”: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E6BA18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/[tT]he/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/\b[tT]he\b/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/(^|[^a-zA-Z][tT]he[^a-zA-Z]/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	</a:t>
            </a:r>
            <a:r>
              <a:rPr i="1" lang="en-US" u="sng"/>
              <a:t>The</a:t>
            </a:r>
            <a:r>
              <a:rPr i="1" lang="en-US"/>
              <a:t> recent attempt by </a:t>
            </a:r>
            <a:r>
              <a:rPr i="1" lang="en-US" u="sng"/>
              <a:t>the</a:t>
            </a:r>
            <a:r>
              <a:rPr i="1" lang="en-US"/>
              <a:t> police to retain </a:t>
            </a:r>
            <a:r>
              <a:rPr b="1" i="1" lang="en-US" u="sng"/>
              <a:t>the</a:t>
            </a:r>
            <a:r>
              <a:rPr i="1" lang="en-US"/>
              <a:t>ir current rates of pay has not ga</a:t>
            </a:r>
            <a:r>
              <a:rPr b="1" i="1" lang="en-US" u="sng"/>
              <a:t>the</a:t>
            </a:r>
            <a:r>
              <a:rPr i="1" lang="en-US"/>
              <a:t>red much favor with </a:t>
            </a:r>
            <a:r>
              <a:rPr i="1" lang="en-US" u="sng"/>
              <a:t>the</a:t>
            </a:r>
            <a:r>
              <a:rPr i="1" lang="en-US"/>
              <a:t> sou</a:t>
            </a:r>
            <a:r>
              <a:rPr b="1" i="1" lang="en-US" u="sng"/>
              <a:t>the</a:t>
            </a:r>
            <a:r>
              <a:rPr i="1" lang="en-US"/>
              <a:t>rn factions.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Simple Exercise</a:t>
            </a:r>
            <a:endParaRPr/>
          </a:p>
        </p:txBody>
      </p:sp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a regular expression to find all instances of the determiner “the”: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E6BA18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E6BA18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E6BA18"/>
                </a:solidFill>
              </a:rPr>
              <a:t>/[tT]he/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/\b[tT]he\b/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/(^|[^a-zA-Z][tT]he[^a-zA-Z]/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	</a:t>
            </a:r>
            <a:r>
              <a:rPr i="1" lang="en-US"/>
              <a:t>The recent attempt by </a:t>
            </a:r>
            <a:r>
              <a:rPr i="1" lang="en-US" u="sng"/>
              <a:t>the</a:t>
            </a:r>
            <a:r>
              <a:rPr i="1" lang="en-US"/>
              <a:t> police to retain their current rates of pay has not gathered much favor with </a:t>
            </a:r>
            <a:r>
              <a:rPr i="1" lang="en-US" u="sng"/>
              <a:t>the</a:t>
            </a:r>
            <a:r>
              <a:rPr i="1" lang="en-US"/>
              <a:t> southern factions.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Simple Exercise</a:t>
            </a:r>
            <a:endParaRPr/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a regular expression to find all instances of the determiner “the”: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E6BA18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E6BA18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E6BA18"/>
                </a:solidFill>
              </a:rPr>
              <a:t>/[tT]he/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E6BA18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E6BA18"/>
                </a:solidFill>
              </a:rPr>
              <a:t>/\b[tT]he\b/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/(^|[^a-zA-Z])[tT]he[^a-zA-Z]/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	</a:t>
            </a:r>
            <a:r>
              <a:rPr i="1" lang="en-US" u="sng"/>
              <a:t>The</a:t>
            </a:r>
            <a:r>
              <a:rPr i="1" lang="en-US"/>
              <a:t> recent attempt by </a:t>
            </a:r>
            <a:r>
              <a:rPr i="1" lang="en-US" u="sng"/>
              <a:t>the</a:t>
            </a:r>
            <a:r>
              <a:rPr i="1" lang="en-US"/>
              <a:t> police to retain their current rates of pay has not gathered much favor with </a:t>
            </a:r>
            <a:r>
              <a:rPr i="1" lang="en-US" u="sng"/>
              <a:t>the</a:t>
            </a:r>
            <a:r>
              <a:rPr i="1" lang="en-US"/>
              <a:t> southern factions.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STEMMING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STEMMING -&gt; STEM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me all instances of the word “the” in a text.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800"/>
              <a:buNone/>
            </a:pPr>
            <a:r>
              <a:rPr lang="en-US">
                <a:solidFill>
                  <a:srgbClr val="A50021"/>
                </a:solidFill>
                <a:latin typeface="Courier"/>
                <a:ea typeface="Courier"/>
                <a:cs typeface="Courier"/>
                <a:sym typeface="Courier"/>
              </a:rPr>
              <a:t>the</a:t>
            </a:r>
            <a:endParaRPr/>
          </a:p>
          <a:p>
            <a:pPr indent="0" lvl="2" marL="8001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Misses capitalized examples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800"/>
              <a:buNone/>
            </a:pPr>
            <a:r>
              <a:rPr lang="en-US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[tT]he</a:t>
            </a:r>
            <a:endParaRPr/>
          </a:p>
          <a:p>
            <a:pPr indent="0" lvl="2" marL="8001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                                 Incorrectly returns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other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theology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>
                <a:solidFill>
                  <a:srgbClr val="0066FF"/>
                </a:solidFill>
                <a:latin typeface="Courier"/>
                <a:ea typeface="Courier"/>
                <a:cs typeface="Courier"/>
                <a:sym typeface="Courier"/>
              </a:rPr>
              <a:t>[^a-zA-Z]</a:t>
            </a:r>
            <a:r>
              <a:rPr lang="en-US">
                <a:solidFill>
                  <a:srgbClr val="CC3300"/>
                </a:solidFill>
                <a:latin typeface="Courier"/>
                <a:ea typeface="Courier"/>
                <a:cs typeface="Courier"/>
                <a:sym typeface="Courier"/>
              </a:rPr>
              <a:t>[tT]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he</a:t>
            </a:r>
            <a:r>
              <a:rPr lang="en-US">
                <a:solidFill>
                  <a:srgbClr val="0066FF"/>
                </a:solidFill>
                <a:latin typeface="Courier"/>
                <a:ea typeface="Courier"/>
                <a:cs typeface="Courier"/>
                <a:sym typeface="Courier"/>
              </a:rPr>
              <a:t>[^a-zA-Z]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2" marL="8001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                           </a:t>
            </a:r>
            <a:endParaRPr>
              <a:solidFill>
                <a:srgbClr val="CC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Errors</a:t>
            </a:r>
            <a:endParaRPr/>
          </a:p>
        </p:txBody>
      </p:sp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process we just went through was based on </a:t>
            </a:r>
            <a:r>
              <a:rPr lang="en-US" sz="2800">
                <a:solidFill>
                  <a:srgbClr val="A50021"/>
                </a:solidFill>
              </a:rPr>
              <a:t>fixing two kinds of errors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Matching strings that we should not have matched (</a:t>
            </a:r>
            <a:r>
              <a:rPr lang="en-US" sz="2400">
                <a:solidFill>
                  <a:srgbClr val="A50021"/>
                </a:solidFill>
              </a:rPr>
              <a:t>the</a:t>
            </a:r>
            <a:r>
              <a:rPr lang="en-US" sz="2400"/>
              <a:t>re, </a:t>
            </a:r>
            <a:r>
              <a:rPr lang="en-US" sz="2400">
                <a:solidFill>
                  <a:srgbClr val="A50021"/>
                </a:solidFill>
              </a:rPr>
              <a:t>the</a:t>
            </a:r>
            <a:r>
              <a:rPr lang="en-US" sz="2400"/>
              <a:t>n, o</a:t>
            </a:r>
            <a:r>
              <a:rPr lang="en-US" sz="2400">
                <a:solidFill>
                  <a:srgbClr val="A50021"/>
                </a:solidFill>
              </a:rPr>
              <a:t>the</a:t>
            </a:r>
            <a:r>
              <a:rPr lang="en-US" sz="2400"/>
              <a:t>r)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Char char="•"/>
            </a:pPr>
            <a:r>
              <a:rPr lang="en-US" sz="2400">
                <a:solidFill>
                  <a:srgbClr val="A50021"/>
                </a:solidFill>
              </a:rPr>
              <a:t>False positives (Type I)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Not matching things that we should have matched (The)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Char char="•"/>
            </a:pPr>
            <a:r>
              <a:rPr lang="en-US" sz="2400">
                <a:solidFill>
                  <a:srgbClr val="A50021"/>
                </a:solidFill>
              </a:rPr>
              <a:t>False negatives (Type II)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Errors cont.</a:t>
            </a:r>
            <a:endParaRPr/>
          </a:p>
        </p:txBody>
      </p:sp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NLP we are always dealing with these kinds of errors.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Reducing the error rate for an application often involves two antagonistic efforts: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8000"/>
              </a:buClr>
              <a:buSzPts val="2400"/>
              <a:buChar char="–"/>
            </a:pPr>
            <a:r>
              <a:rPr lang="en-US" sz="2400">
                <a:solidFill>
                  <a:srgbClr val="008000"/>
                </a:solidFill>
              </a:rPr>
              <a:t>Increasing accuracy or precision </a:t>
            </a:r>
            <a:r>
              <a:rPr lang="en-US" sz="2400"/>
              <a:t>(minimizing false positives)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8000"/>
              </a:buClr>
              <a:buSzPts val="2400"/>
              <a:buChar char="–"/>
            </a:pPr>
            <a:r>
              <a:rPr lang="en-US" sz="2400">
                <a:solidFill>
                  <a:srgbClr val="008000"/>
                </a:solidFill>
              </a:rPr>
              <a:t>Increasing coverage or recall </a:t>
            </a:r>
            <a:r>
              <a:rPr lang="en-US" sz="2400"/>
              <a:t>(minimizing false negatives).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 in Python</a:t>
            </a:r>
            <a:endParaRPr/>
          </a:p>
        </p:txBody>
      </p:sp>
      <p:sp>
        <p:nvSpPr>
          <p:cNvPr id="328" name="Google Shape;328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Module 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import re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Search the string to see if it starts with "The" and ends with "Spain":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import re</a:t>
            </a:r>
            <a:br>
              <a:rPr lang="en-US"/>
            </a:br>
            <a:br>
              <a:rPr lang="en-US"/>
            </a:br>
            <a:r>
              <a:rPr lang="en-US"/>
              <a:t>txt = "The rain in Spain"</a:t>
            </a:r>
            <a:br>
              <a:rPr lang="en-US"/>
            </a:br>
            <a:r>
              <a:rPr lang="en-US"/>
              <a:t>x = re.search("^The.*Spain$", txt)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 in Python</a:t>
            </a:r>
            <a:endParaRPr/>
          </a:p>
        </p:txBody>
      </p:sp>
      <p:sp>
        <p:nvSpPr>
          <p:cNvPr id="334" name="Google Shape;334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35" name="Google Shape;335;p34"/>
          <p:cNvPicPr preferRelativeResize="0"/>
          <p:nvPr/>
        </p:nvPicPr>
        <p:blipFill rotWithShape="1">
          <a:blip r:embed="rId3">
            <a:alphaModFix/>
          </a:blip>
          <a:srcRect b="16666" l="18155" r="26208" t="29167"/>
          <a:stretch/>
        </p:blipFill>
        <p:spPr>
          <a:xfrm>
            <a:off x="990600" y="1752600"/>
            <a:ext cx="72390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Regular expressions play a surprisingly large role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Sophisticated sequences of regular expressions are often the first model for any text processing text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many hard tasks, we use machine learning classifiers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But regular expressions are used as features in the classifiers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 be very useful in capturing generalizations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2" name="Google Shape;34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Stemming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terms to their stems in information retrieval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Stemming</a:t>
            </a:r>
            <a:r>
              <a:rPr lang="en-US"/>
              <a:t> is crude chopping of affixes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language dependent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e.g., </a:t>
            </a:r>
            <a:r>
              <a:rPr b="1" i="1" lang="en-US"/>
              <a:t>automate(s), automatic, automation</a:t>
            </a:r>
            <a:r>
              <a:rPr lang="en-US"/>
              <a:t> all reduced to </a:t>
            </a:r>
            <a:r>
              <a:rPr b="1" i="1" lang="en-US"/>
              <a:t>automat</a:t>
            </a:r>
            <a:r>
              <a:rPr lang="en-US"/>
              <a:t>.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777875" y="167164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381000" y="4939605"/>
            <a:ext cx="3581400" cy="1384995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example compressed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and compression are both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accepted as equivalent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compress</a:t>
            </a:r>
            <a:r>
              <a:rPr lang="en-US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5000627" y="4876800"/>
            <a:ext cx="3609975" cy="1524000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exampl compress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compress ar both accept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 equival to compress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4419600" y="5457825"/>
            <a:ext cx="304800" cy="485775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Stemming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Input: a word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Output: the word’s stem (approximately)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Examples from the Porter stemmer: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-sses → -ss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-ies → i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-ss → 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Porter Stemmer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Porter stemmer algorithm is based on a series of rewrite rules in series, as a cascade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ATIONAL → ATE (e.g. relational → relate)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ING →       if stem contains vowel (e.g., motoring → motor)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SSES → SS (e.g., grasses → grass)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41667" l="38653" r="59004" t="55207"/>
          <a:stretch/>
        </p:blipFill>
        <p:spPr>
          <a:xfrm>
            <a:off x="2133600" y="3333750"/>
            <a:ext cx="5334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Porter’s algorithm</a:t>
            </a:r>
            <a:br>
              <a:rPr lang="en-US"/>
            </a:br>
            <a:r>
              <a:rPr lang="en-US"/>
              <a:t>The most common English stemmer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-76200" y="1803400"/>
            <a:ext cx="48768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Step 1a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sses → ss	 </a:t>
            </a:r>
            <a:r>
              <a:rPr lang="en-US" sz="1600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caresses → caress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ies  → i	 </a:t>
            </a:r>
            <a:r>
              <a:rPr lang="en-US" sz="1600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ponies   → poni</a:t>
            </a:r>
            <a:endParaRPr sz="1600">
              <a:solidFill>
                <a:srgbClr val="31859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ss   → ss	 </a:t>
            </a:r>
            <a:r>
              <a:rPr lang="en-US" sz="1600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caress   → caress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s    → </a:t>
            </a:r>
            <a:r>
              <a:rPr lang="en-US" sz="1600"/>
              <a:t>ø         </a:t>
            </a:r>
            <a:r>
              <a:rPr lang="en-US" sz="1600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cats      → cat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Step 1b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(*v*)ing → </a:t>
            </a:r>
            <a:r>
              <a:rPr lang="en-US" sz="1600"/>
              <a:t>ø    </a:t>
            </a:r>
            <a:r>
              <a:rPr lang="en-US" sz="1600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walking   → walk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rgbClr val="31859B"/>
              </a:buClr>
              <a:buSzPts val="1600"/>
              <a:buNone/>
            </a:pPr>
            <a:r>
              <a:rPr lang="en-US" sz="1600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              sing      → sing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(*v*)ed  → </a:t>
            </a:r>
            <a:r>
              <a:rPr lang="en-US" sz="1600"/>
              <a:t>ø    </a:t>
            </a:r>
            <a:r>
              <a:rPr lang="en-US" sz="1600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plastered → plaster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rgbClr val="31859B"/>
              </a:buClr>
              <a:buSzPts val="1800"/>
              <a:buNone/>
            </a:pPr>
            <a:r>
              <a:rPr lang="en-US" sz="1800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4267200" y="1905000"/>
            <a:ext cx="48768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Step 2 (for long stems)</a:t>
            </a:r>
            <a:endParaRPr/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ational→ ate </a:t>
            </a:r>
            <a:r>
              <a:rPr b="0" i="0" lang="en-US" sz="1600" u="none" cap="none" strike="noStrike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relational→ relate</a:t>
            </a:r>
            <a:endParaRPr/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izer→ ize	  </a:t>
            </a:r>
            <a:r>
              <a:rPr b="0" i="0" lang="en-US" sz="1600" u="none" cap="none" strike="noStrike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digitizer → digitize</a:t>
            </a:r>
            <a:endParaRPr/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ator→ ate	  </a:t>
            </a:r>
            <a:r>
              <a:rPr b="0" i="0" lang="en-US" sz="1600" u="none" cap="none" strike="noStrike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operator  → operate</a:t>
            </a:r>
            <a:endParaRPr/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b="0" i="0" sz="1600" u="none" cap="none" strike="noStrike">
              <a:solidFill>
                <a:srgbClr val="31859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3 (for longer stems)</a:t>
            </a:r>
            <a:endParaRPr/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al    →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ø      </a:t>
            </a:r>
            <a:r>
              <a:rPr b="0" i="0" lang="en-US" sz="1600" u="none" cap="none" strike="noStrike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revival    → reviv</a:t>
            </a:r>
            <a:endParaRPr b="0" i="0" sz="1600" u="none" cap="none" strike="noStrike">
              <a:solidFill>
                <a:srgbClr val="31859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able  →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ø      </a:t>
            </a:r>
            <a:r>
              <a:rPr b="0" i="0" lang="en-US" sz="1600" u="none" cap="none" strike="noStrike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adjustable → adjust</a:t>
            </a:r>
            <a:endParaRPr/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ate   → ø  </a:t>
            </a:r>
            <a:r>
              <a:rPr b="0" i="0" lang="en-US" sz="1600" u="none" cap="none" strike="noStrike">
                <a:solidFill>
                  <a:srgbClr val="31859B"/>
                </a:solidFill>
                <a:latin typeface="Courier"/>
                <a:ea typeface="Courier"/>
                <a:cs typeface="Courier"/>
                <a:sym typeface="Courier"/>
              </a:rPr>
              <a:t>activate   → activ</a:t>
            </a:r>
            <a:endParaRPr b="0" i="0" sz="1600" u="none" cap="none" strike="noStrike">
              <a:solidFill>
                <a:srgbClr val="31859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b="0" i="0" sz="1600" u="none" cap="none" strike="noStrike">
              <a:solidFill>
                <a:srgbClr val="31859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CC0000"/>
              </a:buClr>
              <a:buSzPts val="2200"/>
              <a:buFont typeface="Times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SENTENCE SEGMENTATION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Sentence Segmentation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Sentence segmentation is another important step in text processing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most useful cues are punctuation (periods, question marks, exclamation points)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Periods can be ambiguous: Mr. or Inc. 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Sentence boundary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Abbreviations like Inc. or Dr.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Numbers like .02% or 4.3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general, sentence tokenization methods work by building a binary classifier that decides if a period is a part of the word or is a sentence-boundary marker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2020-07-23T17:44:48Z</dcterms:created>
  <dc:creator>cle-144-nb</dc:creator>
</cp:coreProperties>
</file>