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6" r:id="rId3"/>
    <p:sldId id="287" r:id="rId4"/>
    <p:sldId id="289" r:id="rId5"/>
    <p:sldId id="293" r:id="rId6"/>
    <p:sldId id="294" r:id="rId7"/>
    <p:sldId id="292" r:id="rId8"/>
    <p:sldId id="295" r:id="rId9"/>
    <p:sldId id="296" r:id="rId10"/>
    <p:sldId id="297" r:id="rId11"/>
    <p:sldId id="298" r:id="rId12"/>
    <p:sldId id="299" r:id="rId13"/>
    <p:sldId id="310" r:id="rId14"/>
    <p:sldId id="300" r:id="rId15"/>
    <p:sldId id="311" r:id="rId16"/>
    <p:sldId id="301" r:id="rId17"/>
    <p:sldId id="302" r:id="rId18"/>
    <p:sldId id="303" r:id="rId19"/>
    <p:sldId id="304" r:id="rId20"/>
    <p:sldId id="320" r:id="rId21"/>
    <p:sldId id="305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06" r:id="rId31"/>
    <p:sldId id="307" r:id="rId32"/>
    <p:sldId id="308" r:id="rId33"/>
    <p:sldId id="322" r:id="rId34"/>
    <p:sldId id="321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473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Because counters have a higher precidence than sequence, this matches mooooooo.</a:t>
            </a:r>
          </a:p>
          <a:p>
            <a:r>
              <a:rPr lang="en-US" smtClean="0">
                <a:latin typeface="Times New Roman" pitchFamily="18" charset="0"/>
              </a:rPr>
              <a:t>The second one probably does not do what is expected – would match try or ies, but not tries.</a:t>
            </a:r>
          </a:p>
          <a:p>
            <a:r>
              <a:rPr lang="en-US" smtClean="0">
                <a:latin typeface="Times New Roman" pitchFamily="18" charset="0"/>
              </a:rPr>
              <a:t>The third does work as expected.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5D282-CC3B-42A5-AFA5-7838CA631EF5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C8505-E21B-43E5-AC5C-9E4D22A48D0C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The \b counts words as any sequence of digits, undercores, or letters.  Suppose you wanted to find “the” in the context of _the or the28.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Could you write that one.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Last one: either it starts a line, or the thing in front of it is not a letter; followed by either t or T; followed by he where the following character is not a letter.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11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 is also used as the backspace control sequence.  Thus in order for the regular expression engine to interpret the word boundary correctly, you need to escape the sequence: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5: Basic Text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78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98600"/>
            <a:ext cx="4496062" cy="494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 (RE)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921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Characters in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characters in RE</a:t>
            </a:r>
          </a:p>
          <a:p>
            <a:pPr lvl="1"/>
            <a:r>
              <a:rPr lang="en-US" dirty="0" smtClean="0"/>
              <a:t>Literal </a:t>
            </a:r>
          </a:p>
          <a:p>
            <a:pPr lvl="2"/>
            <a:r>
              <a:rPr lang="en-US" dirty="0" smtClean="0"/>
              <a:t>Every normal text character is an RE, and denotes itself. </a:t>
            </a:r>
          </a:p>
          <a:p>
            <a:pPr lvl="1"/>
            <a:r>
              <a:rPr lang="en-US" dirty="0" smtClean="0"/>
              <a:t>Meta-characters </a:t>
            </a:r>
          </a:p>
          <a:p>
            <a:pPr lvl="2"/>
            <a:r>
              <a:rPr lang="en-US" dirty="0" smtClean="0"/>
              <a:t>Special characters that allow you to combine REs in various ways</a:t>
            </a:r>
          </a:p>
          <a:p>
            <a:pPr lvl="3"/>
            <a:r>
              <a:rPr lang="en-US" dirty="0" smtClean="0"/>
              <a:t>Example: </a:t>
            </a:r>
          </a:p>
          <a:p>
            <a:pPr lvl="4"/>
            <a:r>
              <a:rPr lang="en-US" dirty="0" smtClean="0"/>
              <a:t>a denotes a</a:t>
            </a:r>
          </a:p>
          <a:p>
            <a:pPr lvl="4"/>
            <a:r>
              <a:rPr lang="en-US" dirty="0" smtClean="0"/>
              <a:t> a* denotes ε or a or </a:t>
            </a:r>
            <a:r>
              <a:rPr lang="en-US" dirty="0" err="1" smtClean="0"/>
              <a:t>aa</a:t>
            </a:r>
            <a:r>
              <a:rPr lang="en-US" dirty="0" smtClean="0"/>
              <a:t> or </a:t>
            </a:r>
            <a:r>
              <a:rPr lang="en-US" dirty="0" err="1" smtClean="0"/>
              <a:t>aaa</a:t>
            </a:r>
            <a:r>
              <a:rPr lang="en-US" dirty="0" smtClean="0"/>
              <a:t> or 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7786688" cy="589280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1687836"/>
              </p:ext>
            </p:extLst>
          </p:nvPr>
        </p:nvGraphicFramePr>
        <p:xfrm>
          <a:off x="1371600" y="12192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Woodchuck,</a:t>
                      </a:r>
                      <a:r>
                        <a:rPr lang="en-US" sz="2400" baseline="0" dirty="0" smtClean="0"/>
                        <a:t> woodchuck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 digit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7561915"/>
              </p:ext>
            </p:extLst>
          </p:nvPr>
        </p:nvGraphicFramePr>
        <p:xfrm>
          <a:off x="762001" y="3810000"/>
          <a:ext cx="8000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 upper case letter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lower case letter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single</a:t>
                      </a:r>
                      <a:r>
                        <a:rPr lang="en-US" sz="2400" baseline="0" dirty="0" smtClean="0"/>
                        <a:t> digit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1"/>
            <a:ext cx="8686800" cy="6096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641962"/>
              </p:ext>
            </p:extLst>
          </p:nvPr>
        </p:nvGraphicFramePr>
        <p:xfrm>
          <a:off x="609600" y="3327400"/>
          <a:ext cx="7924800" cy="184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r>
                        <a:rPr lang="en-US" sz="2400" baseline="0" dirty="0" smtClean="0"/>
                        <a:t> an </a:t>
                      </a:r>
                      <a:r>
                        <a:rPr lang="en-US" sz="2400" dirty="0" smtClean="0"/>
                        <a:t>upper case letter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53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1"/>
            <a:ext cx="8229600" cy="6477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42235603"/>
              </p:ext>
            </p:extLst>
          </p:nvPr>
        </p:nvGraphicFramePr>
        <p:xfrm>
          <a:off x="228600" y="3340947"/>
          <a:ext cx="5334000" cy="319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05717"/>
            <a:ext cx="3171284" cy="3171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6" y="6059315"/>
            <a:ext cx="1219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n-lt"/>
              </a:rPr>
              <a:t>Photo D. Fletcher</a:t>
            </a:r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326072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4953000"/>
            <a:ext cx="701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3463564"/>
              </p:ext>
            </p:extLst>
          </p:nvPr>
        </p:nvGraphicFramePr>
        <p:xfrm>
          <a:off x="304800" y="1595121"/>
          <a:ext cx="86106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722"/>
                <a:gridCol w="2026024"/>
                <a:gridCol w="4659854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Optional</a:t>
                      </a:r>
                      <a:r>
                        <a:rPr lang="en-US" sz="2400" baseline="0" dirty="0" smtClean="0"/>
                        <a:t> previous char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88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 Tokenization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 Normalization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Lemmatization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Morphology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Stemming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Sentence Segmentation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Regular Expressions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Constrain the position(s) at which a pattern may </a:t>
            </a:r>
            <a:r>
              <a:rPr lang="en-US" dirty="0" smtClean="0"/>
              <a:t>match</a:t>
            </a:r>
          </a:p>
          <a:p>
            <a:r>
              <a:rPr lang="en-US" dirty="0" smtClean="0"/>
              <a:t> Think </a:t>
            </a:r>
            <a:r>
              <a:rPr lang="en-US" dirty="0" smtClean="0"/>
              <a:t>of them as “extra” alphabet symbols, though they actually match ε (the zero-length 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/^a/ Pattern must match at beginning of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 /</a:t>
            </a:r>
            <a:r>
              <a:rPr lang="en-US" dirty="0" smtClean="0"/>
              <a:t>a$/ Pattern must match at end of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/\</a:t>
            </a:r>
            <a:r>
              <a:rPr lang="en-US" dirty="0" smtClean="0"/>
              <a:t>bword23\b/ </a:t>
            </a:r>
            <a:r>
              <a:rPr lang="en-US" dirty="0" smtClean="0"/>
              <a:t>		“</a:t>
            </a:r>
            <a:r>
              <a:rPr lang="en-US" dirty="0" smtClean="0"/>
              <a:t>Word” </a:t>
            </a:r>
            <a:r>
              <a:rPr lang="en-US" dirty="0" smtClean="0"/>
              <a:t>boundary</a:t>
            </a:r>
          </a:p>
          <a:p>
            <a:r>
              <a:rPr lang="en-US" dirty="0" smtClean="0"/>
              <a:t>/\</a:t>
            </a:r>
            <a:r>
              <a:rPr lang="en-US" dirty="0" smtClean="0"/>
              <a:t>B23\B/ </a:t>
            </a:r>
            <a:r>
              <a:rPr lang="en-US" dirty="0" smtClean="0"/>
              <a:t>                      “</a:t>
            </a:r>
            <a:r>
              <a:rPr lang="en-US" dirty="0" smtClean="0"/>
              <a:t>Word” non-boundary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2483843"/>
              </p:ext>
            </p:extLst>
          </p:nvPr>
        </p:nvGraphicFramePr>
        <p:xfrm>
          <a:off x="1905000" y="2413000"/>
          <a:ext cx="4953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Pattern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96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2C74C-1CCE-4C6A-BE5D-9E1D5A8FBED8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Optionality and Repetition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/[</a:t>
            </a:r>
            <a:r>
              <a:rPr lang="en-US" dirty="0" err="1" smtClean="0"/>
              <a:t>Ww</a:t>
            </a:r>
            <a:r>
              <a:rPr lang="en-US" dirty="0" smtClean="0"/>
              <a:t>]</a:t>
            </a:r>
            <a:r>
              <a:rPr lang="en-US" dirty="0" err="1" smtClean="0"/>
              <a:t>oodchucks</a:t>
            </a:r>
            <a:r>
              <a:rPr lang="en-US" dirty="0" smtClean="0"/>
              <a:t>?/  matches woodchucks, 			Woodchucks, woodchuck, Woodchuck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colou?r</a:t>
            </a:r>
            <a:r>
              <a:rPr lang="en-US" dirty="0" smtClean="0"/>
              <a:t>/ matches color or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/he{3}/ matches </a:t>
            </a:r>
            <a:r>
              <a:rPr lang="en-US" dirty="0" err="1" smtClean="0"/>
              <a:t>heee</a:t>
            </a:r>
            <a:endParaRPr lang="en-US" dirty="0" smtClean="0"/>
          </a:p>
          <a:p>
            <a:r>
              <a:rPr lang="en-US" dirty="0" smtClean="0"/>
              <a:t>/(he){3}/ matches </a:t>
            </a:r>
            <a:r>
              <a:rPr lang="en-US" dirty="0" err="1" smtClean="0"/>
              <a:t>hehehe</a:t>
            </a:r>
            <a:endParaRPr lang="en-US" dirty="0" smtClean="0"/>
          </a:p>
          <a:p>
            <a:r>
              <a:rPr lang="en-US" dirty="0" smtClean="0"/>
              <a:t>/(he){3,} matches a sequence of at least 3 he’s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54F5B-F932-4679-92A1-89B9D11CEFA7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 Hierarchy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/>
              <a:t>1. Parentheses   		()</a:t>
            </a:r>
          </a:p>
          <a:p>
            <a:pPr>
              <a:buFontTx/>
              <a:buNone/>
            </a:pPr>
            <a:r>
              <a:rPr lang="en-US" smtClean="0"/>
              <a:t>2. Counters			* + ? {}</a:t>
            </a:r>
          </a:p>
          <a:p>
            <a:pPr>
              <a:buFontTx/>
              <a:buNone/>
            </a:pPr>
            <a:r>
              <a:rPr lang="en-US" smtClean="0"/>
              <a:t>3. Sequence of Anchors	the ^my end$</a:t>
            </a:r>
          </a:p>
          <a:p>
            <a:pPr>
              <a:buFontTx/>
              <a:buNone/>
            </a:pPr>
            <a:r>
              <a:rPr lang="en-US" smtClean="0"/>
              <a:t>4. Disjunction		|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Examples</a:t>
            </a:r>
          </a:p>
          <a:p>
            <a:pPr>
              <a:buFontTx/>
              <a:buNone/>
            </a:pPr>
            <a:r>
              <a:rPr lang="en-US" smtClean="0"/>
              <a:t>/moo+/</a:t>
            </a:r>
          </a:p>
          <a:p>
            <a:pPr>
              <a:buFontTx/>
              <a:buNone/>
            </a:pPr>
            <a:r>
              <a:rPr lang="en-US" smtClean="0"/>
              <a:t>/try|ies/</a:t>
            </a:r>
          </a:p>
          <a:p>
            <a:pPr>
              <a:buFontTx/>
              <a:buNone/>
            </a:pPr>
            <a:r>
              <a:rPr lang="en-US" smtClean="0"/>
              <a:t>/and|or/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B4EC8-EF06-49A1-BB72-E2A3220BECCE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Exercise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i="1" u="sng" smtClean="0"/>
              <a:t>The</a:t>
            </a:r>
            <a:r>
              <a:rPr lang="en-US" i="1" smtClean="0"/>
              <a:t> recent attempt by </a:t>
            </a:r>
            <a:r>
              <a:rPr lang="en-US" i="1" u="sng" smtClean="0"/>
              <a:t>the</a:t>
            </a:r>
            <a:r>
              <a:rPr lang="en-US" i="1" smtClean="0"/>
              <a:t> police to retain their current rates of pay has not gathered much favor with </a:t>
            </a:r>
            <a:r>
              <a:rPr lang="en-US" i="1" u="sng" smtClean="0"/>
              <a:t>the</a:t>
            </a:r>
            <a:r>
              <a:rPr lang="en-US" i="1" smtClean="0"/>
              <a:t> southern factions.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DE6F9-05BA-4648-A69B-B4C9FAA1016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Exercise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i="1" smtClean="0"/>
              <a:t>The recent attempt by the police to retain their current rates of pay has not gathered much favor with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 smtClean="0"/>
              <a:t>   southern factions.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4D36B-12D5-4272-923E-CD62075971FD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Exercise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i="1" u="sng" smtClean="0"/>
              <a:t>The</a:t>
            </a:r>
            <a:r>
              <a:rPr lang="en-US" i="1" smtClean="0"/>
              <a:t> recent attempt by </a:t>
            </a:r>
            <a:r>
              <a:rPr lang="en-US" i="1" u="sng" smtClean="0"/>
              <a:t>the</a:t>
            </a:r>
            <a:r>
              <a:rPr lang="en-US" i="1" smtClean="0"/>
              <a:t> police to retain their current rates of pay has not gathered much favor with </a:t>
            </a:r>
            <a:r>
              <a:rPr lang="en-US" i="1" u="sng" smtClean="0"/>
              <a:t>the</a:t>
            </a:r>
            <a:r>
              <a:rPr lang="en-US" i="1" smtClean="0"/>
              <a:t> southern factions.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A52DD-B110-46FD-9269-1ACA66FAF77E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Exercise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i="1" u="sng" smtClean="0"/>
              <a:t>The</a:t>
            </a:r>
            <a:r>
              <a:rPr lang="en-US" i="1" smtClean="0"/>
              <a:t> recent attempt by </a:t>
            </a:r>
            <a:r>
              <a:rPr lang="en-US" i="1" u="sng" smtClean="0"/>
              <a:t>the</a:t>
            </a:r>
            <a:r>
              <a:rPr lang="en-US" i="1" smtClean="0"/>
              <a:t> police to retain </a:t>
            </a:r>
            <a:r>
              <a:rPr lang="en-US" b="1" i="1" u="sng" smtClean="0"/>
              <a:t>the</a:t>
            </a:r>
            <a:r>
              <a:rPr lang="en-US" i="1" smtClean="0"/>
              <a:t>ir current rates of pay has not ga</a:t>
            </a:r>
            <a:r>
              <a:rPr lang="en-US" b="1" i="1" u="sng" smtClean="0"/>
              <a:t>the</a:t>
            </a:r>
            <a:r>
              <a:rPr lang="en-US" i="1" smtClean="0"/>
              <a:t>red much favor with </a:t>
            </a:r>
            <a:r>
              <a:rPr lang="en-US" i="1" u="sng" smtClean="0"/>
              <a:t>the</a:t>
            </a:r>
            <a:r>
              <a:rPr lang="en-US" i="1" smtClean="0"/>
              <a:t> sou</a:t>
            </a:r>
            <a:r>
              <a:rPr lang="en-US" b="1" i="1" u="sng" smtClean="0"/>
              <a:t>the</a:t>
            </a:r>
            <a:r>
              <a:rPr lang="en-US" i="1" smtClean="0"/>
              <a:t>rn factions.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47C5A-7233-4425-86B0-205F1EAB0738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Exercise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i="1" smtClean="0"/>
              <a:t>The recent attempt by </a:t>
            </a:r>
            <a:r>
              <a:rPr lang="en-US" i="1" u="sng" smtClean="0"/>
              <a:t>the</a:t>
            </a:r>
            <a:r>
              <a:rPr lang="en-US" i="1" smtClean="0"/>
              <a:t> police to retain their current rates of pay has not gathered much favor with </a:t>
            </a:r>
            <a:r>
              <a:rPr lang="en-US" i="1" u="sng" smtClean="0"/>
              <a:t>the</a:t>
            </a:r>
            <a:r>
              <a:rPr lang="en-US" i="1" smtClean="0"/>
              <a:t> southern factions.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9D7BB-CDBB-4C9C-A7FC-AC09633E14C2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Exercise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E6BA18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/(^|[^a-zA-Z])[tT]he[^a-zA-Z]/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i="1" u="sng" smtClean="0"/>
              <a:t>The</a:t>
            </a:r>
            <a:r>
              <a:rPr lang="en-US" i="1" smtClean="0"/>
              <a:t> recent attempt by </a:t>
            </a:r>
            <a:r>
              <a:rPr lang="en-US" i="1" u="sng" smtClean="0"/>
              <a:t>the</a:t>
            </a:r>
            <a:r>
              <a:rPr lang="en-US" i="1" smtClean="0"/>
              <a:t> police to retain their current rates of pay has not gathered much favor with </a:t>
            </a:r>
            <a:r>
              <a:rPr lang="en-US" i="1" u="sng" smtClean="0"/>
              <a:t>the</a:t>
            </a:r>
            <a:r>
              <a:rPr lang="en-US" i="1" smtClean="0"/>
              <a:t> southern factions.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-&gt; 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 </a:t>
            </a:r>
            <a:r>
              <a:rPr lang="en-US" dirty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="" xmlns:p14="http://schemas.microsoft.com/office/powerpoint/2010/main" val="58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26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 re</a:t>
            </a:r>
          </a:p>
          <a:p>
            <a:pPr lvl="1"/>
            <a:r>
              <a:rPr lang="en-US" dirty="0" smtClean="0"/>
              <a:t>import </a:t>
            </a:r>
            <a:r>
              <a:rPr lang="en-US" dirty="0" smtClean="0"/>
              <a:t>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Search the string to see if it starts with "The" and ends with "Spain":</a:t>
            </a:r>
            <a:endParaRPr lang="en-US" dirty="0" smtClean="0"/>
          </a:p>
          <a:p>
            <a:r>
              <a:rPr lang="en-US" dirty="0" smtClean="0"/>
              <a:t>import</a:t>
            </a:r>
            <a:r>
              <a:rPr lang="en-US" dirty="0" smtClean="0"/>
              <a:t> 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txt = "The rain in Spain"</a:t>
            </a:r>
            <a:br>
              <a:rPr lang="en-US" dirty="0" smtClean="0"/>
            </a:br>
            <a:r>
              <a:rPr lang="en-US" dirty="0" smtClean="0"/>
              <a:t>x = </a:t>
            </a:r>
            <a:r>
              <a:rPr lang="en-US" dirty="0" err="1" smtClean="0"/>
              <a:t>re.search</a:t>
            </a:r>
            <a:r>
              <a:rPr lang="en-US" dirty="0" smtClean="0"/>
              <a:t>("^The.*Spain$", txt)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155" t="29167" r="26208" b="16666"/>
          <a:stretch>
            <a:fillRect/>
          </a:stretch>
        </p:blipFill>
        <p:spPr bwMode="auto">
          <a:xfrm>
            <a:off x="990600" y="1752600"/>
            <a:ext cx="723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68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67164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493960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7" y="4876800"/>
            <a:ext cx="3609975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54578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 word </a:t>
            </a:r>
          </a:p>
          <a:p>
            <a:r>
              <a:rPr lang="en-US" dirty="0" smtClean="0"/>
              <a:t>Output: the word’s stem (approximately)</a:t>
            </a:r>
          </a:p>
          <a:p>
            <a:r>
              <a:rPr lang="en-US" dirty="0" smtClean="0"/>
              <a:t>Examples from the Porter stemmer: 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sses</a:t>
            </a:r>
            <a:r>
              <a:rPr lang="en-US" dirty="0" smtClean="0"/>
              <a:t> → -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ies</a:t>
            </a:r>
            <a:r>
              <a:rPr lang="en-US" dirty="0" smtClean="0"/>
              <a:t> →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ss</a:t>
            </a:r>
            <a:r>
              <a:rPr lang="en-US" dirty="0" smtClean="0"/>
              <a:t> →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 Stemmer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Porter stemmer algorithm is based on a series of rewrite rules in series, as a cascade</a:t>
            </a:r>
          </a:p>
          <a:p>
            <a:r>
              <a:rPr lang="en-US" dirty="0" smtClean="0"/>
              <a:t>ATIONAL → ATE (e.g. relational → relate)</a:t>
            </a:r>
          </a:p>
          <a:p>
            <a:r>
              <a:rPr lang="en-US" dirty="0" smtClean="0"/>
              <a:t> ING →       if stem contains vowel (e.g., motoring → motor) </a:t>
            </a:r>
          </a:p>
          <a:p>
            <a:r>
              <a:rPr lang="en-US" dirty="0" smtClean="0"/>
              <a:t>SSES → SS (e.g., grasses → grass)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653" t="55208" r="59004" b="41667"/>
          <a:stretch>
            <a:fillRect/>
          </a:stretch>
        </p:blipFill>
        <p:spPr bwMode="auto">
          <a:xfrm>
            <a:off x="2133600" y="3333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803400"/>
            <a:ext cx="48768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905000"/>
            <a:ext cx="4876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Sentence segmentation is another important step in text processing </a:t>
            </a:r>
          </a:p>
          <a:p>
            <a:pPr lvl="1"/>
            <a:r>
              <a:rPr lang="en-US" dirty="0" smtClean="0"/>
              <a:t>The most useful cues are punctuation (periods, question marks, exclamation points) </a:t>
            </a:r>
          </a:p>
          <a:p>
            <a:pPr lvl="1"/>
            <a:r>
              <a:rPr lang="en-US" dirty="0" smtClean="0"/>
              <a:t>Periods can be ambiguous: Mr. or Inc. </a:t>
            </a:r>
          </a:p>
          <a:p>
            <a:pPr lvl="2"/>
            <a:r>
              <a:rPr lang="en-US" dirty="0" smtClean="0"/>
              <a:t>Sentence boundary</a:t>
            </a:r>
          </a:p>
          <a:p>
            <a:pPr lvl="2"/>
            <a:r>
              <a:rPr lang="en-US" dirty="0" smtClean="0"/>
              <a:t>Abbreviations like Inc. or Dr.</a:t>
            </a:r>
          </a:p>
          <a:p>
            <a:pPr lvl="2"/>
            <a:r>
              <a:rPr lang="en-US" dirty="0" smtClean="0"/>
              <a:t>Numbers like .02% or 4.3</a:t>
            </a:r>
          </a:p>
          <a:p>
            <a:r>
              <a:rPr lang="en-US" dirty="0" smtClean="0"/>
              <a:t>In general, sentence tokenization methods work by building a binary classifier that decides if a period is a part of the word or is a sentence-boundary marker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1332</Words>
  <Application>Microsoft Office PowerPoint</Application>
  <PresentationFormat>On-screen Show (4:3)</PresentationFormat>
  <Paragraphs>312</Paragraphs>
  <Slides>35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Natural Language Processing</vt:lpstr>
      <vt:lpstr>Basic Text Processing</vt:lpstr>
      <vt:lpstr>Stemming</vt:lpstr>
      <vt:lpstr>Stemming</vt:lpstr>
      <vt:lpstr>Stemming</vt:lpstr>
      <vt:lpstr>Porter Stemmer</vt:lpstr>
      <vt:lpstr>Porter’s algorithm The most common English stemmer</vt:lpstr>
      <vt:lpstr>Sentence segmentation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Regular expressions</vt:lpstr>
      <vt:lpstr>Regular Expressions (RE)</vt:lpstr>
      <vt:lpstr>Types of Characters in RE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Anchors</vt:lpstr>
      <vt:lpstr>Regular Expressions: Anchors  ^   $</vt:lpstr>
      <vt:lpstr>Optionality and Repetition</vt:lpstr>
      <vt:lpstr>Operator Precedence Hierarchy</vt:lpstr>
      <vt:lpstr>A Simple Exercise</vt:lpstr>
      <vt:lpstr>A Simple Exercise</vt:lpstr>
      <vt:lpstr>A Simple Exercise</vt:lpstr>
      <vt:lpstr>A Simple Exercise</vt:lpstr>
      <vt:lpstr>A Simple Exercise</vt:lpstr>
      <vt:lpstr>A Simple Exercise</vt:lpstr>
      <vt:lpstr>Example</vt:lpstr>
      <vt:lpstr>Errors</vt:lpstr>
      <vt:lpstr>Errors cont.</vt:lpstr>
      <vt:lpstr>Regular Expression in Python</vt:lpstr>
      <vt:lpstr>Regular Expression in Python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cle-144-nb</cp:lastModifiedBy>
  <cp:revision>120</cp:revision>
  <dcterms:created xsi:type="dcterms:W3CDTF">2020-07-23T17:44:48Z</dcterms:created>
  <dcterms:modified xsi:type="dcterms:W3CDTF">2020-07-28T17:08:10Z</dcterms:modified>
</cp:coreProperties>
</file>