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</p:sldIdLst>
  <p:sldSz cx="9144000" cy="6858000"/>
  <p:notesSz cx="6858000" cy="9144000"/>
  <p:embeddedFontLst>
    <p:embeddedFont>
      <p:font typeface="Calibri" panose="020F0502020204030204"/>
      <p:regular r:id="rId62"/>
    </p:embeddedFont>
    <p:embeddedFont>
      <p:font typeface="Tahoma" panose="020B0604030504040204"/>
      <p:regular r:id="rId63"/>
      <p:bold r:id="rId64"/>
    </p:embeddedFont>
    <p:embeddedFont>
      <p:font typeface="Arimo" panose="020B0604020202020204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B6C91D-A409-4EEB-8E75-AE244F558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font" Target="fonts/font7.fntdata"/><Relationship Id="rId67" Type="http://schemas.openxmlformats.org/officeDocument/2006/relationships/font" Target="fonts/font6.fntdata"/><Relationship Id="rId66" Type="http://schemas.openxmlformats.org/officeDocument/2006/relationships/font" Target="fonts/font5.fntdata"/><Relationship Id="rId65" Type="http://schemas.openxmlformats.org/officeDocument/2006/relationships/font" Target="fonts/font4.fntdata"/><Relationship Id="rId64" Type="http://schemas.openxmlformats.org/officeDocument/2006/relationships/font" Target="fonts/font3.fntdata"/><Relationship Id="rId63" Type="http://schemas.openxmlformats.org/officeDocument/2006/relationships/font" Target="fonts/font2.fntdata"/><Relationship Id="rId62" Type="http://schemas.openxmlformats.org/officeDocument/2006/relationships/font" Target="fonts/font1.fntdata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1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1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4" name="Google Shape;174;p1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5" name="Google Shape;175;p13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81" name="Google Shape;181;p1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2" name="Google Shape;182;p14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90" name="Google Shape;190;p1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1" name="Google Shape;191;p15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99" name="Google Shape;199;p1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0" name="Google Shape;200;p16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8" name="Google Shape;208;p1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9" name="Google Shape;209;p17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17" name="Google Shape;217;p1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8" name="Google Shape;218;p18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26" name="Google Shape;226;p1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7" name="Google Shape;227;p19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35" name="Google Shape;235;p2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6" name="Google Shape;236;p20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44" name="Google Shape;244;p2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5" name="Google Shape;245;p21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53" name="Google Shape;253;p2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4" name="Google Shape;254;p22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60" name="Google Shape;260;p2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1" name="Google Shape;261;p23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69" name="Google Shape;269;p2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0" name="Google Shape;270;p24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77" name="Google Shape;277;p2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8" name="Google Shape;278;p25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86" name="Google Shape;286;p2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7" name="Google Shape;287;p26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95" name="Google Shape;295;p2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6" name="Google Shape;296;p27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04" name="Google Shape;304;p2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5" name="Google Shape;305;p28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13" name="Google Shape;313;p2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4" name="Google Shape;314;p29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8" name="Google Shape;98;p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" name="Google Shape;9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22" name="Google Shape;322;p3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3" name="Google Shape;323;p30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31" name="Google Shape;331;p3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2" name="Google Shape;332;p31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40" name="Google Shape;340;p3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1" name="Google Shape;341;p32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49" name="Google Shape;349;p3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0" name="Google Shape;350;p33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58" name="Google Shape;358;p3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9" name="Google Shape;359;p34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67" name="Google Shape;367;p3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8" name="Google Shape;368;p35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76" name="Google Shape;376;p3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7" name="Google Shape;377;p36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85" name="Google Shape;385;p3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6" name="Google Shape;386;p37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94" name="Google Shape;394;p3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5" name="Google Shape;395;p38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1" name="Google Shape;401;p3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9" name="Google Shape;109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0" name="Google Shape;110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07" name="Google Shape;407;p4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8" name="Google Shape;408;p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1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14" name="Google Shape;414;p4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5" name="Google Shape;415;p41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2" name="Google Shape;422;p4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8" name="Google Shape;428;p4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4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43" name="Google Shape;443;p4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Google Shape;444;p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5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34" name="Google Shape;534;p4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5" name="Google Shape;535;p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6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42" name="Google Shape;542;p4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Google Shape;543;p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7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49" name="Google Shape;549;p4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Google Shape;550;p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8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556" name="Google Shape;556;p4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7" name="Google Shape;557;p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3" name="Google Shape;563;p4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7" name="Google Shape;117;p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8" name="Google Shape;118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9" name="Google Shape;569;p5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5" name="Google Shape;575;p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6" name="Google Shape;576;p51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3" name="Google Shape;583;p5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9" name="Google Shape;589;p5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5" name="Google Shape;595;p5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1" name="Google Shape;601;p5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1" name="Google Shape;131;p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2" name="Google Shape;132;p7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6" name="Google Shape;146;p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7" name="Google Shape;147;p9:notes"/>
          <p:cNvSpPr txBox="1"/>
          <p:nvPr>
            <p:ph type="body" idx="1"/>
          </p:nvPr>
        </p:nvSpPr>
        <p:spPr>
          <a:xfrm>
            <a:off x="914401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7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7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7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6"/>
          <p:cNvSpPr txBox="1"/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6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6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6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7"/>
          <p:cNvSpPr txBox="1"/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7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7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8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8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8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8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9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9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9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0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0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0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1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2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2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6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3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2" name="Google Shape;52;p63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63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4" name="Google Shape;54;p63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63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3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4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64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64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4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4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5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5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65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5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5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6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56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56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56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Natural Language Processing</a:t>
            </a:r>
            <a:endParaRPr lang="en-US"/>
          </a:p>
        </p:txBody>
      </p:sp>
      <p:sp>
        <p:nvSpPr>
          <p:cNvPr id="89" name="Google Shape;89;p1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Lecture 6: Minimum Edit Distance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Defining Min Edit Distance</a:t>
            </a:r>
            <a:endParaRPr lang="en-US"/>
          </a:p>
        </p:txBody>
      </p:sp>
      <p:sp>
        <p:nvSpPr>
          <p:cNvPr id="157" name="Google Shape;157;p10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For two strings</a:t>
            </a:r>
            <a:endParaRPr lang="en-US" sz="280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X of length </a:t>
            </a:r>
            <a:r>
              <a:rPr lang="en-US" sz="2400" i="1"/>
              <a:t>n</a:t>
            </a:r>
            <a:r>
              <a:rPr lang="en-US" sz="2400"/>
              <a:t> </a:t>
            </a:r>
            <a:endParaRPr lang="en-US" sz="240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Y of length </a:t>
            </a:r>
            <a:r>
              <a:rPr lang="en-US" sz="2400" i="1"/>
              <a:t>m</a:t>
            </a:r>
            <a:endParaRPr sz="2400" i="1" baseline="-250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 define D(</a:t>
            </a:r>
            <a:r>
              <a:rPr lang="en-US" sz="2800" i="1"/>
              <a:t>i,j</a:t>
            </a:r>
            <a:r>
              <a:rPr lang="en-US" sz="2800"/>
              <a:t>)</a:t>
            </a:r>
            <a:endParaRPr lang="en-US" sz="280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the edit distance between X[1..</a:t>
            </a:r>
            <a:r>
              <a:rPr lang="en-US" sz="2400" i="1"/>
              <a:t>i</a:t>
            </a:r>
            <a:r>
              <a:rPr lang="en-US" sz="2400"/>
              <a:t>] and Y[1..</a:t>
            </a:r>
            <a:r>
              <a:rPr lang="en-US" sz="2400" i="1"/>
              <a:t>j</a:t>
            </a:r>
            <a:r>
              <a:rPr lang="en-US" sz="2400"/>
              <a:t>] </a:t>
            </a:r>
            <a:endParaRPr lang="en-US" sz="2400"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i.e., the first </a:t>
            </a:r>
            <a:r>
              <a:rPr lang="en-US" sz="2200" i="1"/>
              <a:t>i</a:t>
            </a:r>
            <a:r>
              <a:rPr lang="en-US" sz="2200"/>
              <a:t> characters of X and the first </a:t>
            </a:r>
            <a:r>
              <a:rPr lang="en-US" sz="2200" i="1"/>
              <a:t>j</a:t>
            </a:r>
            <a:r>
              <a:rPr lang="en-US" sz="2200"/>
              <a:t> characters of Y</a:t>
            </a:r>
            <a:endParaRPr lang="en-US" sz="220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The edit distance between X and Y is thus D(</a:t>
            </a:r>
            <a:r>
              <a:rPr lang="en-US" sz="2400" i="1"/>
              <a:t>n,m</a:t>
            </a:r>
            <a:r>
              <a:rPr lang="en-US" sz="2400"/>
              <a:t>)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Dynamic Programming for</a:t>
            </a:r>
            <a:br>
              <a:rPr lang="en-US"/>
            </a:br>
            <a:r>
              <a:rPr lang="en-US"/>
              <a:t>Minimum Edit Distance</a:t>
            </a:r>
            <a:endParaRPr lang="en-US"/>
          </a:p>
        </p:txBody>
      </p:sp>
      <p:sp>
        <p:nvSpPr>
          <p:cNvPr id="163" name="Google Shape;163;p1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/>
              <a:t>Dynamic programming</a:t>
            </a:r>
            <a:r>
              <a:rPr lang="en-US"/>
              <a:t>: A tabular computation of D(</a:t>
            </a:r>
            <a:r>
              <a:rPr lang="en-US" i="1"/>
              <a:t>n,m</a:t>
            </a:r>
            <a:r>
              <a:rPr lang="en-US"/>
              <a:t>)</a:t>
            </a:r>
            <a:endParaRPr b="1"/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highlight>
                  <a:srgbClr val="C0C0C0"/>
                </a:highlight>
              </a:rPr>
              <a:t>Solving problems by combining solutions to sub-problems.</a:t>
            </a:r>
            <a:endParaRPr lang="en-US">
              <a:highlight>
                <a:srgbClr val="C0C0C0"/>
              </a:highlight>
            </a:endParaRPr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Bottom-up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We compute D(i,j) for small </a:t>
            </a:r>
            <a:r>
              <a:rPr lang="en-US" i="1"/>
              <a:t>i,j </a:t>
            </a:r>
            <a:endParaRPr lang="en-US" i="1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And compute larger D(i,j) based on previously computed smaller values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i.e., compute D(</a:t>
            </a:r>
            <a:r>
              <a:rPr lang="en-US" i="1"/>
              <a:t>i,j</a:t>
            </a:r>
            <a:r>
              <a:rPr lang="en-US"/>
              <a:t>) for all </a:t>
            </a:r>
            <a:r>
              <a:rPr lang="en-US" i="1"/>
              <a:t>i</a:t>
            </a:r>
            <a:r>
              <a:rPr lang="en-US"/>
              <a:t> (0 &lt; </a:t>
            </a:r>
            <a:r>
              <a:rPr lang="en-US" i="1"/>
              <a:t>i</a:t>
            </a:r>
            <a:r>
              <a:rPr lang="en-US"/>
              <a:t> &lt; n)  and</a:t>
            </a:r>
            <a:r>
              <a:rPr lang="en-US" i="1"/>
              <a:t> j </a:t>
            </a:r>
            <a:r>
              <a:rPr lang="en-US"/>
              <a:t>(0 &lt; j &lt; m)</a:t>
            </a:r>
            <a:endParaRPr lang="en-US"/>
          </a:p>
          <a:p>
            <a:pPr marL="342900" lvl="0" indent="-15494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  <a:p>
            <a:pPr marL="342900" lvl="0" indent="-15494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aseline="-25000"/>
          </a:p>
          <a:p>
            <a:pPr marL="342900" lvl="0" indent="-15494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Defining Min Edit Distance (Levenshtein)</a:t>
            </a:r>
            <a:endParaRPr lang="en-US"/>
          </a:p>
        </p:txBody>
      </p:sp>
      <p:sp>
        <p:nvSpPr>
          <p:cNvPr id="169" name="Google Shape;169;p12"/>
          <p:cNvSpPr txBox="1"/>
          <p:nvPr>
            <p:ph type="body" idx="1"/>
          </p:nvPr>
        </p:nvSpPr>
        <p:spPr>
          <a:xfrm>
            <a:off x="152400" y="1600200"/>
            <a:ext cx="8763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Initialization</a:t>
            </a:r>
            <a:endParaRPr lang="en-US" sz="2000"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D(i,0) = i   cost of i deletion</a:t>
            </a:r>
            <a:endParaRPr lang="en-US" sz="1800">
              <a:latin typeface="Courier"/>
              <a:ea typeface="Courier"/>
              <a:cs typeface="Courier"/>
              <a:sym typeface="Courier"/>
            </a:endParaRPr>
          </a:p>
          <a:p>
            <a:pPr marL="457200" lvl="1" indent="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D(0,j) = j   cost of j insertion</a:t>
            </a:r>
            <a:endParaRPr sz="1800" i="1"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Recurrence Relation</a:t>
            </a:r>
            <a:r>
              <a:rPr lang="en-US" sz="2000" i="1"/>
              <a:t>:</a:t>
            </a:r>
            <a:endParaRPr lang="en-US" sz="2000" i="1"/>
          </a:p>
          <a:p>
            <a:pPr marL="457200" lvl="1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For each  i = 1…M</a:t>
            </a:r>
            <a:endParaRPr lang="en-US" sz="1800">
              <a:latin typeface="Courier"/>
              <a:ea typeface="Courier"/>
              <a:cs typeface="Courier"/>
              <a:sym typeface="Courier"/>
            </a:endParaRPr>
          </a:p>
          <a:p>
            <a:pPr marL="990600" lvl="1" indent="-5334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ourier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	  For each  j = 1…N</a:t>
            </a:r>
            <a:endParaRPr lang="en-US" sz="1800">
              <a:latin typeface="Courier"/>
              <a:ea typeface="Courier"/>
              <a:cs typeface="Courier"/>
              <a:sym typeface="Courier"/>
            </a:endParaRPr>
          </a:p>
          <a:p>
            <a:pPr marL="990600" lvl="1" indent="-5334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66"/>
              </a:buClr>
              <a:buSzPts val="2000"/>
              <a:buFont typeface="Calibri" panose="020F0502020204030204"/>
              <a:buNone/>
            </a:pPr>
            <a:endParaRPr sz="2000" i="1"/>
          </a:p>
          <a:p>
            <a:pPr marL="742950" lvl="1" indent="-2857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i="1">
                <a:latin typeface="Courier"/>
                <a:ea typeface="Courier"/>
                <a:cs typeface="Courier"/>
                <a:sym typeface="Courier"/>
              </a:rPr>
              <a:t>                   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D(i-1,j) + 1         deletion cost</a:t>
            </a:r>
            <a:endParaRPr lang="en-US" sz="1800">
              <a:latin typeface="Courier"/>
              <a:ea typeface="Courier"/>
              <a:cs typeface="Courier"/>
              <a:sym typeface="Courier"/>
            </a:endParaRPr>
          </a:p>
          <a:p>
            <a:pPr marL="457200" lvl="1" indent="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     D(i,j)= min   D(i,j-1) + 1         insertion cost</a:t>
            </a:r>
            <a:endParaRPr lang="en-US" sz="1800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2857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                   D(i-1,j-1) +2;       if X(i) ≠ Y(j)   </a:t>
            </a:r>
            <a:endParaRPr lang="en-US" sz="1800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2857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                               0;        if X(i) = Y(j)</a:t>
            </a:r>
            <a:endParaRPr lang="en-US" sz="1800">
              <a:latin typeface="Courier"/>
              <a:ea typeface="Courier"/>
              <a:cs typeface="Courier"/>
              <a:sym typeface="Courier"/>
            </a:endParaRPr>
          </a:p>
          <a:p>
            <a:pPr marL="342900" lvl="0" indent="-342900" algn="just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Termination</a:t>
            </a:r>
            <a:r>
              <a:rPr lang="en-US" sz="2000" i="1"/>
              <a:t>:</a:t>
            </a:r>
            <a:endParaRPr lang="en-US" sz="2000" i="1"/>
          </a:p>
          <a:p>
            <a:pPr marL="742950" lvl="1" indent="-2857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D(N,M) is distance </a:t>
            </a:r>
            <a:endParaRPr lang="en-US" sz="1800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3086100" y="3733800"/>
            <a:ext cx="228600" cy="13208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 cap="flat" cmpd="sng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6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6010275" y="4610100"/>
            <a:ext cx="76200" cy="88900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 cap="flat" cmpd="sng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6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13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78" name="Google Shape;17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Edit Distance Table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Google Shape;184;p14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85" name="Google Shape;18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Edit Distance Table</a:t>
            </a:r>
            <a:endParaRPr lang="en-US"/>
          </a:p>
        </p:txBody>
      </p:sp>
      <p:sp>
        <p:nvSpPr>
          <p:cNvPr id="186" name="Google Shape;186;p14"/>
          <p:cNvSpPr/>
          <p:nvPr/>
        </p:nvSpPr>
        <p:spPr>
          <a:xfrm>
            <a:off x="1143000" y="5410200"/>
            <a:ext cx="228600" cy="304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1752600" y="5867400"/>
            <a:ext cx="4572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p15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4" name="Google Shape;19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Edit Distance Table</a:t>
            </a:r>
            <a:endParaRPr lang="en-US"/>
          </a:p>
        </p:txBody>
      </p:sp>
      <p:sp>
        <p:nvSpPr>
          <p:cNvPr id="195" name="Google Shape;195;p15"/>
          <p:cNvSpPr/>
          <p:nvPr/>
        </p:nvSpPr>
        <p:spPr>
          <a:xfrm>
            <a:off x="1143000" y="5410200"/>
            <a:ext cx="228600" cy="304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2362200" y="5867400"/>
            <a:ext cx="3810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" name="Google Shape;202;p16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3" name="Google Shape;2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Edit Distance Table</a:t>
            </a:r>
            <a:endParaRPr lang="en-US"/>
          </a:p>
        </p:txBody>
      </p:sp>
      <p:sp>
        <p:nvSpPr>
          <p:cNvPr id="204" name="Google Shape;204;p16"/>
          <p:cNvSpPr/>
          <p:nvPr/>
        </p:nvSpPr>
        <p:spPr>
          <a:xfrm>
            <a:off x="1143000" y="5410200"/>
            <a:ext cx="228600" cy="304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2362200" y="5867400"/>
            <a:ext cx="10668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17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12" name="Google Shape;2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Edit Distance Table</a:t>
            </a:r>
            <a:endParaRPr lang="en-US"/>
          </a:p>
        </p:txBody>
      </p:sp>
      <p:sp>
        <p:nvSpPr>
          <p:cNvPr id="213" name="Google Shape;213;p17"/>
          <p:cNvSpPr/>
          <p:nvPr/>
        </p:nvSpPr>
        <p:spPr>
          <a:xfrm>
            <a:off x="1143000" y="5410200"/>
            <a:ext cx="228600" cy="304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2362200" y="5867400"/>
            <a:ext cx="16764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p18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Edit Distance Table</a:t>
            </a:r>
            <a:endParaRPr lang="en-US"/>
          </a:p>
        </p:txBody>
      </p:sp>
      <p:sp>
        <p:nvSpPr>
          <p:cNvPr id="222" name="Google Shape;222;p18"/>
          <p:cNvSpPr/>
          <p:nvPr/>
        </p:nvSpPr>
        <p:spPr>
          <a:xfrm>
            <a:off x="1143000" y="5410200"/>
            <a:ext cx="228600" cy="304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2362200" y="5867400"/>
            <a:ext cx="54864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Google Shape;229;p19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30" name="Google Shape;23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Edit Distance Table</a:t>
            </a:r>
            <a:endParaRPr lang="en-US"/>
          </a:p>
        </p:txBody>
      </p:sp>
      <p:sp>
        <p:nvSpPr>
          <p:cNvPr id="231" name="Google Shape;231;p19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1752600" y="5867400"/>
            <a:ext cx="3810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Minimum Edit Distance</a:t>
            </a:r>
            <a:endParaRPr lang="en-US"/>
          </a:p>
        </p:txBody>
      </p:sp>
      <p:sp>
        <p:nvSpPr>
          <p:cNvPr id="95" name="Google Shape;95;p2"/>
          <p:cNvSpPr txBox="1"/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Calculating the similarity between two strings is useful in many NLP tasks, such as spelling correction or co-reference resolution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minimum edit distance between two strings is defined as the minimum number of editing operations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Insertion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Deletion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Substitution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Needed to transform one string into another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Google Shape;238;p20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39" name="Google Shape;23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Edit Distance Table</a:t>
            </a:r>
            <a:endParaRPr lang="en-US"/>
          </a:p>
        </p:txBody>
      </p:sp>
      <p:sp>
        <p:nvSpPr>
          <p:cNvPr id="240" name="Google Shape;240;p20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1752600" y="5867400"/>
            <a:ext cx="3810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" name="Google Shape;247;p21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48" name="Google Shape;24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Edit Distance Table</a:t>
            </a:r>
            <a:endParaRPr lang="en-US"/>
          </a:p>
        </p:txBody>
      </p:sp>
      <p:sp>
        <p:nvSpPr>
          <p:cNvPr id="249" name="Google Shape;249;p21"/>
          <p:cNvSpPr/>
          <p:nvPr/>
        </p:nvSpPr>
        <p:spPr>
          <a:xfrm>
            <a:off x="1143000" y="4648200"/>
            <a:ext cx="304800" cy="685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0" name="Google Shape;250;p21"/>
          <p:cNvSpPr/>
          <p:nvPr/>
        </p:nvSpPr>
        <p:spPr>
          <a:xfrm>
            <a:off x="1752600" y="5867400"/>
            <a:ext cx="3810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" name="Google Shape;256;p22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57" name="Google Shape;25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Edit Distance Table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Google Shape;263;p23"/>
          <p:cNvGraphicFramePr/>
          <p:nvPr/>
        </p:nvGraphicFramePr>
        <p:xfrm>
          <a:off x="990600" y="1371601"/>
          <a:ext cx="6934200" cy="51371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4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4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264" name="Google Shape;264;p23"/>
          <p:cNvCxnSpPr/>
          <p:nvPr/>
        </p:nvCxnSpPr>
        <p:spPr>
          <a:xfrm flipH="1">
            <a:off x="2514600" y="4114800"/>
            <a:ext cx="457200" cy="1295400"/>
          </a:xfrm>
          <a:prstGeom prst="straightConnector1">
            <a:avLst/>
          </a:prstGeom>
          <a:noFill/>
          <a:ln w="50800" cap="flat" cmpd="sng">
            <a:solidFill>
              <a:srgbClr val="A5002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5" name="Google Shape;265;p23" descr="rec2.tiff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590800" y="2209800"/>
            <a:ext cx="4281923" cy="168698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3"/>
          <p:cNvSpPr txBox="1"/>
          <p:nvPr/>
        </p:nvSpPr>
        <p:spPr>
          <a:xfrm>
            <a:off x="1371600" y="508000"/>
            <a:ext cx="746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Edit Distance Table</a:t>
            </a:r>
            <a:endParaRPr sz="32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Google Shape;272;p24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24"/>
          <p:cNvSpPr txBox="1"/>
          <p:nvPr>
            <p:ph type="title"/>
          </p:nvPr>
        </p:nvSpPr>
        <p:spPr>
          <a:xfrm>
            <a:off x="-381000" y="381000"/>
            <a:ext cx="746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Edit Distance</a:t>
            </a:r>
            <a:endParaRPr lang="en-US"/>
          </a:p>
        </p:txBody>
      </p:sp>
      <p:pic>
        <p:nvPicPr>
          <p:cNvPr id="274" name="Google Shape;274;p24" descr="rec2.tiff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225441" y="34928"/>
            <a:ext cx="3766159" cy="1483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0" name="Google Shape;280;p25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Edit Distance Table</a:t>
            </a:r>
            <a:endParaRPr lang="en-US"/>
          </a:p>
        </p:txBody>
      </p:sp>
      <p:sp>
        <p:nvSpPr>
          <p:cNvPr id="282" name="Google Shape;282;p25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3" name="Google Shape;283;p25"/>
          <p:cNvSpPr/>
          <p:nvPr/>
        </p:nvSpPr>
        <p:spPr>
          <a:xfrm>
            <a:off x="2362200" y="5867400"/>
            <a:ext cx="4572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" name="Google Shape;289;p26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90" name="Google Shape;29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Edit Distance Table</a:t>
            </a:r>
            <a:endParaRPr lang="en-US"/>
          </a:p>
        </p:txBody>
      </p:sp>
      <p:sp>
        <p:nvSpPr>
          <p:cNvPr id="291" name="Google Shape;291;p26"/>
          <p:cNvSpPr/>
          <p:nvPr/>
        </p:nvSpPr>
        <p:spPr>
          <a:xfrm>
            <a:off x="2362200" y="5867400"/>
            <a:ext cx="9906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2" name="Google Shape;292;p26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Google Shape;298;p27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99" name="Google Shape;29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Edit Distance Table</a:t>
            </a:r>
            <a:endParaRPr lang="en-US"/>
          </a:p>
        </p:txBody>
      </p:sp>
      <p:sp>
        <p:nvSpPr>
          <p:cNvPr id="300" name="Google Shape;300;p27"/>
          <p:cNvSpPr/>
          <p:nvPr/>
        </p:nvSpPr>
        <p:spPr>
          <a:xfrm>
            <a:off x="2362200" y="5867400"/>
            <a:ext cx="9906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" name="Google Shape;307;p28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08" name="Google Shape;30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Edit Distance Table</a:t>
            </a:r>
            <a:endParaRPr lang="en-US"/>
          </a:p>
        </p:txBody>
      </p:sp>
      <p:sp>
        <p:nvSpPr>
          <p:cNvPr id="309" name="Google Shape;309;p28"/>
          <p:cNvSpPr/>
          <p:nvPr/>
        </p:nvSpPr>
        <p:spPr>
          <a:xfrm>
            <a:off x="2362200" y="5867400"/>
            <a:ext cx="17526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" name="Google Shape;316;p29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7" name="Google Shape;31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Edit Distance Table</a:t>
            </a:r>
            <a:endParaRPr lang="en-US"/>
          </a:p>
        </p:txBody>
      </p:sp>
      <p:sp>
        <p:nvSpPr>
          <p:cNvPr id="318" name="Google Shape;318;p29"/>
          <p:cNvSpPr/>
          <p:nvPr/>
        </p:nvSpPr>
        <p:spPr>
          <a:xfrm>
            <a:off x="2362200" y="5867400"/>
            <a:ext cx="23622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9" name="Google Shape;319;p29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en-US" sz="3200"/>
              <a:t>How similar are two strings?</a:t>
            </a:r>
            <a:endParaRPr lang="en-US" sz="3200"/>
          </a:p>
        </p:txBody>
      </p:sp>
      <p:sp>
        <p:nvSpPr>
          <p:cNvPr id="102" name="Google Shape;102;p3"/>
          <p:cNvSpPr txBox="1"/>
          <p:nvPr>
            <p:ph type="body" idx="1"/>
          </p:nvPr>
        </p:nvSpPr>
        <p:spPr>
          <a:xfrm>
            <a:off x="228600" y="1803400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Spell correction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user typed “graffe”</a:t>
            </a:r>
            <a:endParaRPr lang="en-US"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Which is closest? </a:t>
            </a:r>
            <a:endParaRPr lang="en-US"/>
          </a:p>
          <a:p>
            <a:pPr marL="1143000" lvl="2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graf</a:t>
            </a:r>
            <a:endParaRPr lang="en-US"/>
          </a:p>
          <a:p>
            <a:pPr marL="1143000" lvl="2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graft</a:t>
            </a:r>
            <a:endParaRPr lang="en-US"/>
          </a:p>
          <a:p>
            <a:pPr marL="1143000" lvl="2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grail</a:t>
            </a:r>
            <a:endParaRPr lang="en-US"/>
          </a:p>
          <a:p>
            <a:pPr marL="1143000" lvl="2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giraffe</a:t>
            </a:r>
            <a:endParaRPr lang="en-US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103" name="Google Shape;103;p3"/>
          <p:cNvSpPr txBox="1"/>
          <p:nvPr/>
        </p:nvSpPr>
        <p:spPr>
          <a:xfrm>
            <a:off x="3657600" y="1803400"/>
            <a:ext cx="52578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Computational Biology</a:t>
            </a:r>
            <a:endParaRPr lang="en-US"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Align two sequences of nucleotides</a:t>
            </a:r>
            <a:endParaRPr lang="en-US"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85800" marR="0" lvl="1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endParaRPr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85800" marR="0" lvl="1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endParaRPr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858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Resulting alignment:</a:t>
            </a:r>
            <a:endParaRPr lang="en-US"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381000" y="56642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Times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Also for Machine Translation, Information Extraction, Speech Recognition</a:t>
            </a:r>
            <a:endParaRPr lang="en-US"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495800" y="2667000"/>
            <a:ext cx="434233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AGGCTATCACCTGACCTCCAGGCCGATGCCC</a:t>
            </a:r>
            <a:endParaRPr lang="en-US" sz="1600" b="0" i="0" u="none" strike="noStrike" cap="none">
              <a:solidFill>
                <a:srgbClr val="006699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TAGCTATCACGACCGCGGTCGATTTGCCCGAC</a:t>
            </a:r>
            <a:endParaRPr lang="en-US" sz="1600">
              <a:solidFill>
                <a:srgbClr val="006699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4341934" y="3864114"/>
            <a:ext cx="481253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</a:t>
            </a:r>
            <a:r>
              <a:rPr lang="en-US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AG</a:t>
            </a:r>
            <a:r>
              <a:rPr lang="en-US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</a:t>
            </a:r>
            <a:r>
              <a:rPr lang="en-US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CTATCAC</a:t>
            </a:r>
            <a:r>
              <a:rPr lang="en-US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CT</a:t>
            </a:r>
            <a:r>
              <a:rPr lang="en-US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GACC</a:t>
            </a:r>
            <a:r>
              <a:rPr lang="en-US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</a:t>
            </a:r>
            <a:r>
              <a:rPr lang="en-US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</a:t>
            </a:r>
            <a:r>
              <a:rPr lang="en-US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CA</a:t>
            </a:r>
            <a:r>
              <a:rPr lang="en-US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GG</a:t>
            </a:r>
            <a:r>
              <a:rPr lang="en-US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</a:t>
            </a:r>
            <a:r>
              <a:rPr lang="en-US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CGA</a:t>
            </a:r>
            <a:r>
              <a:rPr lang="en-US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--</a:t>
            </a:r>
            <a:r>
              <a:rPr lang="en-US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TGCCC</a:t>
            </a:r>
            <a:r>
              <a:rPr lang="en-US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---</a:t>
            </a:r>
            <a:endParaRPr lang="en-US" sz="1600">
              <a:solidFill>
                <a:srgbClr val="006699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</a:t>
            </a:r>
            <a:r>
              <a:rPr lang="en-US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AG</a:t>
            </a:r>
            <a:r>
              <a:rPr lang="en-US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</a:t>
            </a:r>
            <a:r>
              <a:rPr lang="en-US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CTATCAC</a:t>
            </a:r>
            <a:r>
              <a:rPr lang="en-US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--</a:t>
            </a:r>
            <a:r>
              <a:rPr lang="en-US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GACC</a:t>
            </a:r>
            <a:r>
              <a:rPr lang="en-US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</a:t>
            </a:r>
            <a:r>
              <a:rPr lang="en-US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</a:t>
            </a:r>
            <a:r>
              <a:rPr lang="en-US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--</a:t>
            </a:r>
            <a:r>
              <a:rPr lang="en-US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GG</a:t>
            </a:r>
            <a:r>
              <a:rPr lang="en-US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</a:t>
            </a:r>
            <a:r>
              <a:rPr lang="en-US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CGA</a:t>
            </a:r>
            <a:r>
              <a:rPr lang="en-US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TT</a:t>
            </a:r>
            <a:r>
              <a:rPr lang="en-US" sz="1600" b="1">
                <a:solidFill>
                  <a:srgbClr val="000066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TGCCC</a:t>
            </a:r>
            <a:r>
              <a:rPr lang="en-US" sz="1600">
                <a:solidFill>
                  <a:srgbClr val="006699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GAC</a:t>
            </a:r>
            <a:endParaRPr lang="en-US" sz="1600">
              <a:solidFill>
                <a:srgbClr val="006699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" name="Google Shape;325;p30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26" name="Google Shape;32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Edit Distance Table</a:t>
            </a:r>
            <a:endParaRPr lang="en-US"/>
          </a:p>
        </p:txBody>
      </p:sp>
      <p:sp>
        <p:nvSpPr>
          <p:cNvPr id="327" name="Google Shape;327;p30"/>
          <p:cNvSpPr/>
          <p:nvPr/>
        </p:nvSpPr>
        <p:spPr>
          <a:xfrm>
            <a:off x="2362200" y="5867400"/>
            <a:ext cx="29718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" name="Google Shape;334;p31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35" name="Google Shape;335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Edit Distance Table</a:t>
            </a:r>
            <a:endParaRPr lang="en-US"/>
          </a:p>
        </p:txBody>
      </p:sp>
      <p:sp>
        <p:nvSpPr>
          <p:cNvPr id="336" name="Google Shape;336;p31"/>
          <p:cNvSpPr/>
          <p:nvPr/>
        </p:nvSpPr>
        <p:spPr>
          <a:xfrm>
            <a:off x="2362200" y="5867400"/>
            <a:ext cx="35814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7" name="Google Shape;337;p31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" name="Google Shape;343;p32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44" name="Google Shape;34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Edit Distance Table</a:t>
            </a:r>
            <a:endParaRPr lang="en-US"/>
          </a:p>
        </p:txBody>
      </p:sp>
      <p:sp>
        <p:nvSpPr>
          <p:cNvPr id="345" name="Google Shape;345;p32"/>
          <p:cNvSpPr/>
          <p:nvPr/>
        </p:nvSpPr>
        <p:spPr>
          <a:xfrm>
            <a:off x="2362200" y="5867400"/>
            <a:ext cx="41148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6" name="Google Shape;346;p32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2" name="Google Shape;352;p33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53" name="Google Shape;35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Edit Distance Table</a:t>
            </a:r>
            <a:endParaRPr lang="en-US"/>
          </a:p>
        </p:txBody>
      </p:sp>
      <p:sp>
        <p:nvSpPr>
          <p:cNvPr id="354" name="Google Shape;354;p33"/>
          <p:cNvSpPr/>
          <p:nvPr/>
        </p:nvSpPr>
        <p:spPr>
          <a:xfrm>
            <a:off x="2362200" y="5867400"/>
            <a:ext cx="4876800" cy="304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5" name="Google Shape;355;p33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34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62" name="Google Shape;36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Edit Distance Table</a:t>
            </a:r>
            <a:endParaRPr lang="en-US"/>
          </a:p>
        </p:txBody>
      </p:sp>
      <p:sp>
        <p:nvSpPr>
          <p:cNvPr id="363" name="Google Shape;363;p34"/>
          <p:cNvSpPr/>
          <p:nvPr/>
        </p:nvSpPr>
        <p:spPr>
          <a:xfrm>
            <a:off x="2362200" y="5867400"/>
            <a:ext cx="54864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4" name="Google Shape;364;p34"/>
          <p:cNvSpPr/>
          <p:nvPr/>
        </p:nvSpPr>
        <p:spPr>
          <a:xfrm>
            <a:off x="1143000" y="5029200"/>
            <a:ext cx="228600" cy="304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" name="Google Shape;370;p35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71" name="Google Shape;37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Edit Distance Table</a:t>
            </a:r>
            <a:endParaRPr lang="en-US"/>
          </a:p>
        </p:txBody>
      </p:sp>
      <p:sp>
        <p:nvSpPr>
          <p:cNvPr id="372" name="Google Shape;372;p35"/>
          <p:cNvSpPr/>
          <p:nvPr/>
        </p:nvSpPr>
        <p:spPr>
          <a:xfrm>
            <a:off x="2362200" y="5867400"/>
            <a:ext cx="5334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1143000" y="4648200"/>
            <a:ext cx="228600" cy="685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Google Shape;379;p36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80" name="Google Shape;38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Edit Distance Table</a:t>
            </a:r>
            <a:endParaRPr lang="en-US"/>
          </a:p>
        </p:txBody>
      </p:sp>
      <p:sp>
        <p:nvSpPr>
          <p:cNvPr id="381" name="Google Shape;381;p36"/>
          <p:cNvSpPr/>
          <p:nvPr/>
        </p:nvSpPr>
        <p:spPr>
          <a:xfrm>
            <a:off x="2362200" y="5867400"/>
            <a:ext cx="10668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2" name="Google Shape;382;p36"/>
          <p:cNvSpPr/>
          <p:nvPr/>
        </p:nvSpPr>
        <p:spPr>
          <a:xfrm>
            <a:off x="1143000" y="4648200"/>
            <a:ext cx="228600" cy="685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8" name="Google Shape;388;p37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89" name="Google Shape;389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Edit Distance Table</a:t>
            </a:r>
            <a:endParaRPr lang="en-US"/>
          </a:p>
        </p:txBody>
      </p:sp>
      <p:sp>
        <p:nvSpPr>
          <p:cNvPr id="390" name="Google Shape;390;p37"/>
          <p:cNvSpPr/>
          <p:nvPr/>
        </p:nvSpPr>
        <p:spPr>
          <a:xfrm>
            <a:off x="2362200" y="5867400"/>
            <a:ext cx="5486400" cy="228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1" name="Google Shape;391;p37"/>
          <p:cNvSpPr/>
          <p:nvPr/>
        </p:nvSpPr>
        <p:spPr>
          <a:xfrm>
            <a:off x="1143000" y="4648200"/>
            <a:ext cx="228600" cy="685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7" name="Google Shape;397;p38"/>
          <p:cNvGraphicFramePr/>
          <p:nvPr/>
        </p:nvGraphicFramePr>
        <p:xfrm>
          <a:off x="1219200" y="1803400"/>
          <a:ext cx="6934200" cy="436890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10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10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10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10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10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10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10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10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10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10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98" name="Google Shape;398;p38"/>
          <p:cNvSpPr txBox="1"/>
          <p:nvPr/>
        </p:nvSpPr>
        <p:spPr>
          <a:xfrm>
            <a:off x="1371600" y="508000"/>
            <a:ext cx="746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Edit Distance Table</a:t>
            </a:r>
            <a:endParaRPr sz="32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</a:p>
        </p:txBody>
      </p:sp>
      <p:sp>
        <p:nvSpPr>
          <p:cNvPr id="404" name="Google Shape;404;p39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فرح</a:t>
            </a:r>
            <a:endParaRPr lang="en-US" sz="2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r" rtl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فرخ</a:t>
            </a:r>
            <a:endParaRPr sz="28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Minimum Edit Distance</a:t>
            </a:r>
            <a:endParaRPr lang="en-US"/>
          </a:p>
        </p:txBody>
      </p:sp>
      <p:sp>
        <p:nvSpPr>
          <p:cNvPr id="113" name="Google Shape;113;p4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Two strings and their </a:t>
            </a:r>
            <a:r>
              <a:rPr lang="en-US" b="1"/>
              <a:t>alignment</a:t>
            </a:r>
            <a:r>
              <a:rPr lang="en-US"/>
              <a:t>:</a:t>
            </a:r>
            <a:endParaRPr lang="en-US"/>
          </a:p>
        </p:txBody>
      </p:sp>
      <p:pic>
        <p:nvPicPr>
          <p:cNvPr id="114" name="Google Shape;114;p4" descr="align1.tiff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4000" y="2717800"/>
            <a:ext cx="52959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Computing alignments</a:t>
            </a:r>
            <a:endParaRPr lang="en-US"/>
          </a:p>
        </p:txBody>
      </p:sp>
      <p:sp>
        <p:nvSpPr>
          <p:cNvPr id="411" name="Google Shape;411;p40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Edit distance isn’t sufficient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often need to </a:t>
            </a:r>
            <a:r>
              <a:rPr lang="en-US" b="1"/>
              <a:t>align</a:t>
            </a:r>
            <a:r>
              <a:rPr lang="en-US"/>
              <a:t> each character of the two strings to each other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do this by keeping a “backtrace”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Every time we enter a cell, remember where we came from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we reach the end, 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Trace back the path from the upper right corner to read off the alignment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7" name="Google Shape;417;p41"/>
          <p:cNvGraphicFramePr/>
          <p:nvPr/>
        </p:nvGraphicFramePr>
        <p:xfrm>
          <a:off x="1066800" y="1644650"/>
          <a:ext cx="6934200" cy="4527650"/>
        </p:xfrm>
        <a:graphic>
          <a:graphicData uri="http://schemas.openxmlformats.org/drawingml/2006/table">
            <a:tbl>
              <a:tblPr>
                <a:noFill/>
                <a:tableStyleId>{8AB6C91D-A409-4EEB-8E75-AE244F55832B}</a:tableStyleId>
              </a:tblPr>
              <a:tblGrid>
                <a:gridCol w="630250"/>
                <a:gridCol w="630225"/>
                <a:gridCol w="630250"/>
                <a:gridCol w="630225"/>
                <a:gridCol w="630250"/>
                <a:gridCol w="631825"/>
                <a:gridCol w="630225"/>
                <a:gridCol w="630250"/>
                <a:gridCol w="630225"/>
                <a:gridCol w="630250"/>
                <a:gridCol w="630225"/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accent2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0</a:t>
                      </a:r>
                      <a:endParaRPr lang="en-US" sz="2000" b="1" i="0" u="none" strike="noStrike" cap="none">
                        <a:solidFill>
                          <a:schemeClr val="accent2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1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2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3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4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5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6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7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8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9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endParaRPr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#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X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E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C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U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T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I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O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Noto Sans Symbol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5400A8"/>
                          </a:solidFill>
                          <a:latin typeface="Tahoma" panose="020B0604030504040204"/>
                          <a:ea typeface="Tahoma" panose="020B0604030504040204"/>
                          <a:cs typeface="Tahoma" panose="020B0604030504040204"/>
                          <a:sym typeface="Tahoma" panose="020B0604030504040204"/>
                        </a:rPr>
                        <a:t>N</a:t>
                      </a:r>
                      <a:endParaRPr lang="en-US" sz="2000" b="0" i="0" u="none" strike="noStrike" cap="none">
                        <a:solidFill>
                          <a:srgbClr val="5400A8"/>
                        </a:solidFill>
                        <a:latin typeface="Tahoma" panose="020B0604030504040204"/>
                        <a:ea typeface="Tahoma" panose="020B0604030504040204"/>
                        <a:cs typeface="Tahoma" panose="020B0604030504040204"/>
                        <a:sym typeface="Tahoma" panose="020B0604030504040204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18" name="Google Shape;418;p41"/>
          <p:cNvSpPr txBox="1"/>
          <p:nvPr>
            <p:ph type="title"/>
          </p:nvPr>
        </p:nvSpPr>
        <p:spPr>
          <a:xfrm>
            <a:off x="228600" y="457200"/>
            <a:ext cx="746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Edit Distance</a:t>
            </a:r>
            <a:endParaRPr lang="en-US"/>
          </a:p>
        </p:txBody>
      </p:sp>
      <p:pic>
        <p:nvPicPr>
          <p:cNvPr id="419" name="Google Shape;419;p41" descr="rec2.tiff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410200" y="34928"/>
            <a:ext cx="3766159" cy="1483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MinEdit with Backtrace</a:t>
            </a:r>
            <a:endParaRPr lang="en-US"/>
          </a:p>
        </p:txBody>
      </p:sp>
      <p:pic>
        <p:nvPicPr>
          <p:cNvPr id="425" name="Google Shape;425;p42" descr="minedit2.tiff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57200" y="1905000"/>
            <a:ext cx="8229600" cy="4377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 txBox="1"/>
          <p:nvPr>
            <p:ph type="title"/>
          </p:nvPr>
        </p:nvSpPr>
        <p:spPr>
          <a:xfrm>
            <a:off x="1371600" y="0"/>
            <a:ext cx="7696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Adding Backtrace to Minimum Edit Distance</a:t>
            </a:r>
            <a:endParaRPr lang="en-US"/>
          </a:p>
        </p:txBody>
      </p:sp>
      <p:sp>
        <p:nvSpPr>
          <p:cNvPr id="431" name="Google Shape;431;p43"/>
          <p:cNvSpPr txBox="1"/>
          <p:nvPr>
            <p:ph type="body" idx="1"/>
          </p:nvPr>
        </p:nvSpPr>
        <p:spPr>
          <a:xfrm>
            <a:off x="152400" y="1600200"/>
            <a:ext cx="8763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Base conditions:                                                        Termination:</a:t>
            </a:r>
            <a:endParaRPr lang="en-US" sz="1800"/>
          </a:p>
          <a:p>
            <a:pPr marL="457200" lvl="1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D(i,0) = i         D(0,j) = j         D(N,M) is distance </a:t>
            </a:r>
            <a:endParaRPr sz="1800" i="1"/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Recurrence Relation</a:t>
            </a:r>
            <a:r>
              <a:rPr lang="en-US" sz="1800" i="1"/>
              <a:t>:</a:t>
            </a:r>
            <a:endParaRPr sz="1600" i="1"/>
          </a:p>
          <a:p>
            <a:pPr marL="457200" lvl="1" indent="0" algn="l" rtl="0"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For each  i = 1…M</a:t>
            </a:r>
            <a:endParaRPr lang="en-US" sz="1600">
              <a:latin typeface="Courier"/>
              <a:ea typeface="Courier"/>
              <a:cs typeface="Courier"/>
              <a:sym typeface="Courier"/>
            </a:endParaRPr>
          </a:p>
          <a:p>
            <a:pPr marL="990600" lvl="1" indent="-5334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000066"/>
              </a:buClr>
              <a:buSzPts val="1600"/>
              <a:buFont typeface="Courier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	 For each  j = 1…N</a:t>
            </a:r>
            <a:endParaRPr sz="1800" i="1"/>
          </a:p>
          <a:p>
            <a:pPr marL="742950" lvl="1" indent="-285750" algn="just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i="1">
                <a:latin typeface="Courier"/>
                <a:ea typeface="Courier"/>
                <a:cs typeface="Courier"/>
                <a:sym typeface="Courier"/>
              </a:rPr>
              <a:t>                       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D(i-1,j) + 1</a:t>
            </a:r>
            <a:endParaRPr lang="en-US" sz="1600">
              <a:latin typeface="Courier"/>
              <a:ea typeface="Courier"/>
              <a:cs typeface="Courier"/>
              <a:sym typeface="Courier"/>
            </a:endParaRPr>
          </a:p>
          <a:p>
            <a:pPr marL="457200" lvl="1" indent="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         D(i,j)= min   D(i,j-1) + 1</a:t>
            </a:r>
            <a:endParaRPr lang="en-US" sz="1600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28575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                       D(i-1,j-1) + 2;    if X(i) ≠ Y(j)   </a:t>
            </a:r>
            <a:endParaRPr lang="en-US" sz="1600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28575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                                    0;    if X(i) = Y(j)</a:t>
            </a:r>
            <a:endParaRPr lang="en-US" sz="1600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28575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                     </a:t>
            </a:r>
            <a:endParaRPr lang="en-US" sz="1600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28575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28575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28575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			LEFT</a:t>
            </a:r>
            <a:endParaRPr lang="en-US" sz="1600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28575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ptr(i,j)=    </a:t>
            </a:r>
            <a:endParaRPr lang="en-US" sz="1600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28575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			DOWN</a:t>
            </a:r>
            <a:endParaRPr lang="en-US" sz="1600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28575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                        </a:t>
            </a:r>
            <a:endParaRPr lang="en-US" sz="1600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28575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			DIAG</a:t>
            </a:r>
            <a:endParaRPr lang="en-US" sz="1600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285750" algn="just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32" name="Google Shape;432;p43"/>
          <p:cNvSpPr/>
          <p:nvPr/>
        </p:nvSpPr>
        <p:spPr>
          <a:xfrm>
            <a:off x="3241927" y="3104173"/>
            <a:ext cx="228600" cy="13208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 cap="flat" cmpd="sng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6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33" name="Google Shape;433;p43"/>
          <p:cNvSpPr/>
          <p:nvPr/>
        </p:nvSpPr>
        <p:spPr>
          <a:xfrm>
            <a:off x="5474160" y="3726799"/>
            <a:ext cx="76200" cy="88900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 cap="flat" cmpd="sng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6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34" name="Google Shape;434;p43"/>
          <p:cNvSpPr/>
          <p:nvPr/>
        </p:nvSpPr>
        <p:spPr>
          <a:xfrm>
            <a:off x="1905000" y="5181600"/>
            <a:ext cx="152400" cy="14478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 cap="flat" cmpd="sng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6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35" name="Google Shape;435;p43"/>
          <p:cNvSpPr txBox="1"/>
          <p:nvPr/>
        </p:nvSpPr>
        <p:spPr>
          <a:xfrm>
            <a:off x="3124200" y="5257800"/>
            <a:ext cx="835485" cy="221599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insertion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6" name="Google Shape;436;p43"/>
          <p:cNvSpPr txBox="1"/>
          <p:nvPr/>
        </p:nvSpPr>
        <p:spPr>
          <a:xfrm>
            <a:off x="3171158" y="5798201"/>
            <a:ext cx="791242" cy="221599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deletion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7" name="Google Shape;437;p43"/>
          <p:cNvSpPr txBox="1"/>
          <p:nvPr/>
        </p:nvSpPr>
        <p:spPr>
          <a:xfrm>
            <a:off x="3124200" y="6407801"/>
            <a:ext cx="1066800" cy="221599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substitution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8" name="Google Shape;438;p43"/>
          <p:cNvSpPr txBox="1"/>
          <p:nvPr/>
        </p:nvSpPr>
        <p:spPr>
          <a:xfrm>
            <a:off x="5847682" y="3505200"/>
            <a:ext cx="835485" cy="221599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insertion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9" name="Google Shape;439;p43"/>
          <p:cNvSpPr txBox="1"/>
          <p:nvPr/>
        </p:nvSpPr>
        <p:spPr>
          <a:xfrm>
            <a:off x="5833395" y="3158514"/>
            <a:ext cx="791242" cy="221599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deletion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40" name="Google Shape;440;p43"/>
          <p:cNvSpPr txBox="1"/>
          <p:nvPr/>
        </p:nvSpPr>
        <p:spPr>
          <a:xfrm>
            <a:off x="7772400" y="3886200"/>
            <a:ext cx="1066800" cy="221599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substitution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"/>
          <p:cNvSpPr txBox="1"/>
          <p:nvPr>
            <p:ph type="title"/>
          </p:nvPr>
        </p:nvSpPr>
        <p:spPr>
          <a:xfrm>
            <a:off x="1752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The Distance Matrix</a:t>
            </a:r>
            <a:endParaRPr lang="en-US"/>
          </a:p>
        </p:txBody>
      </p:sp>
      <p:sp>
        <p:nvSpPr>
          <p:cNvPr id="447" name="Google Shape;447;p44"/>
          <p:cNvSpPr txBox="1"/>
          <p:nvPr>
            <p:ph type="ftr" idx="11"/>
          </p:nvPr>
        </p:nvSpPr>
        <p:spPr>
          <a:xfrm>
            <a:off x="228600" y="6400800"/>
            <a:ext cx="3276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adapted from Serafim Batzoglou</a:t>
            </a:r>
            <a:endParaRPr lang="en-US"/>
          </a:p>
        </p:txBody>
      </p:sp>
      <p:sp>
        <p:nvSpPr>
          <p:cNvPr id="448" name="Google Shape;448;p44"/>
          <p:cNvSpPr/>
          <p:nvPr/>
        </p:nvSpPr>
        <p:spPr>
          <a:xfrm>
            <a:off x="1228725" y="1927225"/>
            <a:ext cx="3810000" cy="3733800"/>
          </a:xfrm>
          <a:prstGeom prst="rect">
            <a:avLst/>
          </a:prstGeom>
          <a:noFill/>
          <a:ln w="19050" cap="flat" cmpd="sng">
            <a:solidFill>
              <a:srgbClr val="C4BD9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449" name="Google Shape;449;p44"/>
          <p:cNvCxnSpPr/>
          <p:nvPr/>
        </p:nvCxnSpPr>
        <p:spPr>
          <a:xfrm>
            <a:off x="1228725" y="5545139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" name="Google Shape;450;p44"/>
          <p:cNvCxnSpPr/>
          <p:nvPr/>
        </p:nvCxnSpPr>
        <p:spPr>
          <a:xfrm>
            <a:off x="1233488" y="5446713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44"/>
          <p:cNvCxnSpPr/>
          <p:nvPr/>
        </p:nvCxnSpPr>
        <p:spPr>
          <a:xfrm>
            <a:off x="1233488" y="5356225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44"/>
          <p:cNvCxnSpPr/>
          <p:nvPr/>
        </p:nvCxnSpPr>
        <p:spPr>
          <a:xfrm>
            <a:off x="1228725" y="5265739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44"/>
          <p:cNvCxnSpPr/>
          <p:nvPr/>
        </p:nvCxnSpPr>
        <p:spPr>
          <a:xfrm>
            <a:off x="1233488" y="5180013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44"/>
          <p:cNvCxnSpPr/>
          <p:nvPr/>
        </p:nvCxnSpPr>
        <p:spPr>
          <a:xfrm>
            <a:off x="1228725" y="5081588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44"/>
          <p:cNvCxnSpPr/>
          <p:nvPr/>
        </p:nvCxnSpPr>
        <p:spPr>
          <a:xfrm>
            <a:off x="1219200" y="4991100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44"/>
          <p:cNvCxnSpPr/>
          <p:nvPr/>
        </p:nvCxnSpPr>
        <p:spPr>
          <a:xfrm>
            <a:off x="1233488" y="4900613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44"/>
          <p:cNvCxnSpPr/>
          <p:nvPr/>
        </p:nvCxnSpPr>
        <p:spPr>
          <a:xfrm>
            <a:off x="1233488" y="4802188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44"/>
          <p:cNvCxnSpPr/>
          <p:nvPr/>
        </p:nvCxnSpPr>
        <p:spPr>
          <a:xfrm>
            <a:off x="1228725" y="4703763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44"/>
          <p:cNvCxnSpPr/>
          <p:nvPr/>
        </p:nvCxnSpPr>
        <p:spPr>
          <a:xfrm>
            <a:off x="1228725" y="4613275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44"/>
          <p:cNvCxnSpPr/>
          <p:nvPr/>
        </p:nvCxnSpPr>
        <p:spPr>
          <a:xfrm>
            <a:off x="1233488" y="4522788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44"/>
          <p:cNvCxnSpPr/>
          <p:nvPr/>
        </p:nvCxnSpPr>
        <p:spPr>
          <a:xfrm>
            <a:off x="1220788" y="4437063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44"/>
          <p:cNvCxnSpPr/>
          <p:nvPr/>
        </p:nvCxnSpPr>
        <p:spPr>
          <a:xfrm>
            <a:off x="1233488" y="4338639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44"/>
          <p:cNvCxnSpPr/>
          <p:nvPr/>
        </p:nvCxnSpPr>
        <p:spPr>
          <a:xfrm>
            <a:off x="1223963" y="4248151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44"/>
          <p:cNvCxnSpPr/>
          <p:nvPr/>
        </p:nvCxnSpPr>
        <p:spPr>
          <a:xfrm>
            <a:off x="1238250" y="4157663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44"/>
          <p:cNvCxnSpPr/>
          <p:nvPr/>
        </p:nvCxnSpPr>
        <p:spPr>
          <a:xfrm>
            <a:off x="1233488" y="4054475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44"/>
          <p:cNvCxnSpPr/>
          <p:nvPr/>
        </p:nvCxnSpPr>
        <p:spPr>
          <a:xfrm>
            <a:off x="1238250" y="3956051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4"/>
          <p:cNvCxnSpPr/>
          <p:nvPr/>
        </p:nvCxnSpPr>
        <p:spPr>
          <a:xfrm>
            <a:off x="1238250" y="3865563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4"/>
          <p:cNvCxnSpPr/>
          <p:nvPr/>
        </p:nvCxnSpPr>
        <p:spPr>
          <a:xfrm>
            <a:off x="1233488" y="3775075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44"/>
          <p:cNvCxnSpPr/>
          <p:nvPr/>
        </p:nvCxnSpPr>
        <p:spPr>
          <a:xfrm>
            <a:off x="1238250" y="3689351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44"/>
          <p:cNvCxnSpPr/>
          <p:nvPr/>
        </p:nvCxnSpPr>
        <p:spPr>
          <a:xfrm>
            <a:off x="1233488" y="3590925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4"/>
          <p:cNvCxnSpPr/>
          <p:nvPr/>
        </p:nvCxnSpPr>
        <p:spPr>
          <a:xfrm>
            <a:off x="1223963" y="3500439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44"/>
          <p:cNvCxnSpPr/>
          <p:nvPr/>
        </p:nvCxnSpPr>
        <p:spPr>
          <a:xfrm>
            <a:off x="1228725" y="3409951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44"/>
          <p:cNvCxnSpPr/>
          <p:nvPr/>
        </p:nvCxnSpPr>
        <p:spPr>
          <a:xfrm>
            <a:off x="1220788" y="3321051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44"/>
          <p:cNvCxnSpPr/>
          <p:nvPr/>
        </p:nvCxnSpPr>
        <p:spPr>
          <a:xfrm>
            <a:off x="1233488" y="3213100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44"/>
          <p:cNvCxnSpPr/>
          <p:nvPr/>
        </p:nvCxnSpPr>
        <p:spPr>
          <a:xfrm>
            <a:off x="1233488" y="3122613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44"/>
          <p:cNvCxnSpPr/>
          <p:nvPr/>
        </p:nvCxnSpPr>
        <p:spPr>
          <a:xfrm>
            <a:off x="1238250" y="3032125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44"/>
          <p:cNvCxnSpPr/>
          <p:nvPr/>
        </p:nvCxnSpPr>
        <p:spPr>
          <a:xfrm>
            <a:off x="1225550" y="2946400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44"/>
          <p:cNvCxnSpPr/>
          <p:nvPr/>
        </p:nvCxnSpPr>
        <p:spPr>
          <a:xfrm>
            <a:off x="1230313" y="2847975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9" name="Google Shape;479;p44"/>
          <p:cNvCxnSpPr/>
          <p:nvPr/>
        </p:nvCxnSpPr>
        <p:spPr>
          <a:xfrm>
            <a:off x="1228725" y="2757488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44"/>
          <p:cNvCxnSpPr/>
          <p:nvPr/>
        </p:nvCxnSpPr>
        <p:spPr>
          <a:xfrm>
            <a:off x="1233488" y="2667000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44"/>
          <p:cNvCxnSpPr/>
          <p:nvPr/>
        </p:nvCxnSpPr>
        <p:spPr>
          <a:xfrm>
            <a:off x="1228725" y="2589213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44"/>
          <p:cNvCxnSpPr/>
          <p:nvPr/>
        </p:nvCxnSpPr>
        <p:spPr>
          <a:xfrm>
            <a:off x="1228725" y="2498725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44"/>
          <p:cNvCxnSpPr/>
          <p:nvPr/>
        </p:nvCxnSpPr>
        <p:spPr>
          <a:xfrm>
            <a:off x="1233488" y="2408239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44"/>
          <p:cNvCxnSpPr/>
          <p:nvPr/>
        </p:nvCxnSpPr>
        <p:spPr>
          <a:xfrm>
            <a:off x="1220788" y="2322513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44"/>
          <p:cNvCxnSpPr/>
          <p:nvPr/>
        </p:nvCxnSpPr>
        <p:spPr>
          <a:xfrm>
            <a:off x="1233488" y="2224088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44"/>
          <p:cNvCxnSpPr/>
          <p:nvPr/>
        </p:nvCxnSpPr>
        <p:spPr>
          <a:xfrm>
            <a:off x="1223963" y="2133600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44"/>
          <p:cNvCxnSpPr/>
          <p:nvPr/>
        </p:nvCxnSpPr>
        <p:spPr>
          <a:xfrm>
            <a:off x="1238250" y="2043113"/>
            <a:ext cx="3810000" cy="0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44"/>
          <p:cNvCxnSpPr/>
          <p:nvPr/>
        </p:nvCxnSpPr>
        <p:spPr>
          <a:xfrm rot="10800000">
            <a:off x="1330325" y="1931990"/>
            <a:ext cx="0" cy="3722687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44"/>
          <p:cNvCxnSpPr/>
          <p:nvPr/>
        </p:nvCxnSpPr>
        <p:spPr>
          <a:xfrm rot="10800000">
            <a:off x="1427163" y="1936751"/>
            <a:ext cx="0" cy="3722688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44"/>
          <p:cNvCxnSpPr/>
          <p:nvPr/>
        </p:nvCxnSpPr>
        <p:spPr>
          <a:xfrm rot="10800000">
            <a:off x="1528763" y="1927225"/>
            <a:ext cx="0" cy="3722688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44"/>
          <p:cNvCxnSpPr/>
          <p:nvPr/>
        </p:nvCxnSpPr>
        <p:spPr>
          <a:xfrm rot="10800000">
            <a:off x="1617663" y="1931990"/>
            <a:ext cx="0" cy="3722687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44"/>
          <p:cNvCxnSpPr/>
          <p:nvPr/>
        </p:nvCxnSpPr>
        <p:spPr>
          <a:xfrm rot="10800000">
            <a:off x="1704975" y="1936751"/>
            <a:ext cx="0" cy="3722688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" name="Google Shape;493;p44"/>
          <p:cNvCxnSpPr/>
          <p:nvPr/>
        </p:nvCxnSpPr>
        <p:spPr>
          <a:xfrm rot="10800000">
            <a:off x="1801813" y="1941514"/>
            <a:ext cx="0" cy="3722687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44"/>
          <p:cNvCxnSpPr/>
          <p:nvPr/>
        </p:nvCxnSpPr>
        <p:spPr>
          <a:xfrm rot="10800000">
            <a:off x="1903413" y="1931990"/>
            <a:ext cx="0" cy="3722687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44"/>
          <p:cNvCxnSpPr/>
          <p:nvPr/>
        </p:nvCxnSpPr>
        <p:spPr>
          <a:xfrm rot="10800000">
            <a:off x="1992313" y="1936751"/>
            <a:ext cx="0" cy="3722688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44"/>
          <p:cNvCxnSpPr/>
          <p:nvPr/>
        </p:nvCxnSpPr>
        <p:spPr>
          <a:xfrm rot="10800000">
            <a:off x="2082800" y="1927225"/>
            <a:ext cx="0" cy="3722688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44"/>
          <p:cNvCxnSpPr/>
          <p:nvPr/>
        </p:nvCxnSpPr>
        <p:spPr>
          <a:xfrm rot="10800000">
            <a:off x="2179638" y="1931990"/>
            <a:ext cx="0" cy="3722687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8" name="Google Shape;498;p44"/>
          <p:cNvCxnSpPr/>
          <p:nvPr/>
        </p:nvCxnSpPr>
        <p:spPr>
          <a:xfrm rot="10800000">
            <a:off x="2281238" y="1922465"/>
            <a:ext cx="0" cy="3722687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44"/>
          <p:cNvCxnSpPr/>
          <p:nvPr/>
        </p:nvCxnSpPr>
        <p:spPr>
          <a:xfrm rot="10800000">
            <a:off x="2370138" y="1927225"/>
            <a:ext cx="0" cy="3722688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44"/>
          <p:cNvCxnSpPr/>
          <p:nvPr/>
        </p:nvCxnSpPr>
        <p:spPr>
          <a:xfrm rot="10800000">
            <a:off x="2457450" y="1931990"/>
            <a:ext cx="0" cy="3722687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44"/>
          <p:cNvCxnSpPr/>
          <p:nvPr/>
        </p:nvCxnSpPr>
        <p:spPr>
          <a:xfrm rot="10800000">
            <a:off x="2554288" y="1936751"/>
            <a:ext cx="0" cy="3722688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44"/>
          <p:cNvCxnSpPr/>
          <p:nvPr/>
        </p:nvCxnSpPr>
        <p:spPr>
          <a:xfrm rot="10800000">
            <a:off x="2655888" y="1927225"/>
            <a:ext cx="0" cy="3722688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44"/>
          <p:cNvCxnSpPr/>
          <p:nvPr/>
        </p:nvCxnSpPr>
        <p:spPr>
          <a:xfrm rot="10800000">
            <a:off x="2744788" y="1931990"/>
            <a:ext cx="0" cy="3722687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44"/>
          <p:cNvCxnSpPr/>
          <p:nvPr/>
        </p:nvCxnSpPr>
        <p:spPr>
          <a:xfrm rot="10800000">
            <a:off x="2849563" y="1927225"/>
            <a:ext cx="0" cy="3722688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44"/>
          <p:cNvCxnSpPr/>
          <p:nvPr/>
        </p:nvCxnSpPr>
        <p:spPr>
          <a:xfrm rot="10800000">
            <a:off x="2946400" y="1931990"/>
            <a:ext cx="0" cy="3722687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506;p44"/>
          <p:cNvCxnSpPr/>
          <p:nvPr/>
        </p:nvCxnSpPr>
        <p:spPr>
          <a:xfrm rot="10800000">
            <a:off x="3048000" y="1922465"/>
            <a:ext cx="0" cy="3722687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Google Shape;507;p44"/>
          <p:cNvCxnSpPr/>
          <p:nvPr/>
        </p:nvCxnSpPr>
        <p:spPr>
          <a:xfrm rot="10800000">
            <a:off x="3136900" y="1927225"/>
            <a:ext cx="0" cy="3722688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44"/>
          <p:cNvCxnSpPr/>
          <p:nvPr/>
        </p:nvCxnSpPr>
        <p:spPr>
          <a:xfrm rot="10800000">
            <a:off x="3224213" y="1931990"/>
            <a:ext cx="0" cy="3722687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44"/>
          <p:cNvCxnSpPr/>
          <p:nvPr/>
        </p:nvCxnSpPr>
        <p:spPr>
          <a:xfrm rot="10800000">
            <a:off x="3321050" y="1936751"/>
            <a:ext cx="0" cy="3722688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44"/>
          <p:cNvCxnSpPr/>
          <p:nvPr/>
        </p:nvCxnSpPr>
        <p:spPr>
          <a:xfrm rot="10800000">
            <a:off x="3422650" y="1927225"/>
            <a:ext cx="0" cy="3722688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44"/>
          <p:cNvCxnSpPr/>
          <p:nvPr/>
        </p:nvCxnSpPr>
        <p:spPr>
          <a:xfrm rot="10800000">
            <a:off x="3511550" y="1931990"/>
            <a:ext cx="0" cy="3722687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44"/>
          <p:cNvCxnSpPr/>
          <p:nvPr/>
        </p:nvCxnSpPr>
        <p:spPr>
          <a:xfrm rot="10800000">
            <a:off x="3602038" y="1922465"/>
            <a:ext cx="0" cy="3722687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3" name="Google Shape;513;p44"/>
          <p:cNvCxnSpPr/>
          <p:nvPr/>
        </p:nvCxnSpPr>
        <p:spPr>
          <a:xfrm rot="10800000">
            <a:off x="3698875" y="1927225"/>
            <a:ext cx="0" cy="3722688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" name="Google Shape;514;p44"/>
          <p:cNvCxnSpPr/>
          <p:nvPr/>
        </p:nvCxnSpPr>
        <p:spPr>
          <a:xfrm rot="10800000">
            <a:off x="3800475" y="1917700"/>
            <a:ext cx="0" cy="3722688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5" name="Google Shape;515;p44"/>
          <p:cNvCxnSpPr/>
          <p:nvPr/>
        </p:nvCxnSpPr>
        <p:spPr>
          <a:xfrm rot="10800000">
            <a:off x="3889375" y="1922465"/>
            <a:ext cx="0" cy="3722687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44"/>
          <p:cNvCxnSpPr/>
          <p:nvPr/>
        </p:nvCxnSpPr>
        <p:spPr>
          <a:xfrm rot="10800000">
            <a:off x="3976688" y="1927225"/>
            <a:ext cx="0" cy="3722688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7" name="Google Shape;517;p44"/>
          <p:cNvCxnSpPr/>
          <p:nvPr/>
        </p:nvCxnSpPr>
        <p:spPr>
          <a:xfrm rot="10800000">
            <a:off x="4073525" y="1931990"/>
            <a:ext cx="0" cy="3722687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8" name="Google Shape;518;p44"/>
          <p:cNvCxnSpPr/>
          <p:nvPr/>
        </p:nvCxnSpPr>
        <p:spPr>
          <a:xfrm rot="10800000">
            <a:off x="4175125" y="1922465"/>
            <a:ext cx="0" cy="3722687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44"/>
          <p:cNvCxnSpPr/>
          <p:nvPr/>
        </p:nvCxnSpPr>
        <p:spPr>
          <a:xfrm rot="10800000">
            <a:off x="4264025" y="1927225"/>
            <a:ext cx="0" cy="3722688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44"/>
          <p:cNvCxnSpPr/>
          <p:nvPr/>
        </p:nvCxnSpPr>
        <p:spPr>
          <a:xfrm rot="10800000">
            <a:off x="4359275" y="1922465"/>
            <a:ext cx="0" cy="3722687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521;p44"/>
          <p:cNvCxnSpPr/>
          <p:nvPr/>
        </p:nvCxnSpPr>
        <p:spPr>
          <a:xfrm rot="10800000">
            <a:off x="4448175" y="1927225"/>
            <a:ext cx="0" cy="3722688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522;p44"/>
          <p:cNvCxnSpPr/>
          <p:nvPr/>
        </p:nvCxnSpPr>
        <p:spPr>
          <a:xfrm rot="10800000">
            <a:off x="4535488" y="1931990"/>
            <a:ext cx="0" cy="3722687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44"/>
          <p:cNvCxnSpPr/>
          <p:nvPr/>
        </p:nvCxnSpPr>
        <p:spPr>
          <a:xfrm rot="10800000">
            <a:off x="4632325" y="1936751"/>
            <a:ext cx="0" cy="3722688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44"/>
          <p:cNvCxnSpPr/>
          <p:nvPr/>
        </p:nvCxnSpPr>
        <p:spPr>
          <a:xfrm rot="10800000">
            <a:off x="4733925" y="1927225"/>
            <a:ext cx="0" cy="3722688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44"/>
          <p:cNvCxnSpPr/>
          <p:nvPr/>
        </p:nvCxnSpPr>
        <p:spPr>
          <a:xfrm rot="10800000">
            <a:off x="4822825" y="1931990"/>
            <a:ext cx="0" cy="3722687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44"/>
          <p:cNvCxnSpPr/>
          <p:nvPr/>
        </p:nvCxnSpPr>
        <p:spPr>
          <a:xfrm rot="10800000">
            <a:off x="4929188" y="1927225"/>
            <a:ext cx="0" cy="3722688"/>
          </a:xfrm>
          <a:prstGeom prst="straightConnector1">
            <a:avLst/>
          </a:prstGeom>
          <a:noFill/>
          <a:ln w="9525" cap="flat" cmpd="sng">
            <a:solidFill>
              <a:srgbClr val="C4BD9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7" name="Google Shape;527;p44"/>
          <p:cNvSpPr/>
          <p:nvPr/>
        </p:nvSpPr>
        <p:spPr>
          <a:xfrm rot="10800000">
            <a:off x="1219200" y="1905000"/>
            <a:ext cx="3810000" cy="3759200"/>
          </a:xfrm>
          <a:custGeom>
            <a:avLst/>
            <a:gdLst/>
            <a:ahLst/>
            <a:cxnLst/>
            <a:rect l="l" t="t" r="r" b="b"/>
            <a:pathLst>
              <a:path w="2333" h="2275" extrusionOk="0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 cap="flat" cmpd="sng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8" name="Google Shape;528;p44"/>
          <p:cNvSpPr txBox="1"/>
          <p:nvPr/>
        </p:nvSpPr>
        <p:spPr>
          <a:xfrm>
            <a:off x="1143000" y="5664200"/>
            <a:ext cx="39677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y</a:t>
            </a:r>
            <a:r>
              <a:rPr lang="en-US" sz="2000" baseline="-25000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0</a:t>
            </a:r>
            <a:r>
              <a:rPr lang="en-US" sz="2000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………………………………  y</a:t>
            </a:r>
            <a:r>
              <a:rPr lang="en-US" sz="2000" baseline="-25000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M</a:t>
            </a:r>
            <a:endParaRPr sz="2000">
              <a:solidFill>
                <a:schemeClr val="dk1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529" name="Google Shape;529;p44"/>
          <p:cNvSpPr txBox="1"/>
          <p:nvPr/>
        </p:nvSpPr>
        <p:spPr>
          <a:xfrm rot="-5400000">
            <a:off x="-1113157" y="3584545"/>
            <a:ext cx="39624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x</a:t>
            </a:r>
            <a:r>
              <a:rPr lang="en-US" sz="2000" baseline="-25000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0</a:t>
            </a:r>
            <a:r>
              <a:rPr lang="en-US" sz="2000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……………………  x</a:t>
            </a:r>
            <a:r>
              <a:rPr lang="en-US" sz="2000" baseline="-25000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N</a:t>
            </a:r>
            <a:endParaRPr sz="2000">
              <a:solidFill>
                <a:schemeClr val="dk1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530" name="Google Shape;530;p44"/>
          <p:cNvSpPr txBox="1"/>
          <p:nvPr/>
        </p:nvSpPr>
        <p:spPr>
          <a:xfrm>
            <a:off x="5410200" y="2006601"/>
            <a:ext cx="3352800" cy="261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6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Every non-decreasing path </a:t>
            </a:r>
            <a:endParaRPr lang="en-US" sz="2000">
              <a:solidFill>
                <a:srgbClr val="000066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66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6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from (0,0) to (M, N) </a:t>
            </a:r>
            <a:endParaRPr lang="en-US" sz="2000">
              <a:solidFill>
                <a:srgbClr val="000066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66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6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corresponds to </a:t>
            </a:r>
            <a:endParaRPr lang="en-US" sz="2000">
              <a:solidFill>
                <a:srgbClr val="000066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6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 alignment </a:t>
            </a:r>
            <a:endParaRPr lang="en-US" sz="2000">
              <a:solidFill>
                <a:srgbClr val="000066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6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of the two sequences</a:t>
            </a:r>
            <a:endParaRPr lang="en-US" sz="2000">
              <a:solidFill>
                <a:srgbClr val="000066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66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31" name="Google Shape;531;p44"/>
          <p:cNvSpPr txBox="1"/>
          <p:nvPr/>
        </p:nvSpPr>
        <p:spPr>
          <a:xfrm>
            <a:off x="5257801" y="5461001"/>
            <a:ext cx="380598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4001D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An optimal alignment is composed of optimal subalignments</a:t>
            </a:r>
            <a:endParaRPr sz="1800">
              <a:solidFill>
                <a:srgbClr val="A4001D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Result of Backtrace</a:t>
            </a:r>
            <a:endParaRPr lang="en-US"/>
          </a:p>
        </p:txBody>
      </p:sp>
      <p:sp>
        <p:nvSpPr>
          <p:cNvPr id="538" name="Google Shape;538;p45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Two strings and their </a:t>
            </a:r>
            <a:r>
              <a:rPr lang="en-US" b="1"/>
              <a:t>alignment</a:t>
            </a:r>
            <a:r>
              <a:rPr lang="en-US"/>
              <a:t>:</a:t>
            </a:r>
            <a:endParaRPr lang="en-US"/>
          </a:p>
        </p:txBody>
      </p:sp>
      <p:pic>
        <p:nvPicPr>
          <p:cNvPr id="539" name="Google Shape;539;p45" descr="align1.tiff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981200" y="2972165"/>
            <a:ext cx="4838700" cy="2692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Performance</a:t>
            </a:r>
            <a:endParaRPr lang="en-US"/>
          </a:p>
        </p:txBody>
      </p:sp>
      <p:sp>
        <p:nvSpPr>
          <p:cNvPr id="546" name="Google Shape;546;p46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Time:</a:t>
            </a:r>
            <a:r>
              <a:rPr lang="en-US" sz="2800"/>
              <a:t>		O(nm)</a:t>
            </a:r>
            <a:endParaRPr sz="320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Space:</a:t>
            </a:r>
            <a:r>
              <a:rPr lang="en-US" sz="2800"/>
              <a:t>		O(nm)</a:t>
            </a:r>
            <a:endParaRPr lang="en-US" sz="280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Backtrace</a:t>
            </a:r>
            <a:r>
              <a:rPr lang="en-US" sz="2800"/>
              <a:t>	O(n+m)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sz="4400"/>
              <a:t>MINIMUM EDIT DISTANCE</a:t>
            </a:r>
            <a:endParaRPr lang="en-US" sz="4400"/>
          </a:p>
        </p:txBody>
      </p:sp>
      <p:sp>
        <p:nvSpPr>
          <p:cNvPr id="553" name="Google Shape;553;p47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>
              <a:solidFill>
                <a:srgbClr val="A5002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A50021"/>
              </a:buClr>
              <a:buSzPts val="3200"/>
              <a:buNone/>
            </a:pPr>
            <a:r>
              <a:rPr lang="en-US" sz="3200">
                <a:solidFill>
                  <a:srgbClr val="A5002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Weighted Minimum Edit Distance</a:t>
            </a:r>
            <a:endParaRPr sz="32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Weighted Edit Distance</a:t>
            </a:r>
            <a:endParaRPr lang="en-US"/>
          </a:p>
        </p:txBody>
      </p:sp>
      <p:sp>
        <p:nvSpPr>
          <p:cNvPr id="560" name="Google Shape;560;p48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would we add weights to the computation?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Spell Correction: some letters are more likely to be mistyped than others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Biology: certain kinds of deletions or insertions are more likely than others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9"/>
          <p:cNvSpPr txBox="1"/>
          <p:nvPr>
            <p:ph type="title"/>
          </p:nvPr>
        </p:nvSpPr>
        <p:spPr>
          <a:xfrm>
            <a:off x="1371600" y="101600"/>
            <a:ext cx="746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Confusion matrix for spelling errors</a:t>
            </a:r>
            <a:endParaRPr lang="en-US"/>
          </a:p>
        </p:txBody>
      </p:sp>
      <p:pic>
        <p:nvPicPr>
          <p:cNvPr id="566" name="Google Shape;566;p49" descr="kern.tiff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43638" y="1295400"/>
            <a:ext cx="6669247" cy="53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Minimum Edit Distance</a:t>
            </a:r>
            <a:endParaRPr lang="en-US"/>
          </a:p>
        </p:txBody>
      </p:sp>
      <p:sp>
        <p:nvSpPr>
          <p:cNvPr id="121" name="Google Shape;121;p5"/>
          <p:cNvSpPr txBox="1"/>
          <p:nvPr>
            <p:ph type="body" idx="1"/>
          </p:nvPr>
        </p:nvSpPr>
        <p:spPr>
          <a:xfrm>
            <a:off x="762000" y="4343400"/>
            <a:ext cx="79248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each operation has cost of 1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Distance between these is 5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substitutions cost 2 (Levenshtein)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Distance between them is 8</a:t>
            </a:r>
            <a:endParaRPr lang="en-US"/>
          </a:p>
        </p:txBody>
      </p:sp>
      <p:pic>
        <p:nvPicPr>
          <p:cNvPr id="122" name="Google Shape;122;p5" descr="align2.tiff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28800" y="1600201"/>
            <a:ext cx="3644900" cy="271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</a:p>
        </p:txBody>
      </p:sp>
      <p:pic>
        <p:nvPicPr>
          <p:cNvPr id="572" name="Google Shape;572;p50" descr="qwerty2.tiff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22300" y="2151856"/>
            <a:ext cx="7759700" cy="4020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Weighted Min Edit Distance</a:t>
            </a:r>
            <a:endParaRPr lang="en-US"/>
          </a:p>
        </p:txBody>
      </p:sp>
      <p:sp>
        <p:nvSpPr>
          <p:cNvPr id="579" name="Google Shape;579;p51"/>
          <p:cNvSpPr txBox="1"/>
          <p:nvPr>
            <p:ph type="body" idx="1"/>
          </p:nvPr>
        </p:nvSpPr>
        <p:spPr>
          <a:xfrm>
            <a:off x="152400" y="1701800"/>
            <a:ext cx="8763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Initialization:</a:t>
            </a:r>
            <a:endParaRPr lang="en-US"/>
          </a:p>
          <a:p>
            <a:pPr marL="457200" lvl="1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D(0,0) = 0</a:t>
            </a:r>
            <a:endParaRPr lang="en-US">
              <a:latin typeface="Courier"/>
              <a:ea typeface="Courier"/>
              <a:cs typeface="Courier"/>
              <a:sym typeface="Courier"/>
            </a:endParaRPr>
          </a:p>
          <a:p>
            <a:pPr marL="457200" lvl="1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D(i,0) = D(i-1,0) + del[x(i)];    1 &lt; i ≤ N</a:t>
            </a:r>
            <a:endParaRPr lang="en-US">
              <a:latin typeface="Courier"/>
              <a:ea typeface="Courier"/>
              <a:cs typeface="Courier"/>
              <a:sym typeface="Courier"/>
            </a:endParaRPr>
          </a:p>
          <a:p>
            <a:pPr marL="457200" lvl="1" indent="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D(0,j) = D(0,j-1) + ins[y(j)];    1 &lt; j ≤ M</a:t>
            </a:r>
            <a:endParaRPr i="1"/>
          </a:p>
          <a:p>
            <a:pPr marL="342900" lvl="0" indent="-342900" algn="just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Recurrence Relation</a:t>
            </a:r>
            <a:r>
              <a:rPr lang="en-US" i="1"/>
              <a:t>:</a:t>
            </a:r>
            <a:endParaRPr lang="en-US" i="1"/>
          </a:p>
          <a:p>
            <a:pPr marL="457200" lvl="1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i="1">
                <a:latin typeface="Courier"/>
                <a:ea typeface="Courier"/>
                <a:cs typeface="Courier"/>
                <a:sym typeface="Courier"/>
              </a:rPr>
              <a:t>              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D(i-1,j)   + del[x(i)]</a:t>
            </a:r>
            <a:endParaRPr lang="en-US">
              <a:latin typeface="Courier"/>
              <a:ea typeface="Courier"/>
              <a:cs typeface="Courier"/>
              <a:sym typeface="Courier"/>
            </a:endParaRPr>
          </a:p>
          <a:p>
            <a:pPr marL="457200" lvl="1" indent="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D(i,j)= min    D(i,j-1)   + ins[y(j)]</a:t>
            </a:r>
            <a:endParaRPr lang="en-US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28575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               D(i-1,j-1)+sub[x(i),y(j)]</a:t>
            </a:r>
            <a:endParaRPr lang="en-US">
              <a:latin typeface="Courier"/>
              <a:ea typeface="Courier"/>
              <a:cs typeface="Courier"/>
              <a:sym typeface="Courier"/>
            </a:endParaRPr>
          </a:p>
          <a:p>
            <a:pPr marL="342900" lvl="0" indent="-342900" algn="just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Termination</a:t>
            </a:r>
            <a:r>
              <a:rPr lang="en-US" i="1"/>
              <a:t>:</a:t>
            </a:r>
            <a:endParaRPr lang="en-US" i="1"/>
          </a:p>
          <a:p>
            <a:pPr marL="742950" lvl="1" indent="-28575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D(N,M) is distance </a:t>
            </a:r>
            <a:endParaRPr lang="en-US">
              <a:latin typeface="Courier"/>
              <a:ea typeface="Courier"/>
              <a:cs typeface="Courier"/>
              <a:sym typeface="Courier"/>
            </a:endParaRPr>
          </a:p>
          <a:p>
            <a:pPr marL="742950" lvl="1" indent="-28575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580" name="Google Shape;580;p51"/>
          <p:cNvSpPr/>
          <p:nvPr/>
        </p:nvSpPr>
        <p:spPr>
          <a:xfrm>
            <a:off x="3124200" y="4298950"/>
            <a:ext cx="152400" cy="16510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 cap="flat" cmpd="sng">
            <a:solidFill>
              <a:srgbClr val="00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66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Spelling Problems</a:t>
            </a:r>
            <a:endParaRPr lang="en-US"/>
          </a:p>
        </p:txBody>
      </p:sp>
      <p:sp>
        <p:nvSpPr>
          <p:cNvPr id="586" name="Google Shape;586;p5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Detectng isolated non-words 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“grafe” “exampel” 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Fixing isolated non-words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 “grafe” -&gt; “giraffe” , “exampel” -&gt;“example” 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Fixing errors in context 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“I ate desert” -&gt; “I ate dessert” 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“It was written be me” -&gt; “It was written by me”</a:t>
            </a:r>
            <a:endParaRPr lang="en-US"/>
          </a:p>
          <a:p>
            <a:pPr marL="742950" lvl="1" indent="-285750" algn="r" rtl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اسلم نے سیب کھائی &lt;- اسلم نے سیب کھایا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How to choose between options</a:t>
            </a:r>
            <a:endParaRPr lang="en-US"/>
          </a:p>
        </p:txBody>
      </p:sp>
      <p:sp>
        <p:nvSpPr>
          <p:cNvPr id="592" name="Google Shape;592;p5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Probabilities of edits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Insertions, deletions, substitutions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Transpositions 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Probability of the new word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</a:p>
        </p:txBody>
      </p:sp>
      <p:sp>
        <p:nvSpPr>
          <p:cNvPr id="598" name="Google Shape;598;p54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Pakistan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LHE</a:t>
            </a:r>
            <a:endParaRPr lang="en-US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 A K I S T A N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* *  *  * *  * * L H E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Revision</a:t>
            </a:r>
            <a:endParaRPr lang="en-US"/>
          </a:p>
        </p:txBody>
      </p:sp>
      <p:sp>
        <p:nvSpPr>
          <p:cNvPr id="604" name="Google Shape;604;p55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Probability:</a:t>
            </a:r>
            <a:r>
              <a:rPr lang="en-US" b="1"/>
              <a:t> </a:t>
            </a:r>
            <a:r>
              <a:rPr lang="en-US"/>
              <a:t>p(X = x)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Conditional Probability: p(X = x , Y = y)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Independence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Chain Rule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Joined Probability: p(X = x | Y = y)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1371600" y="76200"/>
            <a:ext cx="7467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Other uses of Edit Distance in NLP</a:t>
            </a:r>
            <a:endParaRPr lang="en-US"/>
          </a:p>
        </p:txBody>
      </p:sp>
      <p:sp>
        <p:nvSpPr>
          <p:cNvPr id="128" name="Google Shape;128;p6"/>
          <p:cNvSpPr txBox="1"/>
          <p:nvPr>
            <p:ph type="body" idx="1"/>
          </p:nvPr>
        </p:nvSpPr>
        <p:spPr>
          <a:xfrm>
            <a:off x="152400" y="1219200"/>
            <a:ext cx="8991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Evaluating Machine Translation and speech recognition</a:t>
            </a:r>
            <a:endParaRPr lang="en-US"/>
          </a:p>
          <a:p>
            <a:pPr marL="342900" lvl="0" indent="-342900" algn="l" rtl="0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>
                <a:latin typeface="Courier"/>
                <a:ea typeface="Courier"/>
                <a:cs typeface="Courier"/>
                <a:sym typeface="Courier"/>
              </a:rPr>
              <a:t>R 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Spokesman confirms    senior government adviser was shot</a:t>
            </a:r>
            <a:endParaRPr lang="en-US" sz="1800">
              <a:latin typeface="Courier"/>
              <a:ea typeface="Courier"/>
              <a:cs typeface="Courier"/>
              <a:sym typeface="Courier"/>
            </a:endParaRPr>
          </a:p>
          <a:p>
            <a:pPr marL="342900" lvl="0" indent="-342900" algn="l" rtl="0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b="1">
                <a:latin typeface="Courier"/>
                <a:ea typeface="Courier"/>
                <a:cs typeface="Courier"/>
                <a:sym typeface="Courier"/>
              </a:rPr>
              <a:t>H 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Spokesman said    the senior            adviser was shot dead</a:t>
            </a:r>
            <a:endParaRPr lang="en-US" sz="1800">
              <a:latin typeface="Courier"/>
              <a:ea typeface="Courier"/>
              <a:cs typeface="Courier"/>
              <a:sym typeface="Courier"/>
            </a:endParaRPr>
          </a:p>
          <a:p>
            <a:pPr marL="342900" lvl="0" indent="-342900" algn="l" rtl="0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             S      I              D                         I</a:t>
            </a:r>
            <a:endParaRPr lang="en-US" sz="1800">
              <a:latin typeface="Courier"/>
              <a:ea typeface="Courier"/>
              <a:cs typeface="Courier"/>
              <a:sym typeface="Courier"/>
            </a:endParaRPr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Named Entity Extraction and Entity Coreference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–"/>
            </a:pPr>
            <a:r>
              <a:rPr lang="en-US">
                <a:solidFill>
                  <a:srgbClr val="FF0000"/>
                </a:solidFill>
              </a:rPr>
              <a:t>IBM Inc</a:t>
            </a:r>
            <a:r>
              <a:rPr lang="en-US"/>
              <a:t>. announced today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–"/>
            </a:pPr>
            <a:r>
              <a:rPr lang="en-US">
                <a:solidFill>
                  <a:srgbClr val="FF0000"/>
                </a:solidFill>
              </a:rPr>
              <a:t>IBM </a:t>
            </a:r>
            <a:r>
              <a:rPr lang="en-US"/>
              <a:t>profits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–"/>
            </a:pPr>
            <a:r>
              <a:rPr lang="en-US">
                <a:solidFill>
                  <a:srgbClr val="FF0000"/>
                </a:solidFill>
              </a:rPr>
              <a:t>Stanford President John Hennessy </a:t>
            </a:r>
            <a:r>
              <a:rPr lang="en-US"/>
              <a:t>announced yesterday</a:t>
            </a:r>
            <a:endParaRPr lang="en-US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for </a:t>
            </a:r>
            <a:r>
              <a:rPr lang="en-US">
                <a:solidFill>
                  <a:srgbClr val="FF0000"/>
                </a:solidFill>
              </a:rPr>
              <a:t>Stanford University President John Hennessy</a:t>
            </a:r>
            <a:endParaRPr lang="en-US">
              <a:solidFill>
                <a:srgbClr val="FF0000"/>
              </a:solidFill>
            </a:endParaRPr>
          </a:p>
          <a:p>
            <a:pPr marL="742950" lvl="1" indent="-121285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  <a:p>
            <a:pPr marL="342900" lvl="0" indent="-342900" algn="l" rtl="0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How to find the Min Edit Distance?</a:t>
            </a:r>
            <a:endParaRPr lang="en-US"/>
          </a:p>
        </p:txBody>
      </p:sp>
      <p:sp>
        <p:nvSpPr>
          <p:cNvPr id="135" name="Google Shape;135;p7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Searching for a path (sequence of edits) from the start string to the final string: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/>
              <a:t>Initial state</a:t>
            </a:r>
            <a:r>
              <a:rPr lang="en-US"/>
              <a:t>: the word we’re transforming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/>
              <a:t>Operators</a:t>
            </a:r>
            <a:r>
              <a:rPr lang="en-US"/>
              <a:t>: insert, delete, substitute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/>
              <a:t>Goal state</a:t>
            </a:r>
            <a:r>
              <a:rPr lang="en-US"/>
              <a:t>:  the word we’re trying to get to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/>
              <a:t>Path cost</a:t>
            </a:r>
            <a:r>
              <a:rPr lang="en-US"/>
              <a:t>: what we want to minimize: the number of edits</a:t>
            </a:r>
            <a:endParaRPr lang="en-US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  <p:sp>
        <p:nvSpPr>
          <p:cNvPr id="136" name="Google Shape;136;p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99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sz="1600">
              <a:solidFill>
                <a:srgbClr val="0099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pic>
        <p:nvPicPr>
          <p:cNvPr id="137" name="Google Shape;137;p7" descr="intention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4000" y="4851400"/>
            <a:ext cx="5716386" cy="1827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Example</a:t>
            </a:r>
            <a:endParaRPr lang="en-US"/>
          </a:p>
        </p:txBody>
      </p:sp>
      <p:sp>
        <p:nvSpPr>
          <p:cNvPr id="143" name="Google Shape;143;p8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Kitten to Sitting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Kitten -&gt; sitten (substitution)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Sitten -&gt; sittin (substitution)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Sittin -&gt; sitting (insertion)</a:t>
            </a:r>
            <a:endParaRPr lang="en-US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Output: 3</a:t>
            </a:r>
            <a:endParaRPr lang="en-US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Minimum Edit as Search</a:t>
            </a:r>
            <a:endParaRPr lang="en-US"/>
          </a:p>
        </p:txBody>
      </p:sp>
      <p:sp>
        <p:nvSpPr>
          <p:cNvPr id="150" name="Google Shape;150;p9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But the space of all edit sequences is huge!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can’t afford to navigate naïvely</a:t>
            </a:r>
            <a:endParaRPr lang="en-US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Lots of distinct paths wind up at the same state.</a:t>
            </a:r>
            <a:endParaRPr lang="en-US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don’t have to keep track of all of them</a:t>
            </a:r>
            <a:endParaRPr lang="en-US"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Just the shortest path to each of those revisted states.</a:t>
            </a:r>
            <a:endParaRPr lang="en-US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  <p:sp>
        <p:nvSpPr>
          <p:cNvPr id="151" name="Google Shape;151;p9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solidFill>
                  <a:srgbClr val="00990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</a:fld>
            <a:endParaRPr sz="1600">
              <a:solidFill>
                <a:srgbClr val="0099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7228</Words>
  <Application>WPS Presentation</Application>
  <PresentationFormat/>
  <Paragraphs>2531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3" baseType="lpstr">
      <vt:lpstr>Arial</vt:lpstr>
      <vt:lpstr>SimSun</vt:lpstr>
      <vt:lpstr>Wingdings</vt:lpstr>
      <vt:lpstr>Arial</vt:lpstr>
      <vt:lpstr>Calibri</vt:lpstr>
      <vt:lpstr>Times</vt:lpstr>
      <vt:lpstr>Times New Roman</vt:lpstr>
      <vt:lpstr>Courier New</vt:lpstr>
      <vt:lpstr>Courier</vt:lpstr>
      <vt:lpstr>Courier New</vt:lpstr>
      <vt:lpstr>Tahoma</vt:lpstr>
      <vt:lpstr>Times New Roman</vt:lpstr>
      <vt:lpstr>Microsoft YaHei</vt:lpstr>
      <vt:lpstr>Arial Unicode MS</vt:lpstr>
      <vt:lpstr>Noto Sans Symbols</vt:lpstr>
      <vt:lpstr>Segoe Print</vt:lpstr>
      <vt:lpstr>Arimo</vt:lpstr>
      <vt:lpstr>Office Theme</vt:lpstr>
      <vt:lpstr>Natural Language Processing</vt:lpstr>
      <vt:lpstr>Minimum Edit Distance</vt:lpstr>
      <vt:lpstr>How similar are two strings?</vt:lpstr>
      <vt:lpstr>Minimum Edit Distance</vt:lpstr>
      <vt:lpstr>Minimum Edit Distance</vt:lpstr>
      <vt:lpstr>Other uses of Edit Distance in NLP</vt:lpstr>
      <vt:lpstr>How to find the Min Edit Distance?</vt:lpstr>
      <vt:lpstr>Example</vt:lpstr>
      <vt:lpstr>Minimum Edit as Search</vt:lpstr>
      <vt:lpstr>Defining Min Edit Distance</vt:lpstr>
      <vt:lpstr>Dynamic Programming for Minimum Edit Distance</vt:lpstr>
      <vt:lpstr>Defining Min Edit Distance (Levenshtein)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PowerPoint 演示文稿</vt:lpstr>
      <vt:lpstr>Edit Distance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The Edit Distance Table</vt:lpstr>
      <vt:lpstr>PowerPoint 演示文稿</vt:lpstr>
      <vt:lpstr>PowerPoint 演示文稿</vt:lpstr>
      <vt:lpstr>Computing alignments</vt:lpstr>
      <vt:lpstr>Edit Distance</vt:lpstr>
      <vt:lpstr>MinEdit with Backtrace</vt:lpstr>
      <vt:lpstr>Adding Backtrace to Minimum Edit Distance</vt:lpstr>
      <vt:lpstr>The Distance Matrix</vt:lpstr>
      <vt:lpstr>Result of Backtrace</vt:lpstr>
      <vt:lpstr>Performance</vt:lpstr>
      <vt:lpstr>MINIMUM EDIT DISTANCE</vt:lpstr>
      <vt:lpstr>Weighted Edit Distance</vt:lpstr>
      <vt:lpstr>Confusion matrix for spelling errors</vt:lpstr>
      <vt:lpstr>PowerPoint 演示文稿</vt:lpstr>
      <vt:lpstr>Weighted Min Edit Distance</vt:lpstr>
      <vt:lpstr>Spelling Problems</vt:lpstr>
      <vt:lpstr>How to choose between options</vt:lpstr>
      <vt:lpstr>PowerPoint 演示文稿</vt:lpstr>
      <vt:lpstr>Revision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cle-144-nb</dc:creator>
  <cp:lastModifiedBy>Hodophile</cp:lastModifiedBy>
  <cp:revision>1</cp:revision>
  <dcterms:created xsi:type="dcterms:W3CDTF">2024-10-28T03:36:08Z</dcterms:created>
  <dcterms:modified xsi:type="dcterms:W3CDTF">2024-10-28T03:36:10Z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65E6582080BD4339BE1C8CA1E8CFF8EE_12</vt:lpwstr>
  </property>
  <property fmtid="{D5CDD505-2E9C-101B-9397-08002B2CF9AE}" pid="3" name="KSOProductBuildVer">
    <vt:lpwstr>1033-12.2.0.18607</vt:lpwstr>
  </property>
</Properties>
</file>