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5" r:id="rId16"/>
    <p:sldId id="276" r:id="rId17"/>
    <p:sldId id="277" r:id="rId18"/>
    <p:sldId id="280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64" autoAdjust="0"/>
  </p:normalViewPr>
  <p:slideViewPr>
    <p:cSldViewPr>
      <p:cViewPr varScale="1">
        <p:scale>
          <a:sx n="61" d="100"/>
          <a:sy n="6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7: </a:t>
            </a:r>
            <a:r>
              <a:rPr lang="en-US" dirty="0" smtClean="0"/>
              <a:t>Language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sz="3600" dirty="0" smtClean="0">
              <a:latin typeface="Calibri" charset="0"/>
            </a:endParaRPr>
          </a:p>
          <a:p>
            <a:pPr eaLnBrk="1" hangingPunct="1"/>
            <a:r>
              <a:rPr lang="en-US" sz="3600" dirty="0" smtClean="0">
                <a:latin typeface="Calibri" charset="0"/>
              </a:rPr>
              <a:t>Or </a:t>
            </a:r>
            <a:r>
              <a:rPr lang="en-US" sz="3600" dirty="0">
                <a:latin typeface="Calibri" charset="0"/>
              </a:rPr>
              <a:t>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65157444"/>
              </p:ext>
            </p:extLst>
          </p:nvPr>
        </p:nvGraphicFramePr>
        <p:xfrm>
          <a:off x="457200" y="2743200"/>
          <a:ext cx="7696200" cy="1353199"/>
        </p:xfrm>
        <a:graphic>
          <a:graphicData uri="http://schemas.openxmlformats.org/presentationml/2006/ole">
            <p:oleObj spid="_x0000_s3074" name="Equation" r:id="rId4" imgW="3172320" imgH="41112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31164689"/>
              </p:ext>
            </p:extLst>
          </p:nvPr>
        </p:nvGraphicFramePr>
        <p:xfrm>
          <a:off x="228600" y="5576376"/>
          <a:ext cx="8915400" cy="1281625"/>
        </p:xfrm>
        <a:graphic>
          <a:graphicData uri="http://schemas.openxmlformats.org/presentationml/2006/ole">
            <p:oleObj spid="_x0000_s3075" name="Equation" r:id="rId5" imgW="3885480" imgH="4111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77115639"/>
              </p:ext>
            </p:extLst>
          </p:nvPr>
        </p:nvGraphicFramePr>
        <p:xfrm>
          <a:off x="381000" y="1447800"/>
          <a:ext cx="8305800" cy="1428750"/>
        </p:xfrm>
        <a:graphic>
          <a:graphicData uri="http://schemas.openxmlformats.org/presentationml/2006/ole">
            <p:oleObj spid="_x0000_s4098" name="Equation" r:id="rId4" imgW="2247840" imgH="34272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72657802"/>
              </p:ext>
            </p:extLst>
          </p:nvPr>
        </p:nvGraphicFramePr>
        <p:xfrm>
          <a:off x="304801" y="4894263"/>
          <a:ext cx="8574088" cy="1162050"/>
        </p:xfrm>
        <a:graphic>
          <a:graphicData uri="http://schemas.openxmlformats.org/presentationml/2006/ole">
            <p:oleObj spid="_x0000_s4099" name="Equation" r:id="rId5" imgW="227304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1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word in Σ is assigned some probability. </a:t>
            </a:r>
          </a:p>
          <a:p>
            <a:r>
              <a:rPr lang="en-US" dirty="0" smtClean="0"/>
              <a:t>Random variables W1 , W2 , ... (one per word).</a:t>
            </a:r>
            <a:endParaRPr lang="en-US" dirty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5319025"/>
              </p:ext>
            </p:extLst>
          </p:nvPr>
        </p:nvGraphicFramePr>
        <p:xfrm>
          <a:off x="990600" y="3733800"/>
          <a:ext cx="7010400" cy="1377950"/>
        </p:xfrm>
        <a:graphic>
          <a:graphicData uri="http://schemas.openxmlformats.org/presentationml/2006/ole">
            <p:oleObj spid="_x0000_s5122" name="Equation" r:id="rId5" imgW="1523880" imgH="3427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45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p(the) = 0.038 </a:t>
            </a:r>
          </a:p>
          <a:p>
            <a:r>
              <a:rPr lang="en-US" dirty="0" smtClean="0"/>
              <a:t>p(of) = 0.023</a:t>
            </a:r>
          </a:p>
          <a:p>
            <a:r>
              <a:rPr lang="en-US" dirty="0" smtClean="0"/>
              <a:t> p(and) = 0.021</a:t>
            </a:r>
          </a:p>
          <a:p>
            <a:r>
              <a:rPr lang="en-US" dirty="0" smtClean="0"/>
              <a:t> p(to) = 0.017</a:t>
            </a:r>
          </a:p>
          <a:p>
            <a:r>
              <a:rPr lang="en-US" dirty="0" smtClean="0"/>
              <a:t> p(is) = 0.013 </a:t>
            </a:r>
          </a:p>
          <a:p>
            <a:r>
              <a:rPr lang="en-US" dirty="0" smtClean="0"/>
              <a:t>p(a) = 0.012 </a:t>
            </a:r>
          </a:p>
          <a:p>
            <a:r>
              <a:rPr lang="en-US" dirty="0" smtClean="0"/>
              <a:t>p(in) = 0.012 </a:t>
            </a:r>
          </a:p>
          <a:p>
            <a:r>
              <a:rPr lang="en-US" dirty="0" smtClean="0"/>
              <a:t>p(for) = 0.009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p(joint) = 0.00014 p(</a:t>
            </a:r>
            <a:r>
              <a:rPr lang="en-US" dirty="0" err="1" smtClean="0"/>
              <a:t>relatvely</a:t>
            </a:r>
            <a:r>
              <a:rPr lang="en-US" dirty="0" smtClean="0"/>
              <a:t>) = 0.00014 p(plot) = 0.00014 p(DEL1SUBSEQ) = 0.00014 </a:t>
            </a:r>
          </a:p>
          <a:p>
            <a:r>
              <a:rPr lang="en-US" dirty="0" smtClean="0"/>
              <a:t>p(rule) = 0.00014 </a:t>
            </a:r>
          </a:p>
          <a:p>
            <a:r>
              <a:rPr lang="en-US" dirty="0" smtClean="0"/>
              <a:t>p(62.0) = 0.00014 </a:t>
            </a:r>
          </a:p>
          <a:p>
            <a:r>
              <a:rPr lang="en-US" dirty="0" smtClean="0"/>
              <a:t>p(9.1) = 0.00014 p(evaluated) = 0.00014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Model As  a Generator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Some automatically generated sentences from a unigram model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thrift, did, eighty, said, hard, 'm, </a:t>
            </a:r>
            <a:r>
              <a:rPr lang="en-US" dirty="0" err="1" smtClean="0">
                <a:latin typeface="Courier"/>
                <a:cs typeface="Courier"/>
              </a:rPr>
              <a:t>july</a:t>
            </a:r>
            <a:r>
              <a:rPr lang="en-US" dirty="0" smtClean="0">
                <a:latin typeface="Courier"/>
                <a:cs typeface="Courier"/>
              </a:rPr>
              <a:t>, bullish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that, or, limited, the</a:t>
            </a:r>
          </a:p>
          <a:p>
            <a:endParaRPr lang="en-US" dirty="0" smtClean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6764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704035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2550607"/>
              </p:ext>
            </p:extLst>
          </p:nvPr>
        </p:nvGraphicFramePr>
        <p:xfrm>
          <a:off x="381000" y="2362200"/>
          <a:ext cx="8000999" cy="1101725"/>
        </p:xfrm>
        <a:graphic>
          <a:graphicData uri="http://schemas.openxmlformats.org/presentationml/2006/ole">
            <p:oleObj spid="_x0000_s6146" name="Equation" r:id="rId5" imgW="191736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5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“The computer which I had just put into the machine room on the fifth floor crashed.”</a:t>
            </a:r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ur-PK" dirty="0" smtClean="0"/>
              <a:t>تازہ ترین جھڑپوں کے باوجود انڈیا نے اشارہ دیا ہے </a:t>
            </a:r>
            <a:endParaRPr lang="en-US" dirty="0" smtClean="0"/>
          </a:p>
          <a:p>
            <a:pPr algn="l"/>
            <a:r>
              <a:rPr lang="en-US" dirty="0" smtClean="0"/>
              <a:t>Unigram Model</a:t>
            </a:r>
          </a:p>
          <a:p>
            <a:r>
              <a:rPr lang="en-US" dirty="0" smtClean="0"/>
              <a:t>P(</a:t>
            </a:r>
            <a:r>
              <a:rPr lang="ur-PK" dirty="0" smtClean="0"/>
              <a:t>تازہ ترین جھڑپوں کے باوجود انڈیا نے اشارہ دیا ہے 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P(</a:t>
            </a:r>
            <a:r>
              <a:rPr lang="ur-PK" dirty="0" smtClean="0"/>
              <a:t>تازہ </a:t>
            </a:r>
            <a:r>
              <a:rPr lang="en-US" dirty="0" smtClean="0"/>
              <a:t>) * P(</a:t>
            </a:r>
            <a:r>
              <a:rPr lang="ur-PK" dirty="0" smtClean="0"/>
              <a:t>ترین </a:t>
            </a:r>
            <a:r>
              <a:rPr lang="en-US" dirty="0" smtClean="0"/>
              <a:t>) * P(</a:t>
            </a:r>
            <a:r>
              <a:rPr lang="ur-PK" dirty="0" smtClean="0"/>
              <a:t>جھڑپوں </a:t>
            </a:r>
            <a:r>
              <a:rPr lang="en-US" dirty="0" smtClean="0"/>
              <a:t>) *P(</a:t>
            </a:r>
            <a:r>
              <a:rPr lang="ur-PK" dirty="0" smtClean="0"/>
              <a:t>کے </a:t>
            </a:r>
            <a:r>
              <a:rPr lang="en-US" dirty="0" smtClean="0"/>
              <a:t>) * P(</a:t>
            </a:r>
            <a:r>
              <a:rPr lang="ur-PK" dirty="0" smtClean="0"/>
              <a:t>باوجود </a:t>
            </a:r>
            <a:r>
              <a:rPr lang="en-US" dirty="0" smtClean="0"/>
              <a:t>) *P(</a:t>
            </a:r>
            <a:r>
              <a:rPr lang="ur-PK" dirty="0" smtClean="0"/>
              <a:t>انڈیا </a:t>
            </a:r>
            <a:r>
              <a:rPr lang="en-US" dirty="0" smtClean="0"/>
              <a:t>) *P(</a:t>
            </a:r>
            <a:r>
              <a:rPr lang="ur-PK" dirty="0" smtClean="0"/>
              <a:t>نے </a:t>
            </a:r>
            <a:r>
              <a:rPr lang="en-US" dirty="0" smtClean="0"/>
              <a:t>) *P(</a:t>
            </a:r>
            <a:r>
              <a:rPr lang="ur-PK" dirty="0" smtClean="0"/>
              <a:t>اشارہ </a:t>
            </a:r>
            <a:r>
              <a:rPr lang="en-US" dirty="0" smtClean="0"/>
              <a:t>) * P(</a:t>
            </a:r>
            <a:r>
              <a:rPr lang="ur-PK" dirty="0" smtClean="0"/>
              <a:t>دیا </a:t>
            </a:r>
            <a:r>
              <a:rPr lang="en-US" dirty="0" smtClean="0"/>
              <a:t>) * P(</a:t>
            </a:r>
            <a:r>
              <a:rPr lang="ur-PK" dirty="0" smtClean="0"/>
              <a:t>ہے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 smtClean="0"/>
              <a:t>تازہ ترین جھڑپوں کے باوجود انڈیا نے اشارہ دیا ہے </a:t>
            </a:r>
            <a:endParaRPr lang="en-US" dirty="0" smtClean="0"/>
          </a:p>
          <a:p>
            <a:pPr algn="l"/>
            <a:r>
              <a:rPr lang="en-US" dirty="0" smtClean="0"/>
              <a:t>Bigram Model</a:t>
            </a:r>
          </a:p>
          <a:p>
            <a:r>
              <a:rPr lang="en-US" dirty="0" smtClean="0"/>
              <a:t>P(</a:t>
            </a:r>
            <a:r>
              <a:rPr lang="ur-PK" dirty="0" smtClean="0"/>
              <a:t>تازہ ترین جھڑپوں کے باوجود انڈیا نے اشارہ دیا ہے </a:t>
            </a:r>
            <a:r>
              <a:rPr lang="en-US" dirty="0" smtClean="0"/>
              <a:t>) =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تازہ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 P(</a:t>
            </a:r>
            <a:r>
              <a:rPr lang="ur-PK" dirty="0" smtClean="0"/>
              <a:t>ترین </a:t>
            </a:r>
            <a:r>
              <a:rPr lang="en-US" dirty="0" smtClean="0"/>
              <a:t> | </a:t>
            </a:r>
            <a:r>
              <a:rPr lang="ur-PK" dirty="0" smtClean="0"/>
              <a:t>تازہ </a:t>
            </a:r>
            <a:r>
              <a:rPr lang="en-US" dirty="0" smtClean="0"/>
              <a:t>) *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جھڑپوں</a:t>
            </a:r>
            <a:r>
              <a:rPr lang="en-US" dirty="0" smtClean="0"/>
              <a:t> | </a:t>
            </a:r>
            <a:r>
              <a:rPr lang="ur-PK" dirty="0" smtClean="0"/>
              <a:t>ترین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کے</a:t>
            </a:r>
            <a:r>
              <a:rPr lang="en-US" dirty="0" smtClean="0"/>
              <a:t>|</a:t>
            </a:r>
            <a:r>
              <a:rPr lang="ur-PK" dirty="0" smtClean="0"/>
              <a:t> جھڑپوں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 P(</a:t>
            </a:r>
            <a:r>
              <a:rPr lang="ur-PK" dirty="0" smtClean="0"/>
              <a:t>باوجود</a:t>
            </a:r>
            <a:r>
              <a:rPr lang="en-US" dirty="0" smtClean="0"/>
              <a:t>| </a:t>
            </a:r>
            <a:r>
              <a:rPr lang="ur-PK" dirty="0" smtClean="0"/>
              <a:t>کے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انڈیا</a:t>
            </a:r>
            <a:r>
              <a:rPr lang="en-US" dirty="0" smtClean="0"/>
              <a:t>|</a:t>
            </a:r>
            <a:r>
              <a:rPr lang="ur-PK" dirty="0" smtClean="0"/>
              <a:t> باوجود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نے </a:t>
            </a:r>
            <a:r>
              <a:rPr lang="en-US" dirty="0" smtClean="0"/>
              <a:t> |</a:t>
            </a:r>
            <a:r>
              <a:rPr lang="ur-PK" dirty="0" smtClean="0"/>
              <a:t> انڈیا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اشارہ</a:t>
            </a:r>
            <a:r>
              <a:rPr lang="en-US" dirty="0" smtClean="0"/>
              <a:t> |</a:t>
            </a:r>
            <a:r>
              <a:rPr lang="ur-PK" dirty="0" smtClean="0"/>
              <a:t> نے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 P(</a:t>
            </a:r>
            <a:r>
              <a:rPr lang="ur-PK" dirty="0" smtClean="0"/>
              <a:t>دیا </a:t>
            </a:r>
            <a:r>
              <a:rPr lang="en-US" dirty="0" smtClean="0"/>
              <a:t>|</a:t>
            </a:r>
            <a:r>
              <a:rPr lang="ur-PK" dirty="0" smtClean="0"/>
              <a:t> اشارہ </a:t>
            </a:r>
            <a:r>
              <a:rPr lang="en-US" dirty="0" smtClean="0"/>
              <a:t>) *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ہے</a:t>
            </a:r>
            <a:r>
              <a:rPr lang="en-US" dirty="0" smtClean="0"/>
              <a:t>| </a:t>
            </a:r>
            <a:r>
              <a:rPr lang="ur-PK" dirty="0" smtClean="0"/>
              <a:t>دیا 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 smtClean="0"/>
              <a:t>تازہ ترین جھڑپوں کے باوجود انڈیا نے اشارہ دیا ہے </a:t>
            </a:r>
            <a:endParaRPr lang="en-US" dirty="0" smtClean="0"/>
          </a:p>
          <a:p>
            <a:pPr algn="l"/>
            <a:r>
              <a:rPr lang="en-US" dirty="0" smtClean="0"/>
              <a:t>Trigram Model</a:t>
            </a:r>
          </a:p>
          <a:p>
            <a:r>
              <a:rPr lang="en-US" dirty="0" smtClean="0"/>
              <a:t>P(</a:t>
            </a:r>
            <a:r>
              <a:rPr lang="ur-PK" dirty="0" smtClean="0"/>
              <a:t>تازہ ترین جھڑپوں کے باوجود انڈیا نے اشارہ دیا ہے </a:t>
            </a:r>
            <a:r>
              <a:rPr lang="en-US" dirty="0" smtClean="0"/>
              <a:t>) =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تازہ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 P(</a:t>
            </a:r>
            <a:r>
              <a:rPr lang="ur-PK" dirty="0" smtClean="0"/>
              <a:t>ترین </a:t>
            </a:r>
            <a:r>
              <a:rPr lang="en-US" dirty="0" smtClean="0"/>
              <a:t> | </a:t>
            </a:r>
            <a:r>
              <a:rPr lang="ur-PK" dirty="0" smtClean="0"/>
              <a:t>تازہ </a:t>
            </a:r>
            <a:r>
              <a:rPr lang="en-US" dirty="0" smtClean="0"/>
              <a:t>) *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جھڑپوں</a:t>
            </a:r>
            <a:r>
              <a:rPr lang="en-US" dirty="0" smtClean="0"/>
              <a:t> | </a:t>
            </a:r>
            <a:r>
              <a:rPr lang="ur-PK" dirty="0" smtClean="0"/>
              <a:t>ترین</a:t>
            </a:r>
            <a:r>
              <a:rPr lang="en-US" dirty="0" smtClean="0"/>
              <a:t> </a:t>
            </a:r>
            <a:r>
              <a:rPr lang="ur-PK" dirty="0" smtClean="0"/>
              <a:t>تازہ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کے</a:t>
            </a:r>
            <a:r>
              <a:rPr lang="en-US" dirty="0" smtClean="0"/>
              <a:t>|</a:t>
            </a:r>
            <a:r>
              <a:rPr lang="ur-PK" dirty="0" smtClean="0"/>
              <a:t> جھڑپوں</a:t>
            </a:r>
            <a:r>
              <a:rPr lang="en-US" dirty="0" smtClean="0"/>
              <a:t> </a:t>
            </a:r>
            <a:r>
              <a:rPr lang="ur-PK" dirty="0" smtClean="0"/>
              <a:t>ترین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 P(</a:t>
            </a:r>
            <a:r>
              <a:rPr lang="ur-PK" dirty="0" smtClean="0"/>
              <a:t>باوجود</a:t>
            </a:r>
            <a:r>
              <a:rPr lang="en-US" dirty="0" smtClean="0"/>
              <a:t>| </a:t>
            </a:r>
            <a:r>
              <a:rPr lang="ur-PK" dirty="0" smtClean="0"/>
              <a:t>کے </a:t>
            </a:r>
            <a:r>
              <a:rPr lang="en-US" dirty="0" smtClean="0"/>
              <a:t>   </a:t>
            </a:r>
            <a:r>
              <a:rPr lang="ur-PK" dirty="0" smtClean="0"/>
              <a:t>جھڑپوں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انڈیا</a:t>
            </a:r>
            <a:r>
              <a:rPr lang="en-US" dirty="0" smtClean="0"/>
              <a:t>|</a:t>
            </a:r>
            <a:r>
              <a:rPr lang="ur-PK" dirty="0" smtClean="0"/>
              <a:t> کے باوجود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نے </a:t>
            </a:r>
            <a:r>
              <a:rPr lang="en-US" dirty="0" smtClean="0"/>
              <a:t> |</a:t>
            </a:r>
            <a:r>
              <a:rPr lang="ur-PK" dirty="0" smtClean="0"/>
              <a:t> باوجود انڈیا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اشارہ</a:t>
            </a:r>
            <a:r>
              <a:rPr lang="en-US" dirty="0" smtClean="0"/>
              <a:t> |</a:t>
            </a:r>
            <a:r>
              <a:rPr lang="ur-PK" dirty="0" smtClean="0"/>
              <a:t> انڈیا نے </a:t>
            </a:r>
            <a:r>
              <a:rPr lang="en-US" dirty="0" smtClean="0"/>
              <a:t>) *</a:t>
            </a:r>
          </a:p>
          <a:p>
            <a:pPr lvl="1">
              <a:buNone/>
            </a:pPr>
            <a:r>
              <a:rPr lang="en-US" dirty="0" smtClean="0"/>
              <a:t> P(</a:t>
            </a:r>
            <a:r>
              <a:rPr lang="ur-PK" dirty="0" smtClean="0"/>
              <a:t>دیا </a:t>
            </a:r>
            <a:r>
              <a:rPr lang="en-US" dirty="0" smtClean="0"/>
              <a:t>|</a:t>
            </a:r>
            <a:r>
              <a:rPr lang="ur-PK" dirty="0" smtClean="0"/>
              <a:t> نے اشارہ </a:t>
            </a:r>
            <a:r>
              <a:rPr lang="en-US" dirty="0" smtClean="0"/>
              <a:t>) *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ur-PK" dirty="0" smtClean="0"/>
              <a:t>ہے</a:t>
            </a:r>
            <a:r>
              <a:rPr lang="en-US" dirty="0" smtClean="0"/>
              <a:t>| </a:t>
            </a:r>
            <a:r>
              <a:rPr lang="ur-PK" dirty="0" smtClean="0"/>
              <a:t>اشارہ دیا 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this sentences good? </a:t>
            </a:r>
          </a:p>
          <a:p>
            <a:pPr lvl="1"/>
            <a:r>
              <a:rPr lang="en-US" dirty="0" smtClean="0"/>
              <a:t>This is a beautiful flower</a:t>
            </a:r>
          </a:p>
          <a:p>
            <a:pPr lvl="1"/>
            <a:r>
              <a:rPr lang="en-US" dirty="0" smtClean="0"/>
              <a:t>Flower this is a beautiful</a:t>
            </a:r>
          </a:p>
          <a:p>
            <a:r>
              <a:rPr lang="en-US" dirty="0" smtClean="0"/>
              <a:t>Help choose between options, help score options</a:t>
            </a:r>
          </a:p>
          <a:p>
            <a:pPr lvl="1"/>
            <a:r>
              <a:rPr lang="en-US" dirty="0" smtClean="0"/>
              <a:t>Rooster released from police custody in </a:t>
            </a:r>
            <a:r>
              <a:rPr lang="en-US" dirty="0" err="1" smtClean="0"/>
              <a:t>Sindh</a:t>
            </a:r>
            <a:r>
              <a:rPr lang="en-US" dirty="0" smtClean="0"/>
              <a:t> after eight months</a:t>
            </a:r>
          </a:p>
          <a:p>
            <a:pPr lvl="1" algn="r" rtl="1"/>
            <a:r>
              <a:rPr lang="ur-PK" dirty="0" smtClean="0"/>
              <a:t>سندھ میں آٹھ ماہ بعد مرغا کی پولیس تحویل سے رہائی</a:t>
            </a:r>
          </a:p>
          <a:p>
            <a:pPr lvl="1" algn="r" rtl="1"/>
            <a:r>
              <a:rPr lang="ur-PK" dirty="0" smtClean="0"/>
              <a:t>سندھ میں آٹھ ماہ بعد مرغے کا پولیس تحویل سے رہائی</a:t>
            </a:r>
            <a:endParaRPr lang="en-US" dirty="0" smtClean="0"/>
          </a:p>
          <a:p>
            <a:pPr lvl="1" algn="r" rtl="1"/>
            <a:r>
              <a:rPr lang="ur-PK" dirty="0" smtClean="0"/>
              <a:t>مرغی کو آٹھ ماہ بعد سندھ میں پولیس کی تحویل سے رہا کیا گیا</a:t>
            </a:r>
          </a:p>
          <a:p>
            <a:pPr lvl="1" algn="r" rtl="1"/>
            <a:r>
              <a:rPr lang="ur-PK" dirty="0" smtClean="0"/>
              <a:t>سندھ میں آٹھ ماہ بعد مرغے کی پولیس تحویل سے رہائی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Spell Correction</a:t>
            </a:r>
          </a:p>
          <a:p>
            <a:pPr lvl="1"/>
            <a:r>
              <a:rPr lang="en-US" dirty="0" smtClean="0"/>
              <a:t>The office is about fifteen </a:t>
            </a:r>
            <a:r>
              <a:rPr lang="en-US" b="1" dirty="0" smtClean="0"/>
              <a:t>minuets</a:t>
            </a:r>
            <a:r>
              <a:rPr lang="en-US" dirty="0" smtClean="0"/>
              <a:t> from my house</a:t>
            </a:r>
          </a:p>
          <a:p>
            <a:pPr lvl="2"/>
            <a:r>
              <a:rPr lang="en-US" sz="2200" dirty="0" smtClean="0"/>
              <a:t>P(about fifteen </a:t>
            </a:r>
            <a:r>
              <a:rPr lang="en-US" sz="2200" b="1" dirty="0" smtClean="0"/>
              <a:t>minutes</a:t>
            </a:r>
            <a:r>
              <a:rPr lang="en-US" sz="2200" dirty="0" smtClean="0"/>
              <a:t> from) &gt; P(about fifteen </a:t>
            </a:r>
            <a:r>
              <a:rPr lang="en-US" sz="2200" b="1" dirty="0" smtClean="0"/>
              <a:t>minuets</a:t>
            </a:r>
            <a:r>
              <a:rPr lang="en-US" sz="2200" dirty="0" smtClean="0"/>
              <a:t> from)</a:t>
            </a:r>
            <a:endParaRPr lang="en-US" dirty="0" smtClean="0"/>
          </a:p>
          <a:p>
            <a:r>
              <a:rPr lang="en-US" sz="3600" dirty="0" smtClean="0"/>
              <a:t>Speech Recognition</a:t>
            </a:r>
          </a:p>
          <a:p>
            <a:pPr lvl="1"/>
            <a:r>
              <a:rPr lang="en-US" dirty="0" smtClean="0"/>
              <a:t>P(I saw a van) &gt;&gt; P(eyes awe of an)</a:t>
            </a:r>
          </a:p>
          <a:p>
            <a:r>
              <a:rPr lang="en-US" sz="3600" dirty="0" smtClean="0"/>
              <a:t>+ Summarization, question-answering, etc., etc.!!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 takes different values, depending on chance</a:t>
            </a:r>
          </a:p>
          <a:p>
            <a:r>
              <a:rPr lang="en-US" dirty="0" smtClean="0"/>
              <a:t>Probability:</a:t>
            </a:r>
            <a:r>
              <a:rPr lang="en-US" b="1" dirty="0" smtClean="0"/>
              <a:t> </a:t>
            </a:r>
            <a:r>
              <a:rPr lang="en-US" dirty="0" smtClean="0"/>
              <a:t>p(X = x)</a:t>
            </a:r>
          </a:p>
          <a:p>
            <a:r>
              <a:rPr lang="en-US" dirty="0" smtClean="0"/>
              <a:t>Conditional Probability: p(X = x , Y = y)</a:t>
            </a:r>
          </a:p>
          <a:p>
            <a:pPr lvl="1"/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Chain Rule</a:t>
            </a:r>
          </a:p>
          <a:p>
            <a:r>
              <a:rPr lang="en-US" dirty="0" smtClean="0"/>
              <a:t>Joined Probability: p(X = x | Y = 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</a:t>
            </a:r>
            <a:r>
              <a:rPr lang="en-US" dirty="0"/>
              <a:t>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=""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3906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</a:t>
            </a:r>
            <a:r>
              <a:rPr lang="en-US" sz="2800" dirty="0" smtClean="0">
                <a:latin typeface="Calibri" charset="0"/>
              </a:rPr>
              <a:t>probabilities</a:t>
            </a:r>
            <a:endParaRPr lang="en-US" sz="36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600" i="1" dirty="0" smtClean="0"/>
              <a:t>P(A|B) = P(A,B) / P(B)</a:t>
            </a:r>
            <a:r>
              <a:rPr lang="en-US" sz="3600" dirty="0" smtClean="0">
                <a:latin typeface="Calibri" charset="0"/>
              </a:rPr>
              <a:t>     </a:t>
            </a:r>
          </a:p>
          <a:p>
            <a:pPr eaLnBrk="1" hangingPunct="1">
              <a:buNone/>
            </a:pPr>
            <a:r>
              <a:rPr lang="en-US" dirty="0" smtClean="0">
                <a:latin typeface="Calibri" charset="0"/>
              </a:rPr>
              <a:t>Rewriting:</a:t>
            </a:r>
            <a:r>
              <a:rPr lang="en-US" i="1" dirty="0" smtClean="0"/>
              <a:t>  </a:t>
            </a:r>
          </a:p>
          <a:p>
            <a:pPr eaLnBrk="1" hangingPunct="1">
              <a:buNone/>
            </a:pPr>
            <a:r>
              <a:rPr lang="en-US" i="1" dirty="0" smtClean="0"/>
              <a:t>		P(A|B) P(B)= P(A,B)</a:t>
            </a:r>
            <a:r>
              <a:rPr lang="en-US" dirty="0" smtClean="0">
                <a:latin typeface="Calibri" charset="0"/>
              </a:rPr>
              <a:t> </a:t>
            </a:r>
          </a:p>
          <a:p>
            <a:pPr marL="457200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charset="0"/>
              </a:rPr>
              <a:t> P</a:t>
            </a:r>
            <a:r>
              <a:rPr lang="en-US" sz="2400" dirty="0">
                <a:latin typeface="Calibri" charset="0"/>
              </a:rPr>
              <a:t>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</a:t>
            </a:r>
            <a:endParaRPr lang="en-US" sz="2800" dirty="0" smtClean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P(x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)P(x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|x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)P(x</a:t>
            </a:r>
            <a:r>
              <a:rPr lang="en-US" sz="2800" baseline="-25000" dirty="0" smtClean="0">
                <a:latin typeface="Calibri" charset="0"/>
              </a:rPr>
              <a:t>3</a:t>
            </a:r>
            <a:r>
              <a:rPr lang="en-US" sz="2800" dirty="0" smtClean="0">
                <a:latin typeface="Calibri" charset="0"/>
              </a:rPr>
              <a:t>|x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,x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)…P(x</a:t>
            </a:r>
            <a:r>
              <a:rPr lang="en-US" sz="2800" baseline="-25000" dirty="0" smtClean="0">
                <a:latin typeface="Calibri" charset="0"/>
              </a:rPr>
              <a:t>n</a:t>
            </a:r>
            <a:r>
              <a:rPr lang="en-US" sz="2800" dirty="0" smtClean="0">
                <a:latin typeface="Calibri" charset="0"/>
              </a:rPr>
              <a:t>|x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,…,x</a:t>
            </a:r>
            <a:r>
              <a:rPr lang="en-US" sz="2800" baseline="-25000" dirty="0" smtClean="0">
                <a:latin typeface="Calibri" charset="0"/>
              </a:rPr>
              <a:t>n-1</a:t>
            </a:r>
            <a:r>
              <a:rPr lang="en-US" sz="2800" dirty="0" smtClean="0">
                <a:latin typeface="Calibri" charset="0"/>
              </a:rPr>
              <a:t>)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6636526"/>
              </p:ext>
            </p:extLst>
          </p:nvPr>
        </p:nvGraphicFramePr>
        <p:xfrm>
          <a:off x="762000" y="2133600"/>
          <a:ext cx="8153400" cy="1289050"/>
        </p:xfrm>
        <a:graphic>
          <a:graphicData uri="http://schemas.openxmlformats.org/presentationml/2006/ole">
            <p:oleObj spid="_x0000_s1026" name="Equation" r:id="rId4" imgW="2374560" imgH="3427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150049"/>
              </p:ext>
            </p:extLst>
          </p:nvPr>
        </p:nvGraphicFramePr>
        <p:xfrm>
          <a:off x="762001" y="2362200"/>
          <a:ext cx="6019800" cy="2659263"/>
        </p:xfrm>
        <a:graphic>
          <a:graphicData uri="http://schemas.openxmlformats.org/presentationml/2006/ole">
            <p:oleObj spid="_x0000_s2050" name="Equation" r:id="rId4" imgW="2568960" imgH="840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718</Words>
  <Application>Microsoft Office PowerPoint</Application>
  <PresentationFormat>On-screen Show (4:3)</PresentationFormat>
  <Paragraphs>166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Natural Language Processing</vt:lpstr>
      <vt:lpstr>Language Modeling</vt:lpstr>
      <vt:lpstr>Language Modeling</vt:lpstr>
      <vt:lpstr>Revision</vt:lpstr>
      <vt:lpstr>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Unigram Distribution</vt:lpstr>
      <vt:lpstr>Unigram Model As  a Generator</vt:lpstr>
      <vt:lpstr>Bigram model</vt:lpstr>
      <vt:lpstr>N-gram models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cle-144-nb</cp:lastModifiedBy>
  <cp:revision>66</cp:revision>
  <dcterms:created xsi:type="dcterms:W3CDTF">2020-07-30T10:13:03Z</dcterms:created>
  <dcterms:modified xsi:type="dcterms:W3CDTF">2021-04-19T07:11:28Z</dcterms:modified>
</cp:coreProperties>
</file>