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5" r:id="rId16"/>
    <p:sldId id="276" r:id="rId17"/>
    <p:sldId id="277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4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BD77-AAE4-4E50-9452-5C5966F35BAD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2819-70BE-4A8C-A294-BBBE8A7C7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21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22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Let’s work through an example using a mini-corpus of three sentences. We’ll</a:t>
            </a:r>
          </a:p>
          <a:p>
            <a:pPr eaLnBrk="1" hangingPunct="1"/>
            <a:r>
              <a:rPr lang="en-US" dirty="0"/>
              <a:t>first need to augment each sentence with a special symbol &lt;s&gt; at the beginning</a:t>
            </a:r>
          </a:p>
          <a:p>
            <a:pPr eaLnBrk="1" hangingPunct="1"/>
            <a:r>
              <a:rPr lang="en-US" dirty="0"/>
              <a:t>of the sentence, to give us the bigram context of the first word. We’ll also need a</a:t>
            </a:r>
          </a:p>
          <a:p>
            <a:pPr eaLnBrk="1" hangingPunct="1"/>
            <a:r>
              <a:rPr lang="en-US" dirty="0"/>
              <a:t>special end-symbol. &lt;/s&gt;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23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24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25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26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29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64D4-8B4C-4DC0-A188-F6B9FC4E4FFE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7: Language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743200"/>
          <a:ext cx="7696200" cy="135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3172320" imgH="411120" progId="Equation.3">
                  <p:embed/>
                </p:oleObj>
              </mc:Choice>
              <mc:Fallback>
                <p:oleObj name="Equation" r:id="rId4" imgW="3172320" imgH="41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7696200" cy="135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5576376"/>
          <a:ext cx="8915400" cy="12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3885480" imgH="411120" progId="Equation.3">
                  <p:embed/>
                </p:oleObj>
              </mc:Choice>
              <mc:Fallback>
                <p:oleObj name="Equation" r:id="rId6" imgW="3885480" imgH="411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76376"/>
                        <a:ext cx="8915400" cy="1281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3200" dirty="0"/>
          </a:p>
          <a:p>
            <a:r>
              <a:rPr lang="en-US" sz="3200" dirty="0"/>
              <a:t>In 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15639"/>
              </p:ext>
            </p:extLst>
          </p:nvPr>
        </p:nvGraphicFramePr>
        <p:xfrm>
          <a:off x="381000" y="1447800"/>
          <a:ext cx="83058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2247840" imgH="342720" progId="Equation.3">
                  <p:embed/>
                </p:oleObj>
              </mc:Choice>
              <mc:Fallback>
                <p:oleObj name="Equation" r:id="rId4" imgW="224784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305800" cy="1428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57802"/>
              </p:ext>
            </p:extLst>
          </p:nvPr>
        </p:nvGraphicFramePr>
        <p:xfrm>
          <a:off x="304801" y="4894263"/>
          <a:ext cx="85740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2273040" imgH="228600" progId="Equation.3">
                  <p:embed/>
                </p:oleObj>
              </mc:Choice>
              <mc:Fallback>
                <p:oleObj name="Equation" r:id="rId6" imgW="2273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4894263"/>
                        <a:ext cx="8574088" cy="1162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word in Σ is assigned some probability. </a:t>
            </a:r>
          </a:p>
          <a:p>
            <a:r>
              <a:rPr lang="en-US" dirty="0"/>
              <a:t>Random variables W1 , W2 , ... (one per word).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19025"/>
              </p:ext>
            </p:extLst>
          </p:nvPr>
        </p:nvGraphicFramePr>
        <p:xfrm>
          <a:off x="990600" y="3733800"/>
          <a:ext cx="7010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523880" imgH="342720" progId="Equation.3">
                  <p:embed/>
                </p:oleObj>
              </mc:Choice>
              <mc:Fallback>
                <p:oleObj name="Equation" r:id="rId5" imgW="152388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01040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p(the) = 0.038 </a:t>
            </a:r>
          </a:p>
          <a:p>
            <a:r>
              <a:rPr lang="en-US" dirty="0"/>
              <a:t>p(of) = 0.023</a:t>
            </a:r>
          </a:p>
          <a:p>
            <a:r>
              <a:rPr lang="en-US" dirty="0"/>
              <a:t> p(and) = 0.021</a:t>
            </a:r>
          </a:p>
          <a:p>
            <a:r>
              <a:rPr lang="en-US" dirty="0"/>
              <a:t> p(to) = 0.017</a:t>
            </a:r>
          </a:p>
          <a:p>
            <a:r>
              <a:rPr lang="en-US" dirty="0"/>
              <a:t> p(is) = 0.013 </a:t>
            </a:r>
          </a:p>
          <a:p>
            <a:r>
              <a:rPr lang="en-US" dirty="0"/>
              <a:t>p(a) = 0.012 </a:t>
            </a:r>
          </a:p>
          <a:p>
            <a:r>
              <a:rPr lang="en-US" dirty="0"/>
              <a:t>p(in) = 0.012 </a:t>
            </a:r>
          </a:p>
          <a:p>
            <a:r>
              <a:rPr lang="en-US" dirty="0"/>
              <a:t>p(for) = 0.009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dirty="0"/>
              <a:t>p(joint) = 0.00014 p(</a:t>
            </a:r>
            <a:r>
              <a:rPr lang="en-US" dirty="0" err="1"/>
              <a:t>relatvely</a:t>
            </a:r>
            <a:r>
              <a:rPr lang="en-US" dirty="0"/>
              <a:t>) = 0.00014 p(plot) = 0.00014 p(DEL1SUBSEQ) = 0.00014 </a:t>
            </a:r>
          </a:p>
          <a:p>
            <a:r>
              <a:rPr lang="en-US" dirty="0"/>
              <a:t>p(rule) = 0.00014 </a:t>
            </a:r>
          </a:p>
          <a:p>
            <a:r>
              <a:rPr lang="en-US" dirty="0"/>
              <a:t>p(62.0) = 0.00014 </a:t>
            </a:r>
          </a:p>
          <a:p>
            <a:r>
              <a:rPr lang="en-US" dirty="0"/>
              <a:t>p(9.1) = 0.00014 p(evaluated) = 0.00014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Model As  a Generator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Some automatically generated sentences from a unigram model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thrift, did, eighty, said, hard, 'm, </a:t>
            </a:r>
            <a:r>
              <a:rPr lang="en-US" dirty="0" err="1">
                <a:latin typeface="Courier"/>
                <a:cs typeface="Courier"/>
              </a:rPr>
              <a:t>july</a:t>
            </a:r>
            <a:r>
              <a:rPr lang="en-US" dirty="0">
                <a:latin typeface="Courier"/>
                <a:cs typeface="Courier"/>
              </a:rPr>
              <a:t>, bullish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that, or, limited, the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6764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704035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texaco</a:t>
            </a:r>
            <a:r>
              <a:rPr lang="en-US" sz="18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>
                <a:latin typeface="Courier"/>
                <a:cs typeface="Courier"/>
              </a:rPr>
              <a:t>mr.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gurria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mexico</a:t>
            </a:r>
            <a:r>
              <a:rPr lang="en-US" sz="18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this, would, be, a, record, </a:t>
            </a:r>
            <a:r>
              <a:rPr lang="en-US" sz="1800" dirty="0" err="1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0607"/>
              </p:ext>
            </p:extLst>
          </p:nvPr>
        </p:nvGraphicFramePr>
        <p:xfrm>
          <a:off x="381000" y="2362200"/>
          <a:ext cx="8000999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917360" imgH="228600" progId="Equation.3">
                  <p:embed/>
                </p:oleObj>
              </mc:Choice>
              <mc:Fallback>
                <p:oleObj name="Equation" r:id="rId5" imgW="1917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8000999" cy="1101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/>
          <a:lstStyle/>
          <a:p>
            <a:r>
              <a:rPr lang="en-US" sz="2800" dirty="0"/>
              <a:t>We can extend to trigrams, 4-grams, 5-grams</a:t>
            </a:r>
          </a:p>
          <a:p>
            <a:r>
              <a:rPr lang="en-US" sz="2800" dirty="0"/>
              <a:t>In general this is an insufficient model of language</a:t>
            </a:r>
          </a:p>
          <a:p>
            <a:pPr lvl="1"/>
            <a:r>
              <a:rPr lang="en-US" sz="2400" dirty="0"/>
              <a:t>because language has </a:t>
            </a:r>
            <a:r>
              <a:rPr lang="en-US" sz="2400" b="1" dirty="0">
                <a:solidFill>
                  <a:srgbClr val="008000"/>
                </a:solidFill>
              </a:rPr>
              <a:t>long-distance dependencies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/>
              <a:t>“The computer which I had just put into the machine room on the fifth floor crashed.”</a:t>
            </a:r>
          </a:p>
          <a:p>
            <a:pPr lvl="1"/>
            <a:endParaRPr lang="en-US" sz="800" dirty="0"/>
          </a:p>
          <a:p>
            <a:r>
              <a:rPr lang="en-US" sz="2800" dirty="0"/>
              <a:t>But we can often get away with N-gram models</a:t>
            </a:r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ur-PK" dirty="0"/>
              <a:t>تازہ ترین جھڑپوں کے باوجود انڈیا نے اشارہ دیا ہے </a:t>
            </a:r>
            <a:endParaRPr lang="en-US" dirty="0"/>
          </a:p>
          <a:p>
            <a:pPr algn="l"/>
            <a:r>
              <a:rPr lang="en-US" dirty="0"/>
              <a:t>Unigram Model</a:t>
            </a:r>
          </a:p>
          <a:p>
            <a:r>
              <a:rPr lang="en-US" dirty="0"/>
              <a:t>P(</a:t>
            </a:r>
            <a:r>
              <a:rPr lang="ur-PK" dirty="0"/>
              <a:t>تازہ ترین جھڑپوں کے باوجود انڈیا نے اشارہ دیا ہے </a:t>
            </a:r>
            <a:r>
              <a:rPr lang="en-US" dirty="0"/>
              <a:t>) =</a:t>
            </a:r>
          </a:p>
          <a:p>
            <a:r>
              <a:rPr lang="en-US" dirty="0"/>
              <a:t>P(</a:t>
            </a:r>
            <a:r>
              <a:rPr lang="ur-PK" dirty="0"/>
              <a:t>تازہ </a:t>
            </a:r>
            <a:r>
              <a:rPr lang="en-US" dirty="0"/>
              <a:t>) * P(</a:t>
            </a:r>
            <a:r>
              <a:rPr lang="ur-PK" dirty="0"/>
              <a:t>ترین </a:t>
            </a:r>
            <a:r>
              <a:rPr lang="en-US" dirty="0"/>
              <a:t>) * P(</a:t>
            </a:r>
            <a:r>
              <a:rPr lang="ur-PK" dirty="0"/>
              <a:t>جھڑپوں </a:t>
            </a:r>
            <a:r>
              <a:rPr lang="en-US" dirty="0"/>
              <a:t>) *P(</a:t>
            </a:r>
            <a:r>
              <a:rPr lang="ur-PK" dirty="0"/>
              <a:t>کے </a:t>
            </a:r>
            <a:r>
              <a:rPr lang="en-US" dirty="0"/>
              <a:t>) * P(</a:t>
            </a:r>
            <a:r>
              <a:rPr lang="ur-PK" dirty="0"/>
              <a:t>باوجود </a:t>
            </a:r>
            <a:r>
              <a:rPr lang="en-US" dirty="0"/>
              <a:t>) *P(</a:t>
            </a:r>
            <a:r>
              <a:rPr lang="ur-PK" dirty="0"/>
              <a:t>انڈیا </a:t>
            </a:r>
            <a:r>
              <a:rPr lang="en-US" dirty="0"/>
              <a:t>) *P(</a:t>
            </a:r>
            <a:r>
              <a:rPr lang="ur-PK" dirty="0"/>
              <a:t>نے </a:t>
            </a:r>
            <a:r>
              <a:rPr lang="en-US" dirty="0"/>
              <a:t>) *P(</a:t>
            </a:r>
            <a:r>
              <a:rPr lang="ur-PK" dirty="0"/>
              <a:t>اشارہ </a:t>
            </a:r>
            <a:r>
              <a:rPr lang="en-US" dirty="0"/>
              <a:t>) * P(</a:t>
            </a:r>
            <a:r>
              <a:rPr lang="ur-PK" dirty="0"/>
              <a:t>دیا </a:t>
            </a:r>
            <a:r>
              <a:rPr lang="en-US" dirty="0"/>
              <a:t>) * P(</a:t>
            </a:r>
            <a:r>
              <a:rPr lang="ur-PK" dirty="0"/>
              <a:t>ہے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ur-PK" dirty="0"/>
              <a:t>تازہ ترین جھڑپوں کے باوجود انڈیا نے اشارہ دیا ہے </a:t>
            </a:r>
            <a:endParaRPr lang="en-US" dirty="0"/>
          </a:p>
          <a:p>
            <a:pPr algn="l"/>
            <a:r>
              <a:rPr lang="en-US" dirty="0"/>
              <a:t>Bigram Model</a:t>
            </a:r>
          </a:p>
          <a:p>
            <a:r>
              <a:rPr lang="en-US" dirty="0"/>
              <a:t>P(</a:t>
            </a:r>
            <a:r>
              <a:rPr lang="ur-PK" dirty="0"/>
              <a:t>تازہ ترین جھڑپوں کے باوجود انڈیا نے اشارہ دیا ہے </a:t>
            </a:r>
            <a:r>
              <a:rPr lang="en-US" dirty="0"/>
              <a:t>) =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تازہ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ترین </a:t>
            </a:r>
            <a:r>
              <a:rPr lang="en-US" dirty="0"/>
              <a:t> | </a:t>
            </a:r>
            <a:r>
              <a:rPr lang="ur-PK" dirty="0"/>
              <a:t>تازہ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جھڑپوں</a:t>
            </a:r>
            <a:r>
              <a:rPr lang="en-US" dirty="0"/>
              <a:t> | </a:t>
            </a:r>
            <a:r>
              <a:rPr lang="ur-PK" dirty="0"/>
              <a:t>ترین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کے</a:t>
            </a:r>
            <a:r>
              <a:rPr lang="en-US" dirty="0"/>
              <a:t>|</a:t>
            </a:r>
            <a:r>
              <a:rPr lang="ur-PK" dirty="0"/>
              <a:t> جھڑپوں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باوجود</a:t>
            </a:r>
            <a:r>
              <a:rPr lang="en-US" dirty="0"/>
              <a:t>| </a:t>
            </a:r>
            <a:r>
              <a:rPr lang="ur-PK" dirty="0"/>
              <a:t>کے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انڈیا</a:t>
            </a:r>
            <a:r>
              <a:rPr lang="en-US" dirty="0"/>
              <a:t>|</a:t>
            </a:r>
            <a:r>
              <a:rPr lang="ur-PK" dirty="0"/>
              <a:t> باوجود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نے </a:t>
            </a:r>
            <a:r>
              <a:rPr lang="en-US" dirty="0"/>
              <a:t> |</a:t>
            </a:r>
            <a:r>
              <a:rPr lang="ur-PK" dirty="0"/>
              <a:t> انڈیا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اشارہ</a:t>
            </a:r>
            <a:r>
              <a:rPr lang="en-US" dirty="0"/>
              <a:t> |</a:t>
            </a:r>
            <a:r>
              <a:rPr lang="ur-PK" dirty="0"/>
              <a:t> نے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دیا </a:t>
            </a:r>
            <a:r>
              <a:rPr lang="en-US" dirty="0"/>
              <a:t>|</a:t>
            </a:r>
            <a:r>
              <a:rPr lang="ur-PK" dirty="0"/>
              <a:t> اشارہ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ہے</a:t>
            </a:r>
            <a:r>
              <a:rPr lang="en-US" dirty="0"/>
              <a:t>| </a:t>
            </a:r>
            <a:r>
              <a:rPr lang="ur-PK" dirty="0"/>
              <a:t>دیا 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ur-PK" dirty="0"/>
              <a:t>تازہ ترین جھڑپوں کے باوجود انڈیا نے اشارہ دیا ہے </a:t>
            </a:r>
            <a:endParaRPr lang="en-US" dirty="0"/>
          </a:p>
          <a:p>
            <a:pPr algn="l"/>
            <a:r>
              <a:rPr lang="en-US" dirty="0"/>
              <a:t>Trigram Model</a:t>
            </a:r>
          </a:p>
          <a:p>
            <a:r>
              <a:rPr lang="en-US" dirty="0"/>
              <a:t>P(</a:t>
            </a:r>
            <a:r>
              <a:rPr lang="ur-PK" dirty="0"/>
              <a:t>تازہ ترین جھڑپوں کے باوجود انڈیا نے اشارہ دیا ہے </a:t>
            </a:r>
            <a:r>
              <a:rPr lang="en-US" dirty="0"/>
              <a:t>) =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تازہ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ترین </a:t>
            </a:r>
            <a:r>
              <a:rPr lang="en-US" dirty="0"/>
              <a:t> | </a:t>
            </a:r>
            <a:r>
              <a:rPr lang="ur-PK" dirty="0"/>
              <a:t>تازہ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جھڑپوں</a:t>
            </a:r>
            <a:r>
              <a:rPr lang="en-US" dirty="0"/>
              <a:t> | </a:t>
            </a:r>
            <a:r>
              <a:rPr lang="ur-PK" dirty="0"/>
              <a:t>ترین</a:t>
            </a:r>
            <a:r>
              <a:rPr lang="en-US" dirty="0"/>
              <a:t> </a:t>
            </a:r>
            <a:r>
              <a:rPr lang="ur-PK" dirty="0"/>
              <a:t>تازہ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کے</a:t>
            </a:r>
            <a:r>
              <a:rPr lang="en-US" dirty="0"/>
              <a:t>|</a:t>
            </a:r>
            <a:r>
              <a:rPr lang="ur-PK" dirty="0"/>
              <a:t> جھڑپوں</a:t>
            </a:r>
            <a:r>
              <a:rPr lang="en-US" dirty="0"/>
              <a:t> </a:t>
            </a:r>
            <a:r>
              <a:rPr lang="ur-PK" dirty="0"/>
              <a:t>ترین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باوجود</a:t>
            </a:r>
            <a:r>
              <a:rPr lang="en-US" dirty="0"/>
              <a:t>| </a:t>
            </a:r>
            <a:r>
              <a:rPr lang="ur-PK" dirty="0"/>
              <a:t>کے </a:t>
            </a:r>
            <a:r>
              <a:rPr lang="en-US" dirty="0"/>
              <a:t>   </a:t>
            </a:r>
            <a:r>
              <a:rPr lang="ur-PK" dirty="0"/>
              <a:t>جھڑپوں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انڈیا</a:t>
            </a:r>
            <a:r>
              <a:rPr lang="en-US" dirty="0"/>
              <a:t>|</a:t>
            </a:r>
            <a:r>
              <a:rPr lang="ur-PK" dirty="0"/>
              <a:t> کے باوجود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نے </a:t>
            </a:r>
            <a:r>
              <a:rPr lang="en-US" dirty="0"/>
              <a:t> |</a:t>
            </a:r>
            <a:r>
              <a:rPr lang="ur-PK" dirty="0"/>
              <a:t> باوجود انڈیا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اشارہ</a:t>
            </a:r>
            <a:r>
              <a:rPr lang="en-US" dirty="0"/>
              <a:t> |</a:t>
            </a:r>
            <a:r>
              <a:rPr lang="ur-PK" dirty="0"/>
              <a:t> انڈیا نے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دیا </a:t>
            </a:r>
            <a:r>
              <a:rPr lang="en-US" dirty="0"/>
              <a:t>|</a:t>
            </a:r>
            <a:r>
              <a:rPr lang="ur-PK" dirty="0"/>
              <a:t> نے اشارہ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ہے</a:t>
            </a:r>
            <a:r>
              <a:rPr lang="en-US" dirty="0"/>
              <a:t>| </a:t>
            </a:r>
            <a:r>
              <a:rPr lang="ur-PK" dirty="0"/>
              <a:t>اشارہ دیا 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this sentences good? </a:t>
            </a:r>
          </a:p>
          <a:p>
            <a:pPr lvl="1"/>
            <a:r>
              <a:rPr lang="en-US" dirty="0"/>
              <a:t>This is a beautiful flower</a:t>
            </a:r>
          </a:p>
          <a:p>
            <a:pPr lvl="1"/>
            <a:r>
              <a:rPr lang="en-US" dirty="0"/>
              <a:t>Flower this is a beautiful</a:t>
            </a:r>
          </a:p>
          <a:p>
            <a:r>
              <a:rPr lang="en-US" dirty="0"/>
              <a:t>Help choose between options, help score options</a:t>
            </a:r>
          </a:p>
          <a:p>
            <a:pPr lvl="1"/>
            <a:r>
              <a:rPr lang="en-US" dirty="0"/>
              <a:t>Rooster released from police custody in </a:t>
            </a:r>
            <a:r>
              <a:rPr lang="en-US" dirty="0" err="1"/>
              <a:t>Sindh</a:t>
            </a:r>
            <a:r>
              <a:rPr lang="en-US" dirty="0"/>
              <a:t> after eight months</a:t>
            </a:r>
          </a:p>
          <a:p>
            <a:pPr lvl="1" algn="r" rtl="1"/>
            <a:r>
              <a:rPr lang="ur-PK" dirty="0"/>
              <a:t>سندھ میں آٹھ ماہ بعد مرغا کی پولیس تحویل سے رہائی</a:t>
            </a:r>
          </a:p>
          <a:p>
            <a:pPr lvl="1" algn="r" rtl="1"/>
            <a:r>
              <a:rPr lang="ur-PK" dirty="0"/>
              <a:t>سندھ میں آٹھ ماہ بعد مرغے کا پولیس تحویل سے رہائی</a:t>
            </a:r>
            <a:endParaRPr lang="en-US" dirty="0"/>
          </a:p>
          <a:p>
            <a:pPr lvl="1" algn="r" rtl="1"/>
            <a:r>
              <a:rPr lang="ur-PK" dirty="0"/>
              <a:t>مرغی کو آٹھ ماہ بعد سندھ میں پولیس کی تحویل سے رہا کیا گیا</a:t>
            </a:r>
          </a:p>
          <a:p>
            <a:pPr lvl="1" algn="r" rtl="1"/>
            <a:r>
              <a:rPr lang="ur-PK" dirty="0"/>
              <a:t>سندھ میں آٹھ ماہ بعد مرغے کی پولیس تحویل سے رہائی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/>
          <a:lstStyle/>
          <a:p>
            <a:r>
              <a:rPr lang="en-US" dirty="0"/>
              <a:t>Estimating N-gram Probabilities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The Maximum Likelihood Estimate (MLE)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Counts from a corpus</a:t>
            </a:r>
          </a:p>
          <a:p>
            <a:r>
              <a:rPr lang="en-US" dirty="0">
                <a:latin typeface="Calibri" charset="0"/>
              </a:rPr>
              <a:t>Normalizing the counts so that they lie between 0 and 1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73553"/>
              </p:ext>
            </p:extLst>
          </p:nvPr>
        </p:nvGraphicFramePr>
        <p:xfrm>
          <a:off x="1752600" y="2057400"/>
          <a:ext cx="5410200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4" imgW="1737000" imgH="393120" progId="Equation.3">
                  <p:embed/>
                </p:oleObj>
              </mc:Choice>
              <mc:Fallback>
                <p:oleObj name="Equation" r:id="rId4" imgW="1737000" imgH="39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5410200" cy="1671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691"/>
              </p:ext>
            </p:extLst>
          </p:nvPr>
        </p:nvGraphicFramePr>
        <p:xfrm>
          <a:off x="2133600" y="3581400"/>
          <a:ext cx="4587816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6" imgW="1471680" imgH="393120" progId="Equation.3">
                  <p:embed/>
                </p:oleObj>
              </mc:Choice>
              <mc:Fallback>
                <p:oleObj name="Equation" r:id="rId6" imgW="1471680" imgH="393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4587816" cy="1671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7"/>
            <a:ext cx="7391400" cy="919163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803400"/>
            <a:ext cx="5410200" cy="2032000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</a:t>
            </a:r>
            <a:r>
              <a:rPr lang="ur-PK" sz="2400" dirty="0">
                <a:latin typeface="Calibri" charset="0"/>
              </a:rPr>
              <a:t>یہ ایک پل ہے</a:t>
            </a:r>
            <a:r>
              <a:rPr lang="en-US" sz="2400" dirty="0">
                <a:latin typeface="Calibri" charset="0"/>
              </a:rPr>
              <a:t>&lt;/s&gt;</a:t>
            </a:r>
          </a:p>
          <a:p>
            <a:pPr algn="r" rtl="1"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</a:t>
            </a:r>
            <a:r>
              <a:rPr lang="ur-PK" sz="2400" dirty="0">
                <a:latin typeface="Calibri" charset="0"/>
              </a:rPr>
              <a:t>یہ لکڑی کا پل ہے</a:t>
            </a:r>
            <a:r>
              <a:rPr lang="en-US" sz="2400" dirty="0">
                <a:latin typeface="Calibri" charset="0"/>
              </a:rPr>
              <a:t>&lt;/s&gt;</a:t>
            </a:r>
          </a:p>
          <a:p>
            <a:pPr algn="r" rtl="1"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</a:t>
            </a:r>
            <a:r>
              <a:rPr lang="ur-PK" sz="2400" dirty="0">
                <a:latin typeface="Calibri" charset="0"/>
              </a:rPr>
              <a:t>پل   یہ دو شہروں کو ملاتا ہے</a:t>
            </a:r>
            <a:r>
              <a:rPr lang="en-US" sz="2400" dirty="0">
                <a:latin typeface="Calibri" charset="0"/>
              </a:rPr>
              <a:t>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alibri" charset="0"/>
              </a:rPr>
              <a:t>P(</a:t>
            </a:r>
            <a:r>
              <a:rPr lang="ur-PK" sz="2000" dirty="0">
                <a:latin typeface="Calibri" charset="0"/>
              </a:rPr>
              <a:t>ہے</a:t>
            </a:r>
            <a:r>
              <a:rPr lang="en-US" sz="2000" dirty="0">
                <a:latin typeface="Calibri" charset="0"/>
              </a:rPr>
              <a:t> | </a:t>
            </a:r>
            <a:r>
              <a:rPr lang="ur-PK" sz="2000" dirty="0">
                <a:latin typeface="Calibri" charset="0"/>
              </a:rPr>
              <a:t>پل</a:t>
            </a:r>
            <a:r>
              <a:rPr lang="en-US" sz="2000" dirty="0">
                <a:latin typeface="Calibri" charset="0"/>
              </a:rPr>
              <a:t>) = 2/3 =0.67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2071593"/>
          <a:ext cx="3429000" cy="124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4" imgW="1471680" imgH="393120" progId="Equation.3">
                  <p:embed/>
                </p:oleObj>
              </mc:Choice>
              <mc:Fallback>
                <p:oleObj name="Equation" r:id="rId4" imgW="1471680" imgH="39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593"/>
                        <a:ext cx="3429000" cy="1249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4876800"/>
            <a:ext cx="383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ur-PK" dirty="0"/>
              <a:t>یہ </a:t>
            </a:r>
            <a:r>
              <a:rPr lang="en-US" dirty="0"/>
              <a:t>| &lt;s&gt;) = Count(</a:t>
            </a:r>
            <a:r>
              <a:rPr lang="en-US" dirty="0">
                <a:latin typeface="Calibri" charset="0"/>
              </a:rPr>
              <a:t>&lt;s&gt; </a:t>
            </a:r>
            <a:r>
              <a:rPr lang="ur-PK" dirty="0">
                <a:latin typeface="Calibri" charset="0"/>
              </a:rPr>
              <a:t>یہ </a:t>
            </a:r>
            <a:r>
              <a:rPr lang="en-US" dirty="0"/>
              <a:t>) / count(&lt;s&gt;)</a:t>
            </a:r>
          </a:p>
          <a:p>
            <a:r>
              <a:rPr lang="en-US" dirty="0"/>
              <a:t>P(</a:t>
            </a:r>
            <a:r>
              <a:rPr lang="ur-PK" dirty="0"/>
              <a:t>یہ </a:t>
            </a:r>
            <a:r>
              <a:rPr lang="en-US" dirty="0"/>
              <a:t>| &lt;s&gt;) = 2/3 = 0.67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867400"/>
            <a:ext cx="361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 </a:t>
            </a:r>
            <a:r>
              <a:rPr lang="ur-PK" dirty="0"/>
              <a:t>ایک</a:t>
            </a:r>
            <a:r>
              <a:rPr lang="en-US" dirty="0"/>
              <a:t>| </a:t>
            </a:r>
            <a:r>
              <a:rPr lang="ur-PK" dirty="0"/>
              <a:t>یہ</a:t>
            </a:r>
            <a:r>
              <a:rPr lang="en-US" dirty="0"/>
              <a:t>) = Count(</a:t>
            </a:r>
            <a:r>
              <a:rPr lang="ur-PK" dirty="0">
                <a:latin typeface="Calibri" charset="0"/>
              </a:rPr>
              <a:t>ایک</a:t>
            </a:r>
            <a:r>
              <a:rPr lang="en-US" dirty="0">
                <a:latin typeface="Calibri" charset="0"/>
              </a:rPr>
              <a:t> </a:t>
            </a:r>
            <a:r>
              <a:rPr lang="ur-PK" dirty="0">
                <a:latin typeface="Calibri" charset="0"/>
              </a:rPr>
              <a:t>یہ </a:t>
            </a:r>
            <a:r>
              <a:rPr lang="en-US" dirty="0"/>
              <a:t>) / count(</a:t>
            </a:r>
            <a:r>
              <a:rPr lang="ur-PK" dirty="0"/>
              <a:t>یہ</a:t>
            </a:r>
            <a:r>
              <a:rPr lang="en-US" dirty="0"/>
              <a:t>)</a:t>
            </a:r>
          </a:p>
          <a:p>
            <a:r>
              <a:rPr lang="en-US" dirty="0"/>
              <a:t>P( </a:t>
            </a:r>
            <a:r>
              <a:rPr lang="ur-PK" dirty="0"/>
              <a:t>ایک</a:t>
            </a:r>
            <a:r>
              <a:rPr lang="en-US" dirty="0"/>
              <a:t>| </a:t>
            </a:r>
            <a:r>
              <a:rPr lang="ur-PK" dirty="0"/>
              <a:t>یہ</a:t>
            </a:r>
            <a:r>
              <a:rPr lang="en-US" dirty="0"/>
              <a:t>) = 1/3 = 0.333</a:t>
            </a:r>
          </a:p>
        </p:txBody>
      </p:sp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7"/>
            <a:ext cx="7391400" cy="919163"/>
          </a:xfrm>
        </p:spPr>
        <p:txBody>
          <a:bodyPr/>
          <a:lstStyle/>
          <a:p>
            <a:pPr eaLnBrk="1" hangingPunct="1"/>
            <a:r>
              <a:rPr lang="en-US" dirty="0"/>
              <a:t>Another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803400"/>
            <a:ext cx="5410200" cy="203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394376"/>
            <a:ext cx="8763000" cy="126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2071593"/>
          <a:ext cx="3429000" cy="124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5" imgW="1471680" imgH="393120" progId="Equation.3">
                  <p:embed/>
                </p:oleObj>
              </mc:Choice>
              <mc:Fallback>
                <p:oleObj name="Equation" r:id="rId5" imgW="1471680" imgH="39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593"/>
                        <a:ext cx="3429000" cy="1249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2600"/>
            <a:ext cx="88392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35200"/>
            <a:ext cx="8686800" cy="444500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341034"/>
            <a:ext cx="9067800" cy="433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7811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sz="2000" dirty="0">
                <a:latin typeface="Calibri" charset="0"/>
              </a:rPr>
              <a:t> 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18570"/>
            <a:ext cx="7848600" cy="370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58A2F-DC77-41B1-9F5F-8B6237118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t="41107" r="38333" b="51483"/>
          <a:stretch/>
        </p:blipFill>
        <p:spPr>
          <a:xfrm>
            <a:off x="838200" y="1417638"/>
            <a:ext cx="7620000" cy="7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7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03400"/>
            <a:ext cx="8534400" cy="444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|&lt;s&gt;) = 0.25,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= 0.0011,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= 0.5, P(&lt;/s&gt;|food) = 0.68,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244477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420142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793"/>
              </p:ext>
            </p:extLst>
          </p:nvPr>
        </p:nvGraphicFramePr>
        <p:xfrm>
          <a:off x="304801" y="5056290"/>
          <a:ext cx="8610600" cy="75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4" imgW="3263760" imgH="200880" progId="Equation.3">
                  <p:embed/>
                </p:oleObj>
              </mc:Choice>
              <mc:Fallback>
                <p:oleObj name="Equation" r:id="rId4" imgW="3263760" imgH="20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5056290"/>
                        <a:ext cx="8610600" cy="756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7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Spell Correction</a:t>
            </a:r>
          </a:p>
          <a:p>
            <a:pPr lvl="1"/>
            <a:r>
              <a:rPr lang="en-US" dirty="0"/>
              <a:t>The office is about fifteen </a:t>
            </a:r>
            <a:r>
              <a:rPr lang="en-US" b="1" dirty="0"/>
              <a:t>minuets</a:t>
            </a:r>
            <a:r>
              <a:rPr lang="en-US" dirty="0"/>
              <a:t> from my house</a:t>
            </a:r>
          </a:p>
          <a:p>
            <a:pPr lvl="2"/>
            <a:r>
              <a:rPr lang="en-US" sz="2200" dirty="0"/>
              <a:t>P(about fifteen </a:t>
            </a:r>
            <a:r>
              <a:rPr lang="en-US" sz="2200" b="1" dirty="0"/>
              <a:t>minutes</a:t>
            </a:r>
            <a:r>
              <a:rPr lang="en-US" sz="2200" dirty="0"/>
              <a:t> from) &gt; P(about fifteen </a:t>
            </a:r>
            <a:r>
              <a:rPr lang="en-US" sz="2200" b="1" dirty="0"/>
              <a:t>minuets</a:t>
            </a:r>
            <a:r>
              <a:rPr lang="en-US" sz="2200" dirty="0"/>
              <a:t> from)</a:t>
            </a:r>
            <a:endParaRPr lang="en-US" dirty="0"/>
          </a:p>
          <a:p>
            <a:r>
              <a:rPr lang="en-US" sz="3600" dirty="0"/>
              <a:t>Speech Recognition</a:t>
            </a:r>
          </a:p>
          <a:p>
            <a:pPr lvl="1"/>
            <a:r>
              <a:rPr lang="en-US" dirty="0"/>
              <a:t>P(I saw a van) &gt;&gt; P(eyes awe of an)</a:t>
            </a:r>
          </a:p>
          <a:p>
            <a:r>
              <a:rPr lang="en-US" sz="3600" dirty="0"/>
              <a:t>+ Summarization, question-answering, etc., etc.!!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 takes different values, depending on chance</a:t>
            </a:r>
          </a:p>
          <a:p>
            <a:r>
              <a:rPr lang="en-US" dirty="0"/>
              <a:t>Probability:</a:t>
            </a:r>
            <a:r>
              <a:rPr lang="en-US" b="1" dirty="0"/>
              <a:t> </a:t>
            </a:r>
            <a:r>
              <a:rPr lang="en-US" dirty="0"/>
              <a:t>p(X = x)</a:t>
            </a:r>
          </a:p>
          <a:p>
            <a:r>
              <a:rPr lang="en-US" dirty="0"/>
              <a:t>Conditional Probability: p(X = x , Y = y)</a:t>
            </a:r>
          </a:p>
          <a:p>
            <a:pPr lvl="1"/>
            <a:r>
              <a:rPr lang="en-US" dirty="0"/>
              <a:t>Independence</a:t>
            </a:r>
          </a:p>
          <a:p>
            <a:pPr lvl="1"/>
            <a:r>
              <a:rPr lang="en-US" dirty="0"/>
              <a:t>Chain Rule</a:t>
            </a:r>
          </a:p>
          <a:p>
            <a:r>
              <a:rPr lang="en-US" dirty="0"/>
              <a:t>Joined Probability: p(X = x | Y = 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>
                <a:latin typeface="Calibri" charset="0"/>
              </a:rPr>
              <a:t>)         </a:t>
            </a:r>
            <a:r>
              <a:rPr lang="en-US" sz="2400" dirty="0">
                <a:latin typeface="Calibri" charset="0"/>
              </a:rPr>
              <a:t> is 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Better: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probabilities</a:t>
            </a:r>
            <a:endParaRPr lang="en-US" sz="36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3600" i="1" dirty="0"/>
              <a:t>P(A|B) = P(A,B) / P(B)</a:t>
            </a:r>
            <a:r>
              <a:rPr lang="en-US" sz="3600" dirty="0">
                <a:latin typeface="Calibri" charset="0"/>
              </a:rPr>
              <a:t>     </a:t>
            </a:r>
          </a:p>
          <a:p>
            <a:pPr eaLnBrk="1" hangingPunct="1">
              <a:buNone/>
            </a:pPr>
            <a:r>
              <a:rPr lang="en-US" dirty="0">
                <a:latin typeface="Calibri" charset="0"/>
              </a:rPr>
              <a:t>Rewriting:</a:t>
            </a:r>
            <a:r>
              <a:rPr lang="en-US" i="1" dirty="0"/>
              <a:t>  </a:t>
            </a:r>
          </a:p>
          <a:p>
            <a:pPr eaLnBrk="1" hangingPunct="1">
              <a:buNone/>
            </a:pPr>
            <a:r>
              <a:rPr lang="en-US" i="1" dirty="0"/>
              <a:t>		P(A|B) P(B)= P(A,B)</a:t>
            </a:r>
            <a:r>
              <a:rPr lang="en-US" dirty="0">
                <a:latin typeface="Calibri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</a:rPr>
              <a:t> P(A,B,C,D)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36526"/>
              </p:ext>
            </p:extLst>
          </p:nvPr>
        </p:nvGraphicFramePr>
        <p:xfrm>
          <a:off x="762000" y="2133600"/>
          <a:ext cx="81534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374560" imgH="342720" progId="Equation.3">
                  <p:embed/>
                </p:oleObj>
              </mc:Choice>
              <mc:Fallback>
                <p:oleObj name="Equation" r:id="rId4" imgW="237456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8153400" cy="1289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362200"/>
          <a:ext cx="6019800" cy="26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2568960" imgH="840960" progId="Equation.3">
                  <p:embed/>
                </p:oleObj>
              </mc:Choice>
              <mc:Fallback>
                <p:oleObj name="Equation" r:id="rId4" imgW="2568960" imgH="840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362200"/>
                        <a:ext cx="6019800" cy="265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1686</Words>
  <Application>Microsoft Office PowerPoint</Application>
  <PresentationFormat>On-screen Show (4:3)</PresentationFormat>
  <Paragraphs>251</Paragraphs>
  <Slides>29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</vt:lpstr>
      <vt:lpstr>Tahoma</vt:lpstr>
      <vt:lpstr>Times</vt:lpstr>
      <vt:lpstr>Verdana</vt:lpstr>
      <vt:lpstr>Wingdings</vt:lpstr>
      <vt:lpstr>Office Theme</vt:lpstr>
      <vt:lpstr>Equation</vt:lpstr>
      <vt:lpstr>Natural Language Processing</vt:lpstr>
      <vt:lpstr>Language Modeling</vt:lpstr>
      <vt:lpstr>Language Modeling</vt:lpstr>
      <vt:lpstr>Revision</vt:lpstr>
      <vt:lpstr>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Unigram Distribution</vt:lpstr>
      <vt:lpstr>Unigram Model As  a Generator</vt:lpstr>
      <vt:lpstr>Bigram model</vt:lpstr>
      <vt:lpstr>N-gram models</vt:lpstr>
      <vt:lpstr>Example</vt:lpstr>
      <vt:lpstr>Example</vt:lpstr>
      <vt:lpstr>Example</vt:lpstr>
      <vt:lpstr>Estimating N-gram Probabilities</vt:lpstr>
      <vt:lpstr>Estimating bigram probabilities</vt:lpstr>
      <vt:lpstr>An example</vt:lpstr>
      <vt:lpstr>Another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Farah Adeeba</cp:lastModifiedBy>
  <cp:revision>70</cp:revision>
  <dcterms:created xsi:type="dcterms:W3CDTF">2020-07-30T10:13:03Z</dcterms:created>
  <dcterms:modified xsi:type="dcterms:W3CDTF">2022-02-21T07:54:48Z</dcterms:modified>
</cp:coreProperties>
</file>