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1657118-6FE8-49F8-95F9-214AFDBF4B0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7E7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6" name="Google Shape;86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7" name="Google Shape;8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0" name="Google Shape;160;p1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8" name="Google Shape;168;p1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6" name="Google Shape;176;p1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4" name="Google Shape;184;p1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1" name="Google Shape;191;p1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2" name="Google Shape;192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" name="Google Shape;198;p1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9" name="Google Shape;199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1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1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1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3" name="Google Shape;93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2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2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2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4" name="Google Shape;244;p2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p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78" name="Google Shape;278;p2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9" name="Google Shape;279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87" name="Google Shape;287;p2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4" name="Google Shape;294;p2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5" name="Google Shape;295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2" name="Google Shape;302;p2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3" name="Google Shape;303;p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2" name="Google Shape;312;p2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3" name="Google Shape;313;p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1" name="Google Shape;321;p2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2" name="Google Shape;322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C(want to) went from 608 to 238, 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P(to|want) from .66 to .26!</a:t>
            </a:r>
            <a:endParaRPr lang="en-US"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Discount d= c*/c</a:t>
            </a:r>
            <a:endParaRPr lang="en-US"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 for “chinese food” =.10!!!   A 10x reduction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29" name="Google Shape;329;p3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0" name="Google Shape;330;p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6" name="Google Shape;336;p3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7" name="Google Shape;337;p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43" name="Google Shape;343;p3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4" name="Google Shape;344;p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3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63" name="Google Shape;363;p3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4" name="Google Shape;364;p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0" name="Google Shape;370;p3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1" name="Google Shape;371;p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7" name="Google Shape;377;p3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" name="Google Shape;386;p3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4" name="Google Shape;114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6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8" name="Google Shape;128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9" name="Google Shape;129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5" name="Google Shape;135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6" name="Google Shape;136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2" name="Google Shape;142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3" name="Google Shape;143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42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4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43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43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43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4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6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7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8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speech.sri.com/projects/sril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://www.cle.org.pk/clestore/cleurdungrams.htm" TargetMode="External"/><Relationship Id="rId1" Type="http://schemas.openxmlformats.org/officeDocument/2006/relationships/hyperlink" Target="http://ngrams.googlelabs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Language Modeling Toolkits</a:t>
            </a:r>
            <a:endParaRPr lang="en-US"/>
          </a:p>
        </p:txBody>
      </p:sp>
      <p:sp>
        <p:nvSpPr>
          <p:cNvPr id="90" name="Google Shape;90;p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SRILM</a:t>
            </a:r>
            <a:endParaRPr lang="en-US"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 u="sng">
                <a:solidFill>
                  <a:schemeClr val="hlink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1"/>
              </a:rPr>
              <a:t>http://www.speech.sri.com/projects/srilm/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Perplexity</a:t>
            </a:r>
            <a:endParaRPr lang="en-US"/>
          </a:p>
        </p:txBody>
      </p:sp>
      <p:sp>
        <p:nvSpPr>
          <p:cNvPr id="157" name="Google Shape;157;p10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Different tasks have different perplexity 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WSJ (109) vs Bus Information Queries (~25) 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Higher the conditional probability, lower the perplexity 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Perplexity is the average branching rate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Lower perplexity = better model</a:t>
            </a:r>
            <a:endParaRPr lang="en-US"/>
          </a:p>
        </p:txBody>
      </p:sp>
      <p:sp>
        <p:nvSpPr>
          <p:cNvPr id="164" name="Google Shape;164;p1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Training 38 million words, test 1.5 million words, WSJ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65" name="Google Shape;165;p11"/>
          <p:cNvGraphicFramePr/>
          <p:nvPr/>
        </p:nvGraphicFramePr>
        <p:xfrm>
          <a:off x="457200" y="3810000"/>
          <a:ext cx="8382000" cy="3000000"/>
        </p:xfrm>
        <a:graphic>
          <a:graphicData uri="http://schemas.openxmlformats.org/drawingml/2006/table">
            <a:tbl>
              <a:tblPr firstRow="1" bandRow="1">
                <a:noFill/>
                <a:tableStyleId>{E1657118-6FE8-49F8-95F9-214AFDBF4B09}</a:tableStyleId>
              </a:tblPr>
              <a:tblGrid>
                <a:gridCol w="2095500"/>
                <a:gridCol w="2095500"/>
                <a:gridCol w="2095500"/>
                <a:gridCol w="20955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N-gram Order</a:t>
                      </a:r>
                      <a:endParaRPr sz="2000"/>
                    </a:p>
                  </a:txBody>
                  <a:tcPr marL="91450" marR="91450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Unigram</a:t>
                      </a:r>
                      <a:endParaRPr sz="2000"/>
                    </a:p>
                  </a:txBody>
                  <a:tcPr marL="91450" marR="91450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Bigram</a:t>
                      </a:r>
                      <a:endParaRPr sz="2000"/>
                    </a:p>
                  </a:txBody>
                  <a:tcPr marL="91450" marR="91450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Trigram</a:t>
                      </a:r>
                      <a:endParaRPr sz="2000"/>
                    </a:p>
                  </a:txBody>
                  <a:tcPr marL="91450" marR="91450" marT="60950" marB="60950"/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Perplexity</a:t>
                      </a:r>
                      <a:endParaRPr sz="2000"/>
                    </a:p>
                  </a:txBody>
                  <a:tcPr marL="91450" marR="91450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962</a:t>
                      </a:r>
                      <a:endParaRPr sz="2000"/>
                    </a:p>
                  </a:txBody>
                  <a:tcPr marL="91450" marR="91450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170</a:t>
                      </a:r>
                      <a:endParaRPr sz="2000"/>
                    </a:p>
                  </a:txBody>
                  <a:tcPr marL="91450" marR="91450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109</a:t>
                      </a:r>
                      <a:endParaRPr sz="2000"/>
                    </a:p>
                  </a:txBody>
                  <a:tcPr marL="91450" marR="91450" marT="60950" marB="609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Shannon Visualization Method</a:t>
            </a:r>
            <a:endParaRPr lang="en-US"/>
          </a:p>
        </p:txBody>
      </p:sp>
      <p:sp>
        <p:nvSpPr>
          <p:cNvPr id="172" name="Google Shape;172;p12"/>
          <p:cNvSpPr txBox="1"/>
          <p:nvPr>
            <p:ph type="body" idx="1"/>
          </p:nvPr>
        </p:nvSpPr>
        <p:spPr>
          <a:xfrm>
            <a:off x="304800" y="1803400"/>
            <a:ext cx="396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Choose a random bigram 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(&lt;s&gt;, w) according to its probability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Now choose a random bigram        (w, x) according to its probability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 so on until we choose &lt;/s&gt;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Then string the words together</a:t>
            </a:r>
            <a:endParaRPr sz="1800">
              <a:solidFill>
                <a:srgbClr val="A5002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4038600" y="2006600"/>
            <a:ext cx="525780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"/>
              <a:buNone/>
            </a:pPr>
            <a:r>
              <a:rPr lang="en-US" sz="1800">
                <a:solidFill>
                  <a:srgbClr val="A50021"/>
                </a:solidFill>
                <a:latin typeface="Courier"/>
                <a:ea typeface="Courier"/>
                <a:cs typeface="Courier"/>
                <a:sym typeface="Courier"/>
              </a:rPr>
              <a:t>&lt;s&gt; I</a:t>
            </a:r>
            <a:endParaRPr lang="en-US" sz="1800">
              <a:solidFill>
                <a:srgbClr val="A5002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A50021"/>
                </a:solidFill>
                <a:latin typeface="Courier"/>
                <a:ea typeface="Courier"/>
                <a:cs typeface="Courier"/>
                <a:sym typeface="Courier"/>
              </a:rPr>
              <a:t>    I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want</a:t>
            </a:r>
            <a:endParaRPr lang="en-US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A50021"/>
                </a:solidFill>
                <a:latin typeface="Courier"/>
                <a:ea typeface="Courier"/>
                <a:cs typeface="Courier"/>
                <a:sym typeface="Courier"/>
              </a:rPr>
              <a:t>      want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to</a:t>
            </a:r>
            <a:endParaRPr lang="en-US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A50021"/>
                </a:solidFill>
                <a:latin typeface="Courier"/>
                <a:ea typeface="Courier"/>
                <a:cs typeface="Courier"/>
                <a:sym typeface="Courier"/>
              </a:rPr>
              <a:t>           to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eat</a:t>
            </a:r>
            <a:endParaRPr lang="en-US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A50021"/>
                </a:solidFill>
                <a:latin typeface="Courier"/>
                <a:ea typeface="Courier"/>
                <a:cs typeface="Courier"/>
                <a:sym typeface="Courier"/>
              </a:rPr>
              <a:t>              eat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Chinese</a:t>
            </a:r>
            <a:endParaRPr lang="en-US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A50021"/>
                </a:solidFill>
                <a:latin typeface="Courier"/>
                <a:ea typeface="Courier"/>
                <a:cs typeface="Courier"/>
                <a:sym typeface="Courier"/>
              </a:rPr>
              <a:t>                  Chinese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food</a:t>
            </a:r>
            <a:endParaRPr lang="en-US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A50021"/>
                </a:solidFill>
                <a:latin typeface="Courier"/>
                <a:ea typeface="Courier"/>
                <a:cs typeface="Courier"/>
                <a:sym typeface="Courier"/>
              </a:rPr>
              <a:t>                          food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&lt;/s&gt;</a:t>
            </a:r>
            <a:endParaRPr lang="en-US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I want to eat Chinese food</a:t>
            </a:r>
            <a:endParaRPr lang="en-US" sz="1800">
              <a:solidFill>
                <a:srgbClr val="CC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"/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371600" y="177800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Approximating Shakespeare</a:t>
            </a:r>
            <a:endParaRPr lang="en-US"/>
          </a:p>
        </p:txBody>
      </p:sp>
      <p:sp>
        <p:nvSpPr>
          <p:cNvPr id="180" name="Google Shape;180;p1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1" name="Google Shape;181;p13" descr="fig 4.3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6800" y="1600201"/>
            <a:ext cx="7463322" cy="5046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Shakespeare as corpus</a:t>
            </a:r>
            <a:endParaRPr lang="en-US"/>
          </a:p>
        </p:txBody>
      </p:sp>
      <p:sp>
        <p:nvSpPr>
          <p:cNvPr id="188" name="Google Shape;188;p14"/>
          <p:cNvSpPr txBox="1"/>
          <p:nvPr>
            <p:ph type="body" idx="1"/>
          </p:nvPr>
        </p:nvSpPr>
        <p:spPr>
          <a:xfrm>
            <a:off x="304800" y="18034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N=884,647 tokens, V=29,066</a:t>
            </a:r>
            <a:endParaRPr lang="en-US"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Shakespeare produced 300,000 bigram types out of V</a:t>
            </a:r>
            <a:r>
              <a:rPr lang="en-US" sz="3200" baseline="30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= 844 million possible bigrams.</a:t>
            </a:r>
            <a:endParaRPr lang="en-US"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 99.96% of the possible bigrams were never seen (have zero entries in the table)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Quadrigrams worse:   What's coming out looks like Shakespeare because it </a:t>
            </a:r>
            <a:r>
              <a:rPr lang="en-US" sz="3200" b="1" i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is</a:t>
            </a: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Shakespeare</a:t>
            </a:r>
            <a:endParaRPr lang="en-US"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perils of overfitting</a:t>
            </a:r>
            <a:endParaRPr lang="en-US"/>
          </a:p>
        </p:txBody>
      </p:sp>
      <p:sp>
        <p:nvSpPr>
          <p:cNvPr id="195" name="Google Shape;195;p15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highlight>
                  <a:srgbClr val="C0C0C0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N-grams only work well for word prediction if the test corpus looks like the training corpus</a:t>
            </a:r>
            <a:endParaRPr lang="en-US" sz="2800">
              <a:highlight>
                <a:srgbClr val="C0C0C0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real life, it often doesn’t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need to train robust models that generalize!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highlight>
                  <a:srgbClr val="C0C0C0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One kind of generalization: Zeros!</a:t>
            </a:r>
            <a:endParaRPr lang="en-US" sz="2800">
              <a:highlight>
                <a:srgbClr val="C0C0C0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143000" lvl="2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Things that don’t ever occur in the training set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600200" lvl="3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But occur in the test set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1371600" y="177800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en-US"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Zeros</a:t>
            </a:r>
            <a:endParaRPr sz="3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" name="Google Shape;202;p16"/>
          <p:cNvSpPr txBox="1"/>
          <p:nvPr>
            <p:ph type="body" idx="1"/>
          </p:nvPr>
        </p:nvSpPr>
        <p:spPr>
          <a:xfrm>
            <a:off x="76200" y="1519853"/>
            <a:ext cx="5105400" cy="5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Training set:</a:t>
            </a:r>
            <a:endParaRPr lang="en-US"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… denied the allegations</a:t>
            </a:r>
            <a:endParaRPr lang="en-US"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… denied the reports</a:t>
            </a:r>
            <a:endParaRPr lang="en-US"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… denied the claims</a:t>
            </a:r>
            <a:endParaRPr lang="en-US"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… denied the request</a:t>
            </a:r>
            <a:endParaRPr lang="en-US"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P(“offer” | denied the) = 0</a:t>
            </a:r>
            <a:endParaRPr sz="1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4758267" y="1498600"/>
            <a:ext cx="4419600" cy="5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Times"/>
              <a:buChar char="•"/>
            </a:pPr>
            <a:r>
              <a:rPr lang="en-US" sz="3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Test set</a:t>
            </a:r>
            <a:endParaRPr lang="en-US"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… denied the offer</a:t>
            </a:r>
            <a:endParaRPr lang="en-US" sz="3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1" indent="0" algn="l" rtl="0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… denied the loan</a:t>
            </a:r>
            <a:endParaRPr lang="en-US" sz="3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Zero probability bigrams</a:t>
            </a:r>
            <a:endParaRPr lang="en-US"/>
          </a:p>
        </p:txBody>
      </p:sp>
      <p:sp>
        <p:nvSpPr>
          <p:cNvPr id="209" name="Google Shape;209;p17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Bigrams with zero probability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mean that we will assign 0 probability to the test set!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And hence we cannot compute perplexity (can’t divide by 0)!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722325" y="4987675"/>
            <a:ext cx="91440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</a:pPr>
            <a:r>
              <a:rPr lang="en-US"/>
              <a:t>LANGUAGE MODELING SMOOTHING</a:t>
            </a:r>
            <a:endParaRPr lang="en-US"/>
          </a:p>
        </p:txBody>
      </p:sp>
      <p:sp>
        <p:nvSpPr>
          <p:cNvPr id="215" name="Google Shape;215;p18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Language Model Corpus</a:t>
            </a:r>
            <a:endParaRPr lang="en-US"/>
          </a:p>
        </p:txBody>
      </p:sp>
      <p:sp>
        <p:nvSpPr>
          <p:cNvPr id="221" name="Google Shape;221;p19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&lt;s&gt;JOHN READ MOBY DICK &lt;/s&gt;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&lt;s&gt;MARY READ A DIFFERENT BOOK &lt;/s&gt;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&lt;s&gt;SHE READ A BOOK BY CHER&lt;/s&gt;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1371600" y="177800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Google N-Gram Release, August 2006</a:t>
            </a:r>
            <a:endParaRPr lang="en-US"/>
          </a:p>
        </p:txBody>
      </p:sp>
      <p:pic>
        <p:nvPicPr>
          <p:cNvPr id="97" name="Google Shape;97;p2" descr="ngram1.tiff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803401"/>
            <a:ext cx="9144000" cy="185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ngram2.tiff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867240"/>
            <a:ext cx="9144000" cy="110176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1047461" y="3979954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…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Bigram Model</a:t>
            </a:r>
            <a:endParaRPr lang="en-US"/>
          </a:p>
        </p:txBody>
      </p:sp>
      <p:sp>
        <p:nvSpPr>
          <p:cNvPr id="227" name="Google Shape;227;p20"/>
          <p:cNvSpPr txBox="1"/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&lt;s&gt;JOHN READ MOBY DICK &lt;/s&gt;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&lt;s&gt;MARY READ A DIFFERENT BOOK &lt;/s&gt;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&lt;s&gt;SHE READ A BOOK BY CHER&lt;/s&gt;</a:t>
            </a:r>
            <a:endParaRPr lang="en-US"/>
          </a:p>
        </p:txBody>
      </p:sp>
      <p:sp>
        <p:nvSpPr>
          <p:cNvPr id="228" name="Google Shape;228;p20"/>
          <p:cNvSpPr/>
          <p:nvPr/>
        </p:nvSpPr>
        <p:spPr>
          <a:xfrm>
            <a:off x="381000" y="2590800"/>
            <a:ext cx="82296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P(JOHN READ A BOOK)  =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P(JOHN|&lt;s&gt;) *P(READ|JOHN) *P(A|READ) *P(BOOK|A) *P(&lt;/s&gt;|BOOK)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= C(&lt;s&gt; JOHN)/ c(&lt;s&gt;) *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 (JOHN READ) /C(JOHN ) *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C(READ A) /C(READ ) *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 (A BOOK)/C(A ) *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C(BOOK &lt;/s&gt;) /C(BOOK )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= 1/3  *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1/1 *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2/3 *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1/2 *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1/2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≈ 0.06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Bigram Model</a:t>
            </a:r>
            <a:endParaRPr lang="en-US"/>
          </a:p>
        </p:txBody>
      </p:sp>
      <p:sp>
        <p:nvSpPr>
          <p:cNvPr id="234" name="Google Shape;234;p21"/>
          <p:cNvSpPr txBox="1"/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&lt;s&gt;JOHN READ MOBY DICK &lt;/s&gt;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&lt;s&gt;MARY READ A DIFFERENT BOOK &lt;/s&gt;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&lt;s&gt;SHE READ A BOOK BY CHER&lt;/s&gt;</a:t>
            </a:r>
            <a:endParaRPr lang="en-US"/>
          </a:p>
        </p:txBody>
      </p:sp>
      <p:sp>
        <p:nvSpPr>
          <p:cNvPr id="235" name="Google Shape;235;p21"/>
          <p:cNvSpPr/>
          <p:nvPr/>
        </p:nvSpPr>
        <p:spPr>
          <a:xfrm>
            <a:off x="381000" y="2590800"/>
            <a:ext cx="82296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P(CHER READ A BOOK)  =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P(CHER|&lt;s&gt;) *P(READ|CHER) *P(A|READ) *P(BOOK|A) *P(&lt;/s&gt;|BOOK)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= C(&lt;s&gt; CHER)/ c(&lt;s&gt;) *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 (CHER READ) /C(CHER ) *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C(READ A) /C(READ ) *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 (A BOOK)/C(A ) *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C(BOOK &lt;/s&gt;) /C(BOOK )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= 0/3  *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0/1 *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2/3 *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1/2 *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1/2 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=0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Why Smoothing</a:t>
            </a:r>
            <a:endParaRPr lang="en-US"/>
          </a:p>
        </p:txBody>
      </p:sp>
      <p:sp>
        <p:nvSpPr>
          <p:cNvPr id="241" name="Google Shape;241;p2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the bigram “CHER READ ” doesn’t appear in our training corpus then P(CHER| READ) = 0. But no word sequence should have 0 probability, this can’t be right. 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Solution: Smoothing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1371600" y="177800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intuition of smoothing (from Dan Klein)</a:t>
            </a:r>
            <a:endParaRPr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8" name="Google Shape;248;p23"/>
          <p:cNvSpPr txBox="1"/>
          <p:nvPr>
            <p:ph type="body" idx="1"/>
          </p:nvPr>
        </p:nvSpPr>
        <p:spPr>
          <a:xfrm>
            <a:off x="76200" y="1519853"/>
            <a:ext cx="8229600" cy="5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When we have sparse statistics: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Steal probability mass to generalize better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5400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7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1447800" y="1905000"/>
            <a:ext cx="24384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P(w | denied the)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3 allegations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2 reports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1 claims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1 request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7 total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1524000" y="4445001"/>
            <a:ext cx="2438400" cy="187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P(w | denied the)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2.5 allegations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1.5 reports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0.5 claims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0.5 request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US" sz="1600">
                <a:solidFill>
                  <a:srgbClr val="CC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 other</a:t>
            </a:r>
            <a:endParaRPr lang="en-US" sz="1600">
              <a:solidFill>
                <a:srgbClr val="CC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7 total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724400" y="1498600"/>
            <a:ext cx="3962400" cy="223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2" name="Google Shape;252;p23"/>
          <p:cNvSpPr/>
          <p:nvPr/>
        </p:nvSpPr>
        <p:spPr>
          <a:xfrm rot="-5400000">
            <a:off x="4051300" y="2527300"/>
            <a:ext cx="2032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allegations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23"/>
          <p:cNvSpPr/>
          <p:nvPr/>
        </p:nvSpPr>
        <p:spPr>
          <a:xfrm rot="-5400000">
            <a:off x="4813300" y="2832100"/>
            <a:ext cx="1422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reports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4" name="Google Shape;254;p23"/>
          <p:cNvSpPr/>
          <p:nvPr/>
        </p:nvSpPr>
        <p:spPr>
          <a:xfrm rot="-5400000">
            <a:off x="5575300" y="3136900"/>
            <a:ext cx="8128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claims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 rot="-5400000">
            <a:off x="6232525" y="2792942"/>
            <a:ext cx="1524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attack</a:t>
            </a:r>
            <a:endParaRPr lang="en-US"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6" name="Google Shape;256;p23"/>
          <p:cNvSpPr/>
          <p:nvPr/>
        </p:nvSpPr>
        <p:spPr>
          <a:xfrm rot="-5400000">
            <a:off x="6032500" y="3136900"/>
            <a:ext cx="8128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request</a:t>
            </a:r>
            <a:endParaRPr lang="en-US"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 rot="-5400000">
            <a:off x="6613525" y="2803525"/>
            <a:ext cx="1524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</a:t>
            </a:r>
            <a:endParaRPr lang="en-US"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 rot="-5400000">
            <a:off x="6994525" y="2803525"/>
            <a:ext cx="1524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outcome</a:t>
            </a:r>
            <a:endParaRPr lang="en-US"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8001000" y="2819400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</a:t>
            </a:r>
            <a:endParaRPr lang="en-US"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4724400" y="4445000"/>
            <a:ext cx="3962400" cy="223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1" name="Google Shape;261;p23"/>
          <p:cNvSpPr/>
          <p:nvPr/>
        </p:nvSpPr>
        <p:spPr>
          <a:xfrm rot="-5400000">
            <a:off x="4051300" y="5473700"/>
            <a:ext cx="2032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allegations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5334000" y="5257800"/>
            <a:ext cx="381000" cy="142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5791200" y="5867400"/>
            <a:ext cx="381000" cy="812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 rot="-5400000">
            <a:off x="6156325" y="5648325"/>
            <a:ext cx="1524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attack</a:t>
            </a:r>
            <a:endParaRPr lang="en-US"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6248400" y="5867400"/>
            <a:ext cx="381000" cy="812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6" name="Google Shape;266;p23"/>
          <p:cNvSpPr txBox="1"/>
          <p:nvPr/>
        </p:nvSpPr>
        <p:spPr>
          <a:xfrm rot="-5400000">
            <a:off x="6569075" y="5648325"/>
            <a:ext cx="1524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</a:t>
            </a:r>
            <a:endParaRPr lang="en-US"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 rot="-5400000">
            <a:off x="7026275" y="5648325"/>
            <a:ext cx="1524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outcome</a:t>
            </a:r>
            <a:endParaRPr lang="en-US"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8001000" y="5765800"/>
            <a:ext cx="533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</a:t>
            </a:r>
            <a:endParaRPr lang="en-US"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9" name="Google Shape;269;p23"/>
          <p:cNvSpPr/>
          <p:nvPr/>
        </p:nvSpPr>
        <p:spPr>
          <a:xfrm rot="-5400000">
            <a:off x="4203700" y="5626100"/>
            <a:ext cx="1727200" cy="381000"/>
          </a:xfrm>
          <a:prstGeom prst="rect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allegations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0" name="Google Shape;270;p23"/>
          <p:cNvSpPr/>
          <p:nvPr/>
        </p:nvSpPr>
        <p:spPr>
          <a:xfrm rot="-5400000">
            <a:off x="4965700" y="5930900"/>
            <a:ext cx="1117600" cy="381000"/>
          </a:xfrm>
          <a:prstGeom prst="rect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reports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1" name="Google Shape;271;p23"/>
          <p:cNvSpPr/>
          <p:nvPr/>
        </p:nvSpPr>
        <p:spPr>
          <a:xfrm rot="-5400000">
            <a:off x="5676900" y="6184900"/>
            <a:ext cx="609600" cy="381000"/>
          </a:xfrm>
          <a:prstGeom prst="rect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claims</a:t>
            </a:r>
            <a:endParaRPr lang="en-US"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2" name="Google Shape;272;p23"/>
          <p:cNvSpPr/>
          <p:nvPr/>
        </p:nvSpPr>
        <p:spPr>
          <a:xfrm rot="-5400000">
            <a:off x="6134100" y="6184900"/>
            <a:ext cx="609600" cy="381000"/>
          </a:xfrm>
          <a:prstGeom prst="rect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request</a:t>
            </a:r>
            <a:endParaRPr lang="en-US" sz="1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6705600" y="6578600"/>
            <a:ext cx="381000" cy="101600"/>
          </a:xfrm>
          <a:prstGeom prst="rect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7162800" y="6578600"/>
            <a:ext cx="381000" cy="101600"/>
          </a:xfrm>
          <a:prstGeom prst="rect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7620000" y="6578600"/>
            <a:ext cx="381000" cy="101600"/>
          </a:xfrm>
          <a:prstGeom prst="rect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1828800" y="4147"/>
            <a:ext cx="7162800" cy="129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Add-one Estimation</a:t>
            </a:r>
            <a:endParaRPr lang="en-US"/>
          </a:p>
        </p:txBody>
      </p:sp>
      <p:sp>
        <p:nvSpPr>
          <p:cNvPr id="282" name="Google Shape;282;p2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Also called Laplace smoothing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Pretend we saw each word one more time than we did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Just add one to all the counts!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MLE estimate: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Add-1 estimate: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3" name="Google Shape;283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038600" y="3829050"/>
            <a:ext cx="3721100" cy="132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21125" y="5454651"/>
            <a:ext cx="4249738" cy="132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Maximum Likelihood Estimates</a:t>
            </a:r>
            <a:endParaRPr lang="en-US"/>
          </a:p>
        </p:txBody>
      </p:sp>
      <p:sp>
        <p:nvSpPr>
          <p:cNvPr id="291" name="Google Shape;291;p25"/>
          <p:cNvSpPr txBox="1"/>
          <p:nvPr>
            <p:ph type="body" idx="1"/>
          </p:nvPr>
        </p:nvSpPr>
        <p:spPr>
          <a:xfrm>
            <a:off x="304800" y="17018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maximum likelihood estimate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of some parameter of a model M from a training set T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maximizes the likelihood of the training set T given the model M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Suppose the word “bagel” occurs 400 times in a corpus of a million words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What is the probability that a random word from some other text will be “bagel”?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MLE estimate is 400/1,000,000 = .0004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 may be a bad estimate for some other corpus</a:t>
            </a:r>
            <a:endParaRPr lang="en-US" sz="2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But it is the </a:t>
            </a:r>
            <a:r>
              <a:rPr lang="en-US" sz="1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estimate</a:t>
            </a: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that makes it </a:t>
            </a:r>
            <a:r>
              <a:rPr lang="en-US" sz="1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most likely</a:t>
            </a: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that “bagel” will occur 400 times in a million word corpus.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Berkeley Restaurant Corpus: Laplace smoothed bigram counts</a:t>
            </a: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8" name="Google Shape;298;p26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99" name="Google Shape;299;p26" descr="addone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108200"/>
            <a:ext cx="9245600" cy="4385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457200" y="-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Laplace-smoothed bigrams</a:t>
            </a: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6" name="Google Shape;306;p27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V=1446 in the Berkeley Restaurant Project corpus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07" name="Google Shape;307;p27" descr="addone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0" y="685800"/>
            <a:ext cx="5486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7" descr="laplace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4801" y="2667000"/>
            <a:ext cx="8568505" cy="308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7"/>
          <p:cNvPicPr preferRelativeResize="0"/>
          <p:nvPr/>
        </p:nvPicPr>
        <p:blipFill rotWithShape="1">
          <a:blip r:embed="rId3"/>
          <a:srcRect l="31625" t="54167" r="16252" b="37500"/>
          <a:stretch>
            <a:fillRect/>
          </a:stretch>
        </p:blipFill>
        <p:spPr>
          <a:xfrm>
            <a:off x="1828800" y="5943600"/>
            <a:ext cx="67818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>
            <p:ph type="title"/>
          </p:nvPr>
        </p:nvSpPr>
        <p:spPr>
          <a:xfrm>
            <a:off x="1371600" y="76200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Reconstituted counts</a:t>
            </a: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6" name="Google Shape;316;p28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17" name="Google Shape;317;p28" descr="addone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0" y="1498600"/>
            <a:ext cx="5715848" cy="1362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8" descr="laplace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4800" y="3102033"/>
            <a:ext cx="8534400" cy="379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/>
          <p:nvPr>
            <p:ph type="title"/>
          </p:nvPr>
        </p:nvSpPr>
        <p:spPr>
          <a:xfrm>
            <a:off x="0" y="35017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Compare with raw bigram counts</a:t>
            </a: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25" name="Google Shape;325;p29" descr="ber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19942" y="1092200"/>
            <a:ext cx="6157258" cy="2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9" descr="laplace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05000" y="4010237"/>
            <a:ext cx="6400800" cy="2847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Google Book N-grams</a:t>
            </a:r>
            <a:endParaRPr lang="en-US"/>
          </a:p>
        </p:txBody>
      </p:sp>
      <p:sp>
        <p:nvSpPr>
          <p:cNvPr id="105" name="Google Shape;105;p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1"/>
              </a:rPr>
              <a:t>http://ngrams.googlelabs.com/</a:t>
            </a:r>
            <a:endParaRPr lang="en-US" u="sng">
              <a:solidFill>
                <a:schemeClr val="hlink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Urdu Books N-grams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http://www.cle.org.pk/clestore/cleurdungrams.htm</a:t>
            </a:r>
            <a:endParaRPr lang="en-US" u="sng">
              <a:solidFill>
                <a:schemeClr val="hlink"/>
              </a:solidFill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Add-1 estimation is a blunt instrument</a:t>
            </a:r>
            <a:endParaRPr lang="en-US"/>
          </a:p>
        </p:txBody>
      </p:sp>
      <p:sp>
        <p:nvSpPr>
          <p:cNvPr id="333" name="Google Shape;333;p30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 add-1 isn’t used for N-grams: </a:t>
            </a:r>
            <a:endParaRPr lang="en-US"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We’ll see better methods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But add-1 is used to smooth other NLP models</a:t>
            </a:r>
            <a:endParaRPr lang="en-US"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text classification 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domains where the number of zeros isn’t so huge.</a:t>
            </a:r>
            <a:endParaRPr lang="en-US"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Backoff and Interpolation</a:t>
            </a: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0" name="Google Shape;340;p31"/>
          <p:cNvSpPr txBox="1"/>
          <p:nvPr>
            <p:ph type="body" idx="1"/>
          </p:nvPr>
        </p:nvSpPr>
        <p:spPr>
          <a:xfrm>
            <a:off x="304800" y="1219200"/>
            <a:ext cx="8534400" cy="5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Sometimes it helps to use </a:t>
            </a:r>
            <a:r>
              <a:rPr lang="en-US" b="1"/>
              <a:t>less</a:t>
            </a:r>
            <a:r>
              <a:rPr lang="en-US"/>
              <a:t> context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 on less context for contexts you haven’t learned much about </a:t>
            </a: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Backoff: </a:t>
            </a:r>
            <a:endParaRPr b="1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 trigram if you have good evidence,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otherwise bigram, otherwise unigram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Interpolation: </a:t>
            </a:r>
            <a:endParaRPr b="1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mix unigram, bigram, trigram</a:t>
            </a:r>
            <a:endParaRPr lang="en-US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Interpolation works better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Linear Interpolation</a:t>
            </a:r>
            <a:endParaRPr lang="en-US"/>
          </a:p>
        </p:txBody>
      </p:sp>
      <p:sp>
        <p:nvSpPr>
          <p:cNvPr id="347" name="Google Shape;347;p32"/>
          <p:cNvSpPr txBox="1"/>
          <p:nvPr>
            <p:ph type="body" idx="1"/>
          </p:nvPr>
        </p:nvSpPr>
        <p:spPr>
          <a:xfrm>
            <a:off x="228600" y="1803400"/>
            <a:ext cx="853440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Simple interpolation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Lambdas conditional on context: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8" name="Google Shape;348;p32" descr="inter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362200" y="2481482"/>
            <a:ext cx="3657600" cy="155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 descr="inter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90801" y="4648201"/>
            <a:ext cx="4992027" cy="189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 descr="inter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010400" y="2717800"/>
            <a:ext cx="1331728" cy="1183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How to set the lambdas?</a:t>
            </a:r>
            <a:endParaRPr lang="en-US"/>
          </a:p>
        </p:txBody>
      </p:sp>
      <p:sp>
        <p:nvSpPr>
          <p:cNvPr id="356" name="Google Shape;356;p33"/>
          <p:cNvSpPr txBox="1"/>
          <p:nvPr>
            <p:ph type="body" idx="1"/>
          </p:nvPr>
        </p:nvSpPr>
        <p:spPr>
          <a:xfrm>
            <a:off x="381000" y="1701800"/>
            <a:ext cx="8763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Use a </a:t>
            </a: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held-out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corpus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Choose λs to maximize the probability of held-out data: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Fix the N-gram probabilities (on the training data)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Then search for λs that give largest probability to held-out set:</a:t>
            </a:r>
            <a:endParaRPr lang="en-US"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7" name="Google Shape;357;p33"/>
          <p:cNvSpPr/>
          <p:nvPr/>
        </p:nvSpPr>
        <p:spPr>
          <a:xfrm>
            <a:off x="533400" y="2311400"/>
            <a:ext cx="3505200" cy="1016000"/>
          </a:xfrm>
          <a:prstGeom prst="round1Rect">
            <a:avLst>
              <a:gd name="adj" fmla="val 0"/>
            </a:avLst>
          </a:prstGeom>
          <a:solidFill>
            <a:srgbClr val="D9959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Training Data</a:t>
            </a:r>
            <a:endParaRPr lang="en-US" sz="2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8" name="Google Shape;358;p33"/>
          <p:cNvSpPr/>
          <p:nvPr/>
        </p:nvSpPr>
        <p:spPr>
          <a:xfrm>
            <a:off x="4267201" y="2311400"/>
            <a:ext cx="1325217" cy="1016000"/>
          </a:xfrm>
          <a:prstGeom prst="round1Rect">
            <a:avLst>
              <a:gd name="adj" fmla="val 0"/>
            </a:avLst>
          </a:prstGeom>
          <a:solidFill>
            <a:srgbClr val="93895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Held-Out Data</a:t>
            </a:r>
            <a:endParaRPr lang="en-US" sz="2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9" name="Google Shape;359;p33"/>
          <p:cNvSpPr/>
          <p:nvPr/>
        </p:nvSpPr>
        <p:spPr>
          <a:xfrm>
            <a:off x="5791200" y="2311400"/>
            <a:ext cx="1482436" cy="1016000"/>
          </a:xfrm>
          <a:prstGeom prst="round1Rect">
            <a:avLst>
              <a:gd name="adj" fmla="val 0"/>
            </a:avLst>
          </a:prstGeom>
          <a:solidFill>
            <a:srgbClr val="3366FF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Test </a:t>
            </a:r>
            <a:endParaRPr lang="en-US" sz="2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</a:t>
            </a:r>
            <a:endParaRPr lang="en-US" sz="2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60" name="Google Shape;360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19201" y="5562600"/>
            <a:ext cx="6723063" cy="103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Unknown words: Open versus closed vocabulary tasks</a:t>
            </a:r>
            <a:endParaRPr lang="en-US"/>
          </a:p>
        </p:txBody>
      </p:sp>
      <p:sp>
        <p:nvSpPr>
          <p:cNvPr id="367" name="Google Shape;367;p34"/>
          <p:cNvSpPr txBox="1"/>
          <p:nvPr>
            <p:ph type="body" idx="1"/>
          </p:nvPr>
        </p:nvSpPr>
        <p:spPr>
          <a:xfrm>
            <a:off x="304800" y="1600200"/>
            <a:ext cx="853440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we know all the words in advanced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Vocabulary V is fixed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Closed vocabulary task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Often we don’t know this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Out Of Vocabulary</a:t>
            </a: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= OOV words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Open vocabulary task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Instead: create an unknown word token &lt;UNK&gt;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Training of &lt;UNK&gt; probabilities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Create a fixed lexicon L of size V</a:t>
            </a:r>
            <a:endParaRPr lang="en-US" sz="1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At text normalization phase, any training word not in L changed to  &lt;UNK&gt;</a:t>
            </a:r>
            <a:endParaRPr lang="en-US" sz="1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Now we train its probabilities like a normal word</a:t>
            </a:r>
            <a:endParaRPr lang="en-US" sz="1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At decoding time</a:t>
            </a:r>
            <a:endParaRPr lang="en-US"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text input: Use UNK probabilities for any word not in training</a:t>
            </a:r>
            <a:endParaRPr lang="en-US" sz="1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Huge web-scale n-grams</a:t>
            </a:r>
            <a:endParaRPr lang="en-US"/>
          </a:p>
        </p:txBody>
      </p:sp>
      <p:sp>
        <p:nvSpPr>
          <p:cNvPr id="374" name="Google Shape;374;p35"/>
          <p:cNvSpPr txBox="1"/>
          <p:nvPr>
            <p:ph type="body" idx="1"/>
          </p:nvPr>
        </p:nvSpPr>
        <p:spPr>
          <a:xfrm>
            <a:off x="304800" y="1701800"/>
            <a:ext cx="853440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to deal with, e.g., Google N-gram corpus</a:t>
            </a:r>
            <a:endParaRPr lang="en-US"/>
          </a:p>
          <a:p>
            <a:pPr marL="342900" lvl="0" indent="-342900" algn="l" rtl="0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Pruning</a:t>
            </a:r>
            <a:endParaRPr lang="en-US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Only store N-grams with count &gt; threshold.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Remove singletons of higher-order n-grams</a:t>
            </a:r>
            <a:endParaRPr lang="en-US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Entropy-based pruning</a:t>
            </a:r>
            <a:endParaRPr lang="en-US"/>
          </a:p>
          <a:p>
            <a:pPr marL="342900" lvl="0" indent="-342900" algn="l" rtl="0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Efficiency</a:t>
            </a:r>
            <a:endParaRPr lang="en-US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Efficient data structures like tries</a:t>
            </a:r>
            <a:endParaRPr lang="en-US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Bloom filters: approximate language models</a:t>
            </a:r>
            <a:endParaRPr lang="en-US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Store words as indexes, not strings</a:t>
            </a:r>
            <a:endParaRPr lang="en-US"/>
          </a:p>
          <a:p>
            <a:pPr marL="1143000" lvl="2" indent="-228600" algn="l" rtl="0">
              <a:lnSpc>
                <a:spcPct val="90000"/>
              </a:lnSpc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Huffman coding to fit large numbers of words into two bytes</a:t>
            </a:r>
            <a:endParaRPr lang="en-US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Quantize probabilities (4-8 bits instead of 8-byte float)</a:t>
            </a:r>
            <a:endParaRPr lang="en-US"/>
          </a:p>
          <a:p>
            <a:pPr marL="742950" lvl="1" indent="-121285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Smoothing for Web-scale N-grams</a:t>
            </a:r>
            <a:endParaRPr lang="en-US"/>
          </a:p>
        </p:txBody>
      </p:sp>
      <p:sp>
        <p:nvSpPr>
          <p:cNvPr id="380" name="Google Shape;380;p36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“Stupid backoff” (Brants </a:t>
            </a:r>
            <a:r>
              <a:rPr lang="en-US" sz="2800" i="1"/>
              <a:t>et al</a:t>
            </a:r>
            <a:r>
              <a:rPr lang="en-US" sz="2800"/>
              <a:t>. 2007)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discounting, just use relative frequencies </a:t>
            </a:r>
            <a:endParaRPr lang="en-US" sz="2800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  <p:sp>
        <p:nvSpPr>
          <p:cNvPr id="381" name="Google Shape;381;p3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82" name="Google Shape;382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55713" y="3327400"/>
            <a:ext cx="586105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35113" y="5562600"/>
            <a:ext cx="2106612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N-gram Smoothing Summary</a:t>
            </a:r>
            <a:endParaRPr lang="en-US"/>
          </a:p>
        </p:txBody>
      </p:sp>
      <p:sp>
        <p:nvSpPr>
          <p:cNvPr id="389" name="Google Shape;389;p37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Add-1 smoothing:</a:t>
            </a:r>
            <a:endParaRPr lang="en-US" sz="28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OK for text categorization, not for language modeling</a:t>
            </a:r>
            <a:endParaRPr lang="en-US" sz="24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most commonly used method:</a:t>
            </a:r>
            <a:endParaRPr lang="en-US" sz="28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Extended Interpolated Kneser-Ney</a:t>
            </a:r>
            <a:endParaRPr lang="en-US" sz="24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For very large N-grams like the Web:</a:t>
            </a:r>
            <a:endParaRPr lang="en-US" sz="28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Stupid backoff</a:t>
            </a:r>
            <a:endParaRPr sz="24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sp>
        <p:nvSpPr>
          <p:cNvPr id="390" name="Google Shape;390;p3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</a:pPr>
            <a:r>
              <a:rPr lang="en-US"/>
              <a:t>LANGUAGE MODEL EVALUATION</a:t>
            </a:r>
            <a:endParaRPr lang="en-US"/>
          </a:p>
        </p:txBody>
      </p:sp>
      <p:sp>
        <p:nvSpPr>
          <p:cNvPr id="111" name="Google Shape;111;p4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Which Model is Better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Evaluation: How good is our model?</a:t>
            </a:r>
            <a:endParaRPr lang="en-US"/>
          </a:p>
        </p:txBody>
      </p:sp>
      <p:sp>
        <p:nvSpPr>
          <p:cNvPr id="118" name="Google Shape;118;p5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Does our language model prefer good sentences to bad ones?</a:t>
            </a:r>
            <a:endParaRPr lang="en-US"/>
          </a:p>
          <a:p>
            <a:pPr marL="742950" lvl="1" indent="-285750" algn="l" rtl="0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Assign higher probability to “real” or “frequently observed” sentences </a:t>
            </a:r>
            <a:endParaRPr lang="en-US"/>
          </a:p>
          <a:p>
            <a:pPr marL="1143000" lvl="2" indent="-228600" algn="l" rtl="0"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Than “ungrammatical” or “rarely observed” sentences?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train parameters of our model on a </a:t>
            </a:r>
            <a:r>
              <a:rPr lang="en-US" b="1">
                <a:solidFill>
                  <a:srgbClr val="008000"/>
                </a:solidFill>
              </a:rPr>
              <a:t>training set</a:t>
            </a:r>
            <a:r>
              <a:rPr lang="en-US"/>
              <a:t>.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test the model’s performance on data we haven’t seen.</a:t>
            </a:r>
            <a:endParaRPr lang="en-US"/>
          </a:p>
          <a:p>
            <a:pPr marL="742950" lvl="1" indent="-285750" algn="l" rtl="0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</a:t>
            </a:r>
            <a:r>
              <a:rPr lang="en-US" b="1">
                <a:solidFill>
                  <a:srgbClr val="008000"/>
                </a:solidFill>
              </a:rPr>
              <a:t>test set </a:t>
            </a:r>
            <a:r>
              <a:rPr lang="en-US"/>
              <a:t>is an unseen dataset that is different from our training set, totally unused.</a:t>
            </a:r>
            <a:endParaRPr lang="en-US"/>
          </a:p>
          <a:p>
            <a:pPr marL="742950" lvl="1" indent="-285750" algn="l" rtl="0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 </a:t>
            </a:r>
            <a:r>
              <a:rPr lang="en-US" b="1">
                <a:solidFill>
                  <a:srgbClr val="008000"/>
                </a:solidFill>
              </a:rPr>
              <a:t>evaluation metric </a:t>
            </a:r>
            <a:r>
              <a:rPr lang="en-US"/>
              <a:t>tells us how well our model does on the test set.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Which Model is Better</a:t>
            </a:r>
            <a:endParaRPr lang="en-US"/>
          </a:p>
        </p:txBody>
      </p:sp>
      <p:sp>
        <p:nvSpPr>
          <p:cNvPr id="125" name="Google Shape;125;p6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Can I get a number about how good my model is for a test set? 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P(test_set | Model ) 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we can Evaluate a Model?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Extrinsic evaluation of N-gram models</a:t>
            </a:r>
            <a:endParaRPr lang="en-US"/>
          </a:p>
        </p:txBody>
      </p:sp>
      <p:sp>
        <p:nvSpPr>
          <p:cNvPr id="132" name="Google Shape;132;p7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Best evaluation for comparing models A and B</a:t>
            </a:r>
            <a:endParaRPr lang="en-US" sz="28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Put each model in a task</a:t>
            </a:r>
            <a:endParaRPr lang="en-US" sz="240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spelling corrector, speech recognizer, MT system</a:t>
            </a:r>
            <a:endParaRPr lang="en-US" sz="24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Run the task, get an accuracy for A and for B</a:t>
            </a:r>
            <a:endParaRPr lang="en-US" sz="240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How many misspelled words corrected properly</a:t>
            </a:r>
            <a:endParaRPr lang="en-US" sz="240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How many words translated correctly</a:t>
            </a:r>
            <a:endParaRPr lang="en-US" sz="24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Compare accuracy for A and B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Difficulty of extrinsic (in-vivo) evaluation of  N-gram models</a:t>
            </a:r>
            <a:endParaRPr lang="en-US"/>
          </a:p>
        </p:txBody>
      </p:sp>
      <p:sp>
        <p:nvSpPr>
          <p:cNvPr id="139" name="Google Shape;139;p8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Extrinsic evaluation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Time-consuming; can take days or weeks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Sometimes use </a:t>
            </a:r>
            <a:r>
              <a:rPr lang="en-US" sz="2400" b="1">
                <a:solidFill>
                  <a:srgbClr val="A500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intrinsic</a:t>
            </a: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evaluation: </a:t>
            </a:r>
            <a:r>
              <a:rPr lang="en-US"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perplexity</a:t>
            </a:r>
            <a:endParaRPr sz="24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Perplexity is the probability of test set normalized by the number of words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Bad approximation </a:t>
            </a:r>
            <a:endParaRPr lang="en-US"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unless the test data looks </a:t>
            </a:r>
            <a:r>
              <a:rPr lang="en-US"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just</a:t>
            </a: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like the training data</a:t>
            </a:r>
            <a:endParaRPr lang="en-US"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 </a:t>
            </a:r>
            <a:r>
              <a:rPr lang="en-US"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generally only useful in pilot experiments</a:t>
            </a:r>
            <a:endParaRPr sz="24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But is helpful to think about.</a:t>
            </a:r>
            <a:endParaRPr lang="en-US"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1447800" y="177800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Perplexity</a:t>
            </a:r>
            <a:endParaRPr lang="en-US"/>
          </a:p>
        </p:txBody>
      </p:sp>
      <p:sp>
        <p:nvSpPr>
          <p:cNvPr id="146" name="Google Shape;146;p9"/>
          <p:cNvSpPr txBox="1"/>
          <p:nvPr>
            <p:ph type="body" idx="1"/>
          </p:nvPr>
        </p:nvSpPr>
        <p:spPr>
          <a:xfrm>
            <a:off x="304800" y="2667008"/>
            <a:ext cx="4267200" cy="418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Perplexity is the inverse probability of the test set, normalized by the number of words: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                       Chain rule: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                      For bigrams: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47" name="Google Shape;147;p9" descr="p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692140" y="4241801"/>
            <a:ext cx="253746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 descr="p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03186" y="5461000"/>
            <a:ext cx="2249424" cy="96723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/>
          <p:nvPr/>
        </p:nvSpPr>
        <p:spPr>
          <a:xfrm>
            <a:off x="304801" y="6358960"/>
            <a:ext cx="69700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Minimizing perplexity is the same as maximizing probability</a:t>
            </a: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381000" y="1600200"/>
            <a:ext cx="78486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best language model is one that best predicts an unseen test set</a:t>
            </a:r>
            <a:endParaRPr lang="en-US"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Gives the highest P(sentence)</a:t>
            </a:r>
            <a:endParaRPr lang="en-US"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61811" y="2108200"/>
            <a:ext cx="2740269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7956</Words>
  <Application>WPS Presentation</Application>
  <PresentationFormat/>
  <Paragraphs>433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SimSun</vt:lpstr>
      <vt:lpstr>Wingdings</vt:lpstr>
      <vt:lpstr>Arial</vt:lpstr>
      <vt:lpstr>Calibri</vt:lpstr>
      <vt:lpstr>Times</vt:lpstr>
      <vt:lpstr>Times New Roman</vt:lpstr>
      <vt:lpstr>Microsoft YaHei</vt:lpstr>
      <vt:lpstr>Arial Unicode MS</vt:lpstr>
      <vt:lpstr>Noto Sans Symbols</vt:lpstr>
      <vt:lpstr>Segoe Print</vt:lpstr>
      <vt:lpstr>Courier</vt:lpstr>
      <vt:lpstr>Courier New</vt:lpstr>
      <vt:lpstr>Office Theme</vt:lpstr>
      <vt:lpstr>Language Modeling Toolkits</vt:lpstr>
      <vt:lpstr>Google N-Gram Release, August 2006</vt:lpstr>
      <vt:lpstr>Google Book N-grams</vt:lpstr>
      <vt:lpstr>LANGUAGE MODEL EVALUATION</vt:lpstr>
      <vt:lpstr>Evaluation: How good is our model?</vt:lpstr>
      <vt:lpstr>Which Model is Better</vt:lpstr>
      <vt:lpstr>Extrinsic evaluation of N-gram models</vt:lpstr>
      <vt:lpstr>Difficulty of extrinsic (in-vivo) evaluation of  N-gram models</vt:lpstr>
      <vt:lpstr>Perplexity</vt:lpstr>
      <vt:lpstr>Perplexity</vt:lpstr>
      <vt:lpstr>Lower perplexity = better model</vt:lpstr>
      <vt:lpstr>The Shannon Visualization Method</vt:lpstr>
      <vt:lpstr>Approximating Shakespeare</vt:lpstr>
      <vt:lpstr>Shakespeare as corpus</vt:lpstr>
      <vt:lpstr>The perils of overfitting</vt:lpstr>
      <vt:lpstr>Zeros</vt:lpstr>
      <vt:lpstr>Zero probability bigrams</vt:lpstr>
      <vt:lpstr>LANGUAGE MODELING SMOOTHING</vt:lpstr>
      <vt:lpstr>Language Model Corpus</vt:lpstr>
      <vt:lpstr>Bigram Model</vt:lpstr>
      <vt:lpstr>Bigram Model</vt:lpstr>
      <vt:lpstr>Why Smoothing</vt:lpstr>
      <vt:lpstr>The intuition of smoothing (from Dan Klein)</vt:lpstr>
      <vt:lpstr>Add-one Estimation</vt:lpstr>
      <vt:lpstr>Maximum Likelihood Estimates</vt:lpstr>
      <vt:lpstr>Berkeley Restaurant Corpus: Laplace smoothed bigram counts</vt:lpstr>
      <vt:lpstr>Laplace-smoothed bigrams</vt:lpstr>
      <vt:lpstr>Reconstituted counts</vt:lpstr>
      <vt:lpstr>Compare with raw bigram counts</vt:lpstr>
      <vt:lpstr>Add-1 estimation is a blunt instrument</vt:lpstr>
      <vt:lpstr>Backoff and Interpolation</vt:lpstr>
      <vt:lpstr>Linear Interpolation</vt:lpstr>
      <vt:lpstr>How to set the lambdas?</vt:lpstr>
      <vt:lpstr>Unknown words: Open versus closed vocabulary tasks</vt:lpstr>
      <vt:lpstr>Huge web-scale n-grams</vt:lpstr>
      <vt:lpstr>Smoothing for Web-scale N-grams</vt:lpstr>
      <vt:lpstr>N-gram Smoothing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Modeling Toolkits</dc:title>
  <dc:creator>cle-144-nb</dc:creator>
  <cp:lastModifiedBy>Hodophile</cp:lastModifiedBy>
  <cp:revision>1</cp:revision>
  <dcterms:created xsi:type="dcterms:W3CDTF">2024-10-28T07:22:28Z</dcterms:created>
  <dcterms:modified xsi:type="dcterms:W3CDTF">2024-10-28T07:22:28Z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3EFC85CE3C5C4B2DB2AB533B8842B4E3_12</vt:lpwstr>
  </property>
  <property fmtid="{D5CDD505-2E9C-101B-9397-08002B2CF9AE}" pid="3" name="KSOProductBuildVer">
    <vt:lpwstr>1033-12.2.0.18607</vt:lpwstr>
  </property>
</Properties>
</file>