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88" r:id="rId2"/>
    <p:sldId id="389" r:id="rId3"/>
    <p:sldId id="269" r:id="rId4"/>
    <p:sldId id="462" r:id="rId5"/>
    <p:sldId id="270" r:id="rId6"/>
    <p:sldId id="271" r:id="rId7"/>
    <p:sldId id="464" r:id="rId8"/>
    <p:sldId id="463" r:id="rId9"/>
    <p:sldId id="272" r:id="rId10"/>
    <p:sldId id="406" r:id="rId11"/>
    <p:sldId id="387" r:id="rId12"/>
    <p:sldId id="467" r:id="rId13"/>
    <p:sldId id="466" r:id="rId14"/>
    <p:sldId id="476" r:id="rId15"/>
    <p:sldId id="468" r:id="rId16"/>
    <p:sldId id="470" r:id="rId17"/>
    <p:sldId id="273" r:id="rId18"/>
    <p:sldId id="469" r:id="rId19"/>
    <p:sldId id="274" r:id="rId20"/>
    <p:sldId id="275" r:id="rId21"/>
    <p:sldId id="471" r:id="rId22"/>
    <p:sldId id="277" r:id="rId23"/>
    <p:sldId id="473" r:id="rId24"/>
    <p:sldId id="278" r:id="rId25"/>
    <p:sldId id="407" r:id="rId26"/>
    <p:sldId id="474" r:id="rId27"/>
    <p:sldId id="475" r:id="rId28"/>
    <p:sldId id="27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546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67" d="100"/>
          <a:sy n="67" d="100"/>
        </p:scale>
        <p:origin x="58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8094A-CF8B-4404-ACD7-3EBE5A1CB9A3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55D4-8734-4C66-8D57-F116C3A22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3825"/>
            <a:ext cx="7772400" cy="4430684"/>
          </a:xfrm>
        </p:spPr>
        <p:txBody>
          <a:bodyPr anchor="ctr">
            <a:normAutofit/>
          </a:bodyPr>
          <a:lstStyle>
            <a:lvl1pPr algn="ctr">
              <a:defRPr sz="4000"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1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6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3ECC3-FF5B-1A59-5D3F-E2FD79E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382CD-6365-6550-0B37-A23425F49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E0C84-24AD-516F-FAAE-A3A09CCF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8A4F-59A3-4C87-B382-8DB42E80FEB5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830E-25C1-1F25-4E27-6F1F28A5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A8AF5-52E2-C0E1-628B-9436E6D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C5E4-7054-41B3-9FA5-FCD1C023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4641185"/>
          </a:xfrm>
        </p:spPr>
        <p:txBody>
          <a:bodyPr anchor="t">
            <a:normAutofit/>
          </a:bodyPr>
          <a:lstStyle>
            <a:lvl1pPr>
              <a:defRPr sz="28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5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4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3012" y="487110"/>
            <a:ext cx="7886700" cy="440963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 프로그래밍의 기초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변수와 상수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입력과 출력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935" y="4973781"/>
            <a:ext cx="8608291" cy="1884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9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A40CE-9E5D-C316-D2CA-D878D8C0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A2B81-7EC1-EC89-0F68-6B6D88AD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정수형 변수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자료형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(data)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형태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정수형 변수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숫자형 값 중에서 정수를 담을 때 사용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1" i="0" u="none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int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표시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실수형 변수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숫자형 값 중에서 실수를 담을 때 사용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float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또는 </a:t>
            </a:r>
            <a:r>
              <a:rPr lang="en-US" altLang="ko-KR" b="1" i="0" u="none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double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표시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float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 값은 값 뒤에 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붙여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구분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문자형 변수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문자나 문자열을 담을 때 사용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char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표시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문자일 때는 작은따옴표로 값을 표시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문자열일 때는 배열을 사용하고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변수명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뒤에 변수의 크기를 명시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48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A40CE-9E5D-C316-D2CA-D878D8C0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A2B81-7EC1-EC89-0F68-6B6D88AD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정수형 변수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대입 연산자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등호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(=)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대입한다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값을 저장한다는 뜻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변수명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작성 규칙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알파벳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숫자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밑줄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(_)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사용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이때 알파벳은 대소문자를 구분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첫 글자는 숫자로 시작할 수 없으며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이름에 공백은 포함할 수 없음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언어에서 키워드로 지정된 단어는 사용할 수 없음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int </a:t>
            </a:r>
          </a:p>
        </p:txBody>
      </p:sp>
    </p:spTree>
    <p:extLst>
      <p:ext uri="{BB962C8B-B14F-4D97-AF65-F5344CB8AC3E}">
        <p14:creationId xmlns:p14="http://schemas.microsoft.com/office/powerpoint/2010/main" val="378842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A40CE-9E5D-C316-D2CA-D878D8C0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A2B81-7EC1-EC89-0F68-6B6D88AD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정수형 변수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i="0" u="none" strike="noStrike" kern="100" baseline="0" dirty="0">
                <a:solidFill>
                  <a:srgbClr val="E9546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선언과 초기화</a:t>
            </a:r>
            <a:endParaRPr lang="en-US" altLang="ko-KR" i="0" u="none" strike="noStrike" kern="100" baseline="0" dirty="0">
              <a:solidFill>
                <a:srgbClr val="E9546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kern="100" dirty="0"/>
              <a:t>변수 선언 </a:t>
            </a:r>
            <a:r>
              <a:rPr lang="en-US" altLang="ko-KR" kern="100" dirty="0"/>
              <a:t>: </a:t>
            </a:r>
            <a:r>
              <a:rPr lang="ko-KR" altLang="en-US" kern="100" dirty="0"/>
              <a:t>메모리에 변수명으로 공간을 할당하는 과정</a:t>
            </a:r>
            <a:endParaRPr lang="en-US" altLang="ko-KR" kern="100" dirty="0"/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초깃값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변수에 처음 넣는 값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초기화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초깃값을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넣는 과정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3FC4EA-B9BE-A00F-0052-1C0C6B61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7" y="3615069"/>
            <a:ext cx="2619375" cy="666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8B4091-C5DC-1EDE-3BA9-C63CB90F5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07" y="5403055"/>
            <a:ext cx="3143250" cy="647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41ED28-36D7-B774-8DA0-E78FFBCEF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75" y="4437277"/>
            <a:ext cx="3452813" cy="19315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26730E-9CB4-1BE2-D732-4EBB293E1A26}"/>
              </a:ext>
            </a:extLst>
          </p:cNvPr>
          <p:cNvSpPr txBox="1"/>
          <p:nvPr/>
        </p:nvSpPr>
        <p:spPr>
          <a:xfrm>
            <a:off x="4943475" y="3939466"/>
            <a:ext cx="3943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20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2-7 </a:t>
            </a:r>
            <a:r>
              <a:rPr lang="ko-KR" altLang="en-US" sz="20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선언과 초기화</a:t>
            </a:r>
          </a:p>
        </p:txBody>
      </p:sp>
    </p:spTree>
    <p:extLst>
      <p:ext uri="{BB962C8B-B14F-4D97-AF65-F5344CB8AC3E}">
        <p14:creationId xmlns:p14="http://schemas.microsoft.com/office/powerpoint/2010/main" val="310559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A40CE-9E5D-C316-D2CA-D878D8C0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A2B81-7EC1-EC89-0F68-6B6D88AD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516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정수형 변수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solidFill>
                  <a:srgbClr val="E9546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사용하기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서식 시정자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(format specifier)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자료형으로 값을 출력하라고 지정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35290E-62FD-38B8-1ECA-03E3E477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3" y="3660838"/>
            <a:ext cx="3067050" cy="2888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EF1E78-1214-5210-CE04-DFF842D0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5" y="5630986"/>
            <a:ext cx="3276600" cy="8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3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A40CE-9E5D-C316-D2CA-D878D8C0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A2B81-7EC1-EC89-0F68-6B6D88AD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89" y="144648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kern="100" baseline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정수형 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</a:t>
            </a:r>
          </a:p>
          <a:p>
            <a:endParaRPr lang="en-US" altLang="ko-KR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lvl="1" indent="-342900">
              <a:spcBef>
                <a:spcPts val="1000"/>
              </a:spcBef>
            </a:pPr>
            <a:r>
              <a:rPr lang="ko-KR" altLang="en-US"/>
              <a:t>정수를 저장하는 자료형</a:t>
            </a:r>
            <a:r>
              <a:rPr lang="en-US" altLang="ko-KR"/>
              <a:t>(data type)</a:t>
            </a:r>
            <a:r>
              <a:rPr lang="ko-KR" altLang="en-US"/>
              <a:t>의 </a:t>
            </a:r>
            <a:r>
              <a:rPr lang="ko-KR" altLang="en-US" smtClean="0"/>
              <a:t>종류</a:t>
            </a:r>
            <a:endParaRPr lang="en-US" altLang="ko-KR" kern="100" dirty="0">
              <a:latin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altLang="ko-KR" kern="100" dirty="0">
              <a:latin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altLang="ko-KR" kern="100" dirty="0">
              <a:latin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altLang="ko-KR" kern="100" dirty="0">
              <a:latin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altLang="ko-KR" kern="100" dirty="0">
              <a:latin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altLang="ko-KR" kern="100" dirty="0">
              <a:latin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altLang="ko-KR" kern="100" dirty="0">
              <a:latin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</a:pPr>
            <a:r>
              <a:rPr lang="ko-KR" altLang="en-US"/>
              <a:t>자료형에 따라 저장할 수 있는 값의 범위 계산</a:t>
            </a:r>
            <a:endParaRPr lang="en-US" altLang="ko-KR"/>
          </a:p>
          <a:p>
            <a:pPr marL="342900" lvl="1" indent="-342900">
              <a:spcBef>
                <a:spcPts val="1000"/>
              </a:spcBef>
            </a:pP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96" y="2782230"/>
            <a:ext cx="4905375" cy="1924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71" y="5797821"/>
            <a:ext cx="3620641" cy="6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5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A40CE-9E5D-C316-D2CA-D878D8C0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A2B81-7EC1-EC89-0F68-6B6D88AD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정수형 변수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2-1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주요 서식 지정자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BD227-F343-EC9E-1B7B-A9CB2CF8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3213221"/>
            <a:ext cx="7750175" cy="2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3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A40CE-9E5D-C316-D2CA-D878D8C0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A2B81-7EC1-EC89-0F68-6B6D88AD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정수형 변수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0F3E6C-66B2-EA25-971F-57CF5D13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660901"/>
            <a:ext cx="7667626" cy="15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6BE61-1623-1C45-6F52-52EA17BC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DB3D0-D812-4B17-F7B1-58133311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주석</a:t>
            </a:r>
            <a:endParaRPr lang="en-US" altLang="ko-KR" i="0" u="none" strike="noStrike" kern="100" baseline="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필요 없는 코드지만 참고용으로 파일에는 남겨 두고 싶을 때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코드를 왜 이렇게 작성했는지 또는 이 코드가 어떤 내용인지 알려 주기 위해서</a:t>
            </a:r>
          </a:p>
          <a:p>
            <a:pPr marL="0" indent="0">
              <a:buNone/>
            </a:pP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주석을 사용하는 방법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/* */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/*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*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사이에 포함되는 여러 줄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또는 여러 문장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주석 처리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앞에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//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한 줄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문장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주석 처리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79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6BE61-1623-1C45-6F52-52EA17BC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DB3D0-D812-4B17-F7B1-58133311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주석</a:t>
            </a:r>
            <a:endParaRPr lang="en-US" altLang="ko-KR" i="0" u="none" strike="noStrike" kern="100" baseline="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B0863A-2524-BFD4-8C58-A7429251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44117"/>
            <a:ext cx="4400550" cy="42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7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98062-DAED-924A-CE07-2D1D0BA7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2BE53-A0F4-CC38-904C-CC2F3625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실수형 변수</a:t>
            </a:r>
            <a:endParaRPr lang="en-US" altLang="ko-KR" i="0" u="none" strike="noStrike" kern="100" baseline="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소수점이 붙는 수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실수형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float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항상 값 뒤에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붙임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바이트 메모리 공간 사용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실수형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double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 뒤에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붙이지 않음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바이트 메모리 공간 사용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F09A59-FBB6-A73E-CB34-F11AFC93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14415"/>
            <a:ext cx="7796112" cy="16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2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장에서 만드는 프로그램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상수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printf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)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출력하기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scanf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)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</a:t>
            </a:r>
            <a:r>
              <a:rPr lang="ko-KR" altLang="en-US" sz="3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입력받기</a:t>
            </a:r>
            <a:endParaRPr lang="ko-KR" altLang="en-US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경찰 조서 쓰기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93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899A4-7BA1-DAB2-D1AE-1CF8601E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상수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73D93-979B-76D9-0F3E-66AA2E69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상수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常數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변수와 반대로 변하지 않는 수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상수로 한 번 선언하면 더 이상 변수의 값을 바꿀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없음</a:t>
            </a:r>
            <a:endParaRPr lang="en-US" altLang="ko-KR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kern="100" smtClean="0"/>
              <a:t>값 변경시 오류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상수 선언 방법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변수를 만들 때 앞에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const 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변수명을 대문자로 작성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FB966D-4C83-60D5-837E-2A6EA0DD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4572000"/>
            <a:ext cx="3914775" cy="5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1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74D4B-832D-BAFE-1CC7-780ACA3D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4.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en-US" altLang="ko-KR" sz="4000" b="0" i="0" u="none" strike="noStrike" kern="100" baseline="0" dirty="0" err="1">
                <a:ea typeface="G마켓 산스 TTF Medium" panose="02000000000000000000" pitchFamily="2" charset="-127"/>
              </a:rPr>
              <a:t>printf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( )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로 출력하기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234" y="2058940"/>
            <a:ext cx="87202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&lt;stdio.h&gt;</a:t>
            </a:r>
            <a:endParaRPr lang="en-US" altLang="ko-KR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endParaRPr lang="ko-KR" altLang="en-US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서식 지정자 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endParaRPr lang="ko-KR" altLang="en-US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%d(</a:t>
            </a:r>
            <a:r>
              <a:rPr lang="ko-KR" altLang="en-US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%f(float</a:t>
            </a:r>
            <a:r>
              <a:rPr lang="ko-KR" altLang="en-US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%lf(double</a:t>
            </a:r>
            <a:r>
              <a:rPr lang="ko-KR" altLang="en-US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%c(</a:t>
            </a:r>
            <a:r>
              <a:rPr lang="ko-KR" altLang="en-US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%s(</a:t>
            </a:r>
            <a:r>
              <a:rPr lang="ko-KR" altLang="en-US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num1 = 3;</a:t>
            </a:r>
          </a:p>
          <a:p>
            <a:pPr lvl="1"/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num2 = 7;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"num1 = %d\n"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num1);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"num2 = %d\n"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num2);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두수의 합 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 %c %d = %d\n"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num1, 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'+'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num2, num1 + num2);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두수의 평균 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%.1f\n"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(num1 + num2) / 2.0);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FD264-2888-D455-D2E3-03B7F24D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5.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en-US" altLang="ko-KR" sz="4000" b="0" i="0" u="none" strike="noStrike" kern="100" baseline="0" dirty="0" err="1">
                <a:ea typeface="G마켓 산스 TTF Medium" panose="02000000000000000000" pitchFamily="2" charset="-127"/>
              </a:rPr>
              <a:t>scanf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( )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로 </a:t>
            </a:r>
            <a:r>
              <a:rPr lang="ko-KR" altLang="en-US" sz="4000" b="0" i="0" u="none" strike="noStrike" kern="100" baseline="0" dirty="0" err="1">
                <a:ea typeface="G마켓 산스 TTF Medium" panose="02000000000000000000" pitchFamily="2" charset="-127"/>
              </a:rPr>
              <a:t>입력받기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00220-87B9-46C6-F785-6746770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6180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숫자 </a:t>
            </a:r>
            <a:r>
              <a:rPr lang="ko-KR" altLang="en-US" i="0" u="none" strike="noStrike" kern="100" baseline="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입력받기</a:t>
            </a:r>
            <a:endParaRPr lang="ko-KR" altLang="en-US" i="0" u="none" strike="noStrike" kern="100" baseline="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scanf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사용하기</a:t>
            </a:r>
          </a:p>
          <a:p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scanf_s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큰따옴표 사이에 서식 지정자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%d</a:t>
            </a: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input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앞에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메모리의 주소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입력값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저장 위치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CF84BF-DC30-F6FC-0953-A5EAF426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001294"/>
            <a:ext cx="3571875" cy="27765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4AB332-ED64-802A-C127-96283BB6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584264"/>
            <a:ext cx="3405188" cy="11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6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FD264-2888-D455-D2E3-03B7F24D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5.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en-US" altLang="ko-KR" sz="4000" b="0" i="0" u="none" strike="noStrike" kern="100" baseline="0" dirty="0" err="1">
                <a:ea typeface="G마켓 산스 TTF Medium" panose="02000000000000000000" pitchFamily="2" charset="-127"/>
              </a:rPr>
              <a:t>scanf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( )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로 </a:t>
            </a:r>
            <a:r>
              <a:rPr lang="ko-KR" altLang="en-US" sz="4000" b="0" i="0" u="none" strike="noStrike" kern="100" baseline="0" dirty="0" err="1">
                <a:ea typeface="G마켓 산스 TTF Medium" panose="02000000000000000000" pitchFamily="2" charset="-127"/>
              </a:rPr>
              <a:t>입력받기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00220-87B9-46C6-F785-67467701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숫자 </a:t>
            </a:r>
            <a:r>
              <a:rPr lang="ko-KR" altLang="en-US" i="0" u="none" strike="noStrike" kern="100" baseline="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입력받기</a:t>
            </a:r>
            <a:endParaRPr lang="ko-KR" altLang="en-US" i="0" u="none" strike="noStrike" kern="100" baseline="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정수 값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개를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입력받게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작성하고 실행하기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3DB40-AD44-538F-102A-13C7D256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3228753"/>
            <a:ext cx="4033838" cy="30831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4AF28C-8C6F-479A-7DDE-851C56A1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4" y="4634754"/>
            <a:ext cx="3469134" cy="16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2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B0460-32E4-5DD7-CC56-32D25D46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5.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en-US" altLang="ko-KR" sz="4000" b="0" i="0" u="none" strike="noStrike" kern="100" baseline="0" dirty="0" err="1">
                <a:ea typeface="G마켓 산스 TTF Medium" panose="02000000000000000000" pitchFamily="2" charset="-127"/>
              </a:rPr>
              <a:t>scanf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( )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로 </a:t>
            </a:r>
            <a:r>
              <a:rPr lang="ko-KR" altLang="en-US" sz="4000" b="0" i="0" u="none" strike="noStrike" kern="100" baseline="0" dirty="0" err="1">
                <a:ea typeface="G마켓 산스 TTF Medium" panose="02000000000000000000" pitchFamily="2" charset="-127"/>
              </a:rPr>
              <a:t>입력받기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62243-38EC-CBDD-E659-1C52979F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문자형 변수로 </a:t>
            </a:r>
            <a:r>
              <a:rPr lang="ko-KR" altLang="en-US" i="0" u="none" strike="noStrike" kern="100" baseline="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입력받기</a:t>
            </a:r>
            <a:endParaRPr lang="ko-KR" altLang="en-US" i="0" u="none" strike="noStrike" kern="100" baseline="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문자형 변수 선언하기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글자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문자열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여러 문자의 모임</a:t>
            </a: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char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자료형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kern="100" dirty="0"/>
              <a:t>서식 지정자 </a:t>
            </a:r>
            <a:r>
              <a:rPr lang="en-US" altLang="ko-KR" kern="100" dirty="0"/>
              <a:t>%c </a:t>
            </a:r>
            <a:r>
              <a:rPr lang="ko-KR" altLang="en-US" kern="100" dirty="0"/>
              <a:t>사용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값이 문자일 때 작은따옴표로 표시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20071F-91CB-08AD-02F5-B7F46F408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5086350"/>
            <a:ext cx="33337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9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B0460-32E4-5DD7-CC56-32D25D46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5.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en-US" altLang="ko-KR" sz="4000" b="0" i="0" u="none" strike="noStrike" kern="100" baseline="0" dirty="0" err="1">
                <a:ea typeface="G마켓 산스 TTF Medium" panose="02000000000000000000" pitchFamily="2" charset="-127"/>
              </a:rPr>
              <a:t>scanf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( )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로 </a:t>
            </a:r>
            <a:r>
              <a:rPr lang="ko-KR" altLang="en-US" sz="4000" b="0" i="0" u="none" strike="noStrike" kern="100" baseline="0" dirty="0" err="1">
                <a:ea typeface="G마켓 산스 TTF Medium" panose="02000000000000000000" pitchFamily="2" charset="-127"/>
              </a:rPr>
              <a:t>입력받기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6229" y="1907509"/>
            <a:ext cx="81515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&lt;stdio.h&gt;</a:t>
            </a:r>
            <a:endParaRPr lang="en-US" altLang="ko-KR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 순서대로 받으면 에러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성별을 배열로 하면 문제없음</a:t>
            </a:r>
            <a:endParaRPr lang="ko-KR" altLang="en-US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gender, name[100];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성별을 입력하세요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(M/F) : 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&amp;gender, 1);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입력하신 성별은 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%c\n"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gender);</a:t>
            </a:r>
          </a:p>
          <a:p>
            <a:pPr lvl="1"/>
            <a:endParaRPr lang="ko-KR" altLang="en-US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이름을 입력하세요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(256</a:t>
            </a:r>
            <a:r>
              <a:rPr lang="ko-KR" altLang="en-US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 이내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name, (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(name));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입력하신 이름은 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%s\n"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name);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75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B0460-32E4-5DD7-CC56-32D25D46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5.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en-US" altLang="ko-KR" sz="4000" b="0" i="0" u="none" strike="noStrike" kern="100" baseline="0" dirty="0" err="1">
                <a:ea typeface="G마켓 산스 TTF Medium" panose="02000000000000000000" pitchFamily="2" charset="-127"/>
              </a:rPr>
              <a:t>scanf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( )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로 </a:t>
            </a:r>
            <a:r>
              <a:rPr lang="ko-KR" altLang="en-US" sz="4000" b="0" i="0" u="none" strike="noStrike" kern="100" baseline="0" dirty="0" err="1">
                <a:ea typeface="G마켓 산스 TTF Medium" panose="02000000000000000000" pitchFamily="2" charset="-127"/>
              </a:rPr>
              <a:t>입력받기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62243-38EC-CBDD-E659-1C52979F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문자열 출력해 보기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 변수가 아닌 배열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(array)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문자열을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입력받거나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출력할 때는 서식 시정자로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%s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배열일 때는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표시 없이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변수명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(str)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작성</a:t>
            </a:r>
          </a:p>
          <a:p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scanf_s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문자열을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입력받으려면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크기를 명시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8E3394-C51E-4F80-401C-651C1BF3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155512"/>
            <a:ext cx="3781425" cy="2468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7E28DE-ACBE-CDCA-EE9F-EA24D104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426300"/>
            <a:ext cx="3438525" cy="11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67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B0460-32E4-5DD7-CC56-32D25D46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5.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en-US" altLang="ko-KR" sz="4000" b="0" i="0" u="none" strike="noStrike" kern="100" baseline="0" dirty="0" err="1">
                <a:ea typeface="G마켓 산스 TTF Medium" panose="02000000000000000000" pitchFamily="2" charset="-127"/>
              </a:rPr>
              <a:t>scanf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( )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로 </a:t>
            </a:r>
            <a:r>
              <a:rPr lang="ko-KR" altLang="en-US" sz="4000" b="0" i="0" u="none" strike="noStrike" kern="100" baseline="0" dirty="0" err="1">
                <a:ea typeface="G마켓 산스 TTF Medium" panose="02000000000000000000" pitchFamily="2" charset="-127"/>
              </a:rPr>
              <a:t>입력받기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61846689-BE6C-918F-E95D-782AC48D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kern="100" smtClean="0"/>
              <a:t>Quiz </a:t>
            </a:r>
            <a:r>
              <a:rPr lang="en-US" altLang="ko-KR" kern="100"/>
              <a:t>(ex5.3_quiz.c)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이름</a:t>
            </a:r>
            <a:r>
              <a:rPr lang="en-US" altLang="ko-KR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(name), </a:t>
            </a:r>
            <a:r>
              <a:rPr lang="ko-KR" altLang="en-US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성별</a:t>
            </a:r>
            <a:r>
              <a:rPr lang="en-US" altLang="ko-KR" smtClean="0"/>
              <a:t>(gender, </a:t>
            </a:r>
            <a:r>
              <a:rPr lang="ko-KR" altLang="en-US" smtClean="0"/>
              <a:t>남</a:t>
            </a:r>
            <a:r>
              <a:rPr lang="en-US" altLang="ko-KR" smtClean="0"/>
              <a:t>/</a:t>
            </a:r>
            <a:r>
              <a:rPr lang="ko-KR" altLang="en-US" smtClean="0"/>
              <a:t>여</a:t>
            </a:r>
            <a:r>
              <a:rPr lang="en-US" altLang="ko-KR" smtClean="0"/>
              <a:t>), </a:t>
            </a:r>
            <a:r>
              <a:rPr lang="ko-KR" altLang="en-US" smtClean="0"/>
              <a:t>국어</a:t>
            </a:r>
            <a:r>
              <a:rPr lang="en-US" altLang="ko-KR" smtClean="0"/>
              <a:t>, </a:t>
            </a:r>
            <a:r>
              <a:rPr lang="ko-KR" altLang="en-US" smtClean="0"/>
              <a:t>영어</a:t>
            </a:r>
            <a:r>
              <a:rPr lang="en-US" altLang="ko-KR" smtClean="0"/>
              <a:t>, </a:t>
            </a:r>
            <a:r>
              <a:rPr lang="ko-KR" altLang="en-US" smtClean="0"/>
              <a:t>수학점수를 입력받아</a:t>
            </a:r>
            <a:r>
              <a:rPr lang="en-US" altLang="ko-KR" smtClean="0"/>
              <a:t>,</a:t>
            </a:r>
          </a:p>
          <a:p>
            <a:r>
              <a:rPr lang="ko-KR" altLang="en-US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입력받은 이름</a:t>
            </a:r>
            <a:r>
              <a:rPr lang="en-US" altLang="ko-KR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성별</a:t>
            </a:r>
            <a:r>
              <a:rPr lang="en-US" altLang="ko-KR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국어</a:t>
            </a:r>
            <a:r>
              <a:rPr lang="en-US" altLang="ko-KR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</a:t>
            </a:r>
            <a:r>
              <a:rPr lang="en-US" altLang="ko-KR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수학</a:t>
            </a:r>
            <a:r>
              <a:rPr lang="ko-KR" altLang="en-US" smtClean="0"/>
              <a:t>점수와 함께</a:t>
            </a:r>
            <a:r>
              <a:rPr lang="en-US" altLang="ko-KR" smtClean="0"/>
              <a:t>, </a:t>
            </a:r>
            <a:r>
              <a:rPr lang="ko-KR" altLang="en-US" smtClean="0"/>
              <a:t>합계</a:t>
            </a:r>
            <a:r>
              <a:rPr lang="en-US" altLang="ko-KR" smtClean="0"/>
              <a:t>, </a:t>
            </a:r>
            <a:r>
              <a:rPr lang="ko-KR" altLang="en-US" smtClean="0"/>
              <a:t>평균</a:t>
            </a:r>
            <a:r>
              <a:rPr lang="en-US" altLang="ko-KR" smtClean="0"/>
              <a:t>(</a:t>
            </a:r>
            <a:r>
              <a:rPr lang="ko-KR" altLang="en-US" smtClean="0"/>
              <a:t>소수점 </a:t>
            </a:r>
            <a:r>
              <a:rPr lang="en-US" altLang="ko-KR" smtClean="0"/>
              <a:t>2</a:t>
            </a:r>
            <a:r>
              <a:rPr lang="ko-KR" altLang="en-US" smtClean="0"/>
              <a:t>자리까지</a:t>
            </a:r>
            <a:r>
              <a:rPr lang="en-US" altLang="ko-KR" smtClean="0"/>
              <a:t>)</a:t>
            </a:r>
            <a:r>
              <a:rPr lang="ko-KR" altLang="en-US" smtClean="0"/>
              <a:t>을 출력하는 프로그램을 구현하시오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319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A008-424B-4943-D3D9-CE84D814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6.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프로젝트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: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학생</a:t>
            </a:r>
            <a:r>
              <a:rPr lang="ko-KR" altLang="en-US" sz="4000" b="0" i="0" u="none" strike="noStrike" kern="100" smtClean="0">
                <a:ea typeface="G마켓 산스 TTF Medium" panose="02000000000000000000" pitchFamily="2" charset="-127"/>
              </a:rPr>
              <a:t>정보 입력과 출력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46689-BE6C-918F-E95D-782AC48D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" y="183705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프로젝트용 파일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만들기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kern="100" smtClean="0"/>
              <a:t>ex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6_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프로젝트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.c)</a:t>
            </a:r>
          </a:p>
          <a:p>
            <a:r>
              <a:rPr lang="ko-KR" altLang="en-US"/>
              <a:t>이름</a:t>
            </a:r>
            <a:r>
              <a:rPr lang="en-US" altLang="ko-KR"/>
              <a:t>(name), </a:t>
            </a:r>
            <a:r>
              <a:rPr lang="ko-KR" altLang="en-US"/>
              <a:t>성별</a:t>
            </a:r>
            <a:r>
              <a:rPr lang="en-US" altLang="ko-KR"/>
              <a:t>(gender, </a:t>
            </a:r>
            <a:r>
              <a:rPr lang="ko-KR" altLang="en-US"/>
              <a:t>남</a:t>
            </a:r>
            <a:r>
              <a:rPr lang="en-US" altLang="ko-KR"/>
              <a:t>/</a:t>
            </a:r>
            <a:r>
              <a:rPr lang="ko-KR" altLang="en-US"/>
              <a:t>여</a:t>
            </a:r>
            <a:r>
              <a:rPr lang="en-US" altLang="ko-KR"/>
              <a:t>), </a:t>
            </a:r>
            <a:r>
              <a:rPr lang="ko-KR" altLang="en-US"/>
              <a:t>국어</a:t>
            </a:r>
            <a:r>
              <a:rPr lang="en-US" altLang="ko-KR"/>
              <a:t>, </a:t>
            </a:r>
            <a:r>
              <a:rPr lang="ko-KR" altLang="en-US"/>
              <a:t>영어</a:t>
            </a:r>
            <a:r>
              <a:rPr lang="en-US" altLang="ko-KR"/>
              <a:t>, </a:t>
            </a:r>
            <a:r>
              <a:rPr lang="ko-KR" altLang="en-US"/>
              <a:t>수학점수를 입력받아</a:t>
            </a:r>
            <a:r>
              <a:rPr lang="en-US" altLang="ko-KR"/>
              <a:t>,</a:t>
            </a:r>
          </a:p>
          <a:p>
            <a:r>
              <a:rPr lang="ko-KR" altLang="en-US"/>
              <a:t>입력받은 이름</a:t>
            </a:r>
            <a:r>
              <a:rPr lang="en-US" altLang="ko-KR"/>
              <a:t>, </a:t>
            </a:r>
            <a:r>
              <a:rPr lang="ko-KR" altLang="en-US"/>
              <a:t>성별</a:t>
            </a:r>
            <a:r>
              <a:rPr lang="en-US" altLang="ko-KR"/>
              <a:t>, </a:t>
            </a:r>
            <a:r>
              <a:rPr lang="ko-KR" altLang="en-US"/>
              <a:t>국어</a:t>
            </a:r>
            <a:r>
              <a:rPr lang="en-US" altLang="ko-KR"/>
              <a:t>, </a:t>
            </a:r>
            <a:r>
              <a:rPr lang="ko-KR" altLang="en-US"/>
              <a:t>영어</a:t>
            </a:r>
            <a:r>
              <a:rPr lang="en-US" altLang="ko-KR"/>
              <a:t>, </a:t>
            </a:r>
            <a:r>
              <a:rPr lang="ko-KR" altLang="en-US"/>
              <a:t>수학점수와 함께</a:t>
            </a:r>
            <a:r>
              <a:rPr lang="en-US" altLang="ko-KR"/>
              <a:t>, </a:t>
            </a:r>
            <a:r>
              <a:rPr lang="ko-KR" altLang="en-US"/>
              <a:t>합계</a:t>
            </a:r>
            <a:r>
              <a:rPr lang="en-US" altLang="ko-KR"/>
              <a:t>, </a:t>
            </a:r>
            <a:r>
              <a:rPr lang="ko-KR" altLang="en-US"/>
              <a:t>평균</a:t>
            </a:r>
            <a:r>
              <a:rPr lang="en-US" altLang="ko-KR"/>
              <a:t>(</a:t>
            </a:r>
            <a:r>
              <a:rPr lang="ko-KR" altLang="en-US"/>
              <a:t>소수점 </a:t>
            </a:r>
            <a:r>
              <a:rPr lang="en-US" altLang="ko-KR"/>
              <a:t>2</a:t>
            </a:r>
            <a:r>
              <a:rPr lang="ko-KR" altLang="en-US"/>
              <a:t>자리까지</a:t>
            </a:r>
            <a:r>
              <a:rPr lang="en-US" altLang="ko-KR"/>
              <a:t>)</a:t>
            </a:r>
            <a:r>
              <a:rPr lang="ko-KR" altLang="en-US"/>
              <a:t>을 출력하는 프로그램을 구현하시오</a:t>
            </a:r>
            <a:endParaRPr lang="ko-KR" altLang="en-US" kern="100" dirty="0">
              <a:latin typeface="Times New Roman" panose="02020603050405020304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46020" y="3864134"/>
            <a:ext cx="4983480" cy="2784793"/>
            <a:chOff x="3406140" y="3612674"/>
            <a:chExt cx="4983480" cy="27847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B4AF28C-8C6F-479A-7DDE-851C56A1D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6140" y="3612674"/>
              <a:ext cx="4983480" cy="278479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535" y="4149567"/>
              <a:ext cx="4781550" cy="224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67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590AD-2EA6-42E3-72DE-E352849B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>
                <a:ea typeface="G마켓 산스 TTF Medium" panose="02000000000000000000" pitchFamily="2" charset="-127"/>
              </a:rPr>
              <a:t>이 장에서 만드는 프로그램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2B668-46D1-167D-345E-9C511FEB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학생정보 출력하기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80210" y="2801144"/>
            <a:ext cx="4983480" cy="2784793"/>
            <a:chOff x="3406140" y="3612674"/>
            <a:chExt cx="4983480" cy="27847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4AF28C-8C6F-479A-7DDE-851C56A1D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6140" y="3612674"/>
              <a:ext cx="4983480" cy="278479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535" y="4149567"/>
              <a:ext cx="4781550" cy="224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7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2CA9C-4E65-4C53-D200-2248631D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6BF19-2910-9B2A-3118-A6C560FD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프로젝트 이름 </a:t>
            </a:r>
            <a:r>
              <a:rPr lang="en-US" altLang="ko-KR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ch02_</a:t>
            </a:r>
            <a:r>
              <a:rPr lang="en-US" altLang="ko-KR" kern="100" smtClean="0"/>
              <a:t>variable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또는 각자 원하는 대로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작성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Visual Studio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이용한 프로젝트는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함수를 다수개 넣을 수 없으므로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en-US" altLang="ko-KR" b="0" i="0" u="none" strike="noStrike" kern="10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중간 작업이 필요하다</a:t>
            </a:r>
            <a:r>
              <a:rPr lang="en-US" altLang="ko-KR" b="0" i="0" u="none" strike="noStrike" kern="10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2-2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 프로젝트 생성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C888D2-E34F-739A-C9B7-27989C4B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1" y="3138618"/>
            <a:ext cx="6216762" cy="34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1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2CA9C-4E65-4C53-D200-2248631D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6BF19-2910-9B2A-3118-A6C560FD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C++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이름 </a:t>
            </a:r>
            <a:r>
              <a:rPr lang="en-US" altLang="ko-KR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kern="100" smtClean="0"/>
              <a:t>2.2.1_C</a:t>
            </a:r>
            <a:r>
              <a:rPr lang="ko-KR" altLang="en-US" kern="100" smtClean="0"/>
              <a:t>소스파일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.c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확장자 주의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!)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2-3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 파일 생성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FDD8D-335B-FC0E-BBFE-65AB662D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162914"/>
            <a:ext cx="6505575" cy="34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83F4-BD05-29F3-3400-224BDE41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592A9-9DC0-B545-B446-E1283CFC4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C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소스 파일의 기본 구조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2-4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실행결과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65E6FD-7713-F992-DB1C-960BB82D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409825"/>
            <a:ext cx="3409950" cy="2498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4BD82A-C96C-B303-8DF6-6A38A4EF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5736456"/>
            <a:ext cx="7181850" cy="9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3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83F4-BD05-29F3-3400-224BDE41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592A9-9DC0-B545-B446-E1283CFC4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7695"/>
            <a:ext cx="7886700" cy="473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C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소스 파일의 기본 구조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컴파일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(compile)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컴퓨터가 알아들을 수 있는 기계어로 번역하는 과정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컴파일러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(complier)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컴파일을 수행하는 프로그램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0A15F2-F17C-7A7B-B4CD-FEA2B0F5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453482"/>
            <a:ext cx="2981948" cy="21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2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83F4-BD05-29F3-3400-224BDE41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592A9-9DC0-B545-B446-E1283CFC4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0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C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소스 파일의 기본 구조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전처리기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지시문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(preprocessor directive)</a:t>
            </a:r>
          </a:p>
          <a:p>
            <a:pPr lvl="1"/>
            <a:r>
              <a:rPr lang="ko-KR" altLang="en-US" b="0" i="0" u="none" strike="noStrike" kern="100" baseline="0" dirty="0"/>
              <a:t>컴파일에 필요한 것들을 컴파일러에 알려 주는 </a:t>
            </a:r>
            <a:r>
              <a:rPr lang="ko-KR" altLang="en-US" b="0" i="0" u="none" strike="noStrike" kern="100" baseline="0" dirty="0" err="1"/>
              <a:t>지시문</a:t>
            </a:r>
            <a:endParaRPr lang="ko-KR" altLang="en-US" b="0" i="0" u="none" strike="noStrike" kern="100" baseline="0" dirty="0"/>
          </a:p>
          <a:p>
            <a:pPr lvl="1"/>
            <a:r>
              <a:rPr lang="en-US" altLang="ko-KR" b="0" i="0" u="none" strike="noStrike" kern="100" baseline="0" dirty="0"/>
              <a:t>#</a:t>
            </a:r>
            <a:r>
              <a:rPr lang="ko-KR" altLang="en-US" b="0" i="0" u="none" strike="noStrike" kern="100" baseline="0" dirty="0"/>
              <a:t>으로 시작하고</a:t>
            </a:r>
            <a:r>
              <a:rPr lang="en-US" altLang="ko-KR" b="0" i="0" u="none" strike="noStrike" kern="100" baseline="0" dirty="0"/>
              <a:t>,</a:t>
            </a:r>
            <a:r>
              <a:rPr lang="ko-KR" altLang="en-US" b="0" i="0" u="none" strike="noStrike" kern="100" baseline="0" dirty="0"/>
              <a:t> </a:t>
            </a:r>
            <a:r>
              <a:rPr lang="ko-KR" altLang="en-US" b="0" i="0" u="none" strike="noStrike" kern="100" baseline="0" dirty="0" err="1"/>
              <a:t>홑화살괄호</a:t>
            </a:r>
            <a:r>
              <a:rPr lang="en-US" altLang="ko-KR" b="0" i="0" u="none" strike="noStrike" kern="100" baseline="0" dirty="0"/>
              <a:t>(&lt;&gt;)</a:t>
            </a:r>
            <a:r>
              <a:rPr lang="ko-KR" altLang="en-US" b="0" i="0" u="none" strike="noStrike" kern="100" baseline="0" dirty="0"/>
              <a:t>로 파일을 추가</a:t>
            </a:r>
          </a:p>
          <a:p>
            <a:pPr lvl="1"/>
            <a:r>
              <a:rPr lang="ko-KR" altLang="en-US" b="0" i="0" u="none" strike="noStrike" kern="100" baseline="0" dirty="0"/>
              <a:t>큰따옴표</a:t>
            </a:r>
            <a:r>
              <a:rPr lang="en-US" altLang="ko-KR" b="0" i="0" u="none" strike="noStrike" kern="100" baseline="0" dirty="0"/>
              <a:t>("")</a:t>
            </a:r>
            <a:r>
              <a:rPr lang="ko-KR" altLang="en-US" b="0" i="0" u="none" strike="noStrike" kern="100" baseline="0" dirty="0"/>
              <a:t>를 사용하면 현재 소스 코드가 있는 폴더에서 해당 파일을 찾음</a:t>
            </a:r>
            <a:endParaRPr lang="en-US" altLang="ko-KR" b="0" i="0" u="none" strike="noStrike" kern="100" baseline="0" dirty="0"/>
          </a:p>
          <a:p>
            <a:r>
              <a:rPr lang="en-US" altLang="ko-KR" b="0" i="0" u="none" strike="noStrike" kern="100" baseline="0" dirty="0" err="1"/>
              <a:t>stdio.h</a:t>
            </a:r>
            <a:r>
              <a:rPr lang="en-US" altLang="ko-KR" b="0" i="0" u="none" strike="noStrike" kern="100" baseline="0" dirty="0"/>
              <a:t> </a:t>
            </a:r>
            <a:r>
              <a:rPr lang="ko-KR" altLang="en-US" b="0" i="0" u="none" strike="noStrike" kern="100" baseline="0" dirty="0"/>
              <a:t>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표준 입출력</a:t>
            </a:r>
            <a:r>
              <a:rPr lang="en-US" altLang="ko-KR" b="0" i="0" u="none" strike="noStrike" kern="100" baseline="0" dirty="0"/>
              <a:t>(Standard Input Output) </a:t>
            </a:r>
            <a:r>
              <a:rPr lang="ko-KR" altLang="en-US" b="0" i="0" u="none" strike="noStrike" kern="100" baseline="0" dirty="0"/>
              <a:t>함수를 포함한 헤더 파일</a:t>
            </a:r>
            <a:r>
              <a:rPr lang="en-US" altLang="ko-KR" b="0" i="0" u="none" strike="noStrike" kern="100" baseline="0" dirty="0"/>
              <a:t>(header file)</a:t>
            </a:r>
            <a:endParaRPr lang="ko-KR" altLang="en-US" b="0" i="0" u="none" strike="noStrike" kern="100" baseline="0" dirty="0"/>
          </a:p>
          <a:p>
            <a:r>
              <a:rPr lang="en-US" altLang="ko-KR" b="0" i="0" u="none" strike="noStrike" kern="100" baseline="0" dirty="0"/>
              <a:t>int main(void) {}</a:t>
            </a:r>
          </a:p>
          <a:p>
            <a:pPr lvl="1"/>
            <a:r>
              <a:rPr lang="en-US" altLang="ko-KR" b="0" i="0" u="none" strike="noStrike" kern="100" baseline="0" dirty="0"/>
              <a:t>main</a:t>
            </a:r>
            <a:r>
              <a:rPr lang="ko-KR" altLang="en-US" b="0" i="0" u="none" strike="noStrike" kern="100" baseline="0" dirty="0"/>
              <a:t>이라는 이름의 함수 정의</a:t>
            </a:r>
          </a:p>
          <a:p>
            <a:pPr lvl="1"/>
            <a:r>
              <a:rPr lang="en-US" altLang="ko-KR" b="0" i="0" u="none" strike="noStrike" kern="100" baseline="0" dirty="0"/>
              <a:t>int :</a:t>
            </a:r>
            <a:r>
              <a:rPr lang="ko-KR" altLang="en-US" b="0" i="0" u="none" strike="noStrike" kern="100" baseline="0" dirty="0"/>
              <a:t> </a:t>
            </a:r>
            <a:r>
              <a:rPr lang="en-US" altLang="ko-KR" b="0" i="0" u="none" strike="noStrike" kern="100" baseline="0" dirty="0"/>
              <a:t>main() </a:t>
            </a:r>
            <a:r>
              <a:rPr lang="ko-KR" altLang="en-US" b="0" i="0" u="none" strike="noStrike" kern="100" baseline="0" dirty="0"/>
              <a:t>함수가 반환하는 값의 자료형</a:t>
            </a:r>
          </a:p>
          <a:p>
            <a:r>
              <a:rPr lang="en-US" altLang="ko-KR" b="0" i="0" u="none" strike="noStrike" kern="100" baseline="0" dirty="0" err="1"/>
              <a:t>printf</a:t>
            </a:r>
            <a:r>
              <a:rPr lang="en-US" altLang="ko-KR" b="0" i="0" u="none" strike="noStrike" kern="100" baseline="0" dirty="0"/>
              <a:t>() </a:t>
            </a:r>
            <a:r>
              <a:rPr lang="ko-KR" altLang="en-US" b="0" i="0" u="none" strike="noStrike" kern="100" baseline="0" dirty="0"/>
              <a:t>함수 </a:t>
            </a:r>
            <a:r>
              <a:rPr lang="en-US" altLang="ko-KR" b="0" i="0" u="none" strike="noStrike" kern="100" baseline="0" dirty="0"/>
              <a:t>:</a:t>
            </a:r>
            <a:r>
              <a:rPr lang="ko-KR" altLang="en-US" b="0" i="0" u="none" strike="noStrike" kern="100" baseline="0" dirty="0"/>
              <a:t> </a:t>
            </a:r>
            <a:r>
              <a:rPr lang="en-US" altLang="ko-KR" b="0" i="0" u="none" strike="noStrike" kern="100" baseline="0" dirty="0"/>
              <a:t>() </a:t>
            </a:r>
            <a:r>
              <a:rPr lang="ko-KR" altLang="en-US" b="0" i="0" u="none" strike="noStrike" kern="100" baseline="0" dirty="0"/>
              <a:t>안 내용을 화면에 출력하라는 의미의 명령어</a:t>
            </a:r>
          </a:p>
        </p:txBody>
      </p:sp>
    </p:spTree>
    <p:extLst>
      <p:ext uri="{BB962C8B-B14F-4D97-AF65-F5344CB8AC3E}">
        <p14:creationId xmlns:p14="http://schemas.microsoft.com/office/powerpoint/2010/main" val="72932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A40CE-9E5D-C316-D2CA-D878D8C0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변수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A2B81-7EC1-EC89-0F68-6B6D88AD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3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정수형 변수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變數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변하는 수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메모리에 어떤 값을 저장할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때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</a:t>
            </a:r>
            <a:endParaRPr lang="en-US" altLang="ko-KR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kern="100" smtClean="0"/>
              <a:t>프로그램 작업을 처리하기 위해 하나의 값을 저장할 수 있는 메모리 공간</a:t>
            </a:r>
            <a:endParaRPr lang="en-US" altLang="ko-KR" kern="10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kern="100" smtClean="0"/>
              <a:t>임의의 메모리 공간에 이름을 붙여 관리하는 것</a:t>
            </a:r>
            <a:endParaRPr lang="en-US" altLang="ko-KR" kern="100"/>
          </a:p>
          <a:p>
            <a:pPr marL="0" indent="0">
              <a:buNone/>
            </a:pPr>
            <a:endParaRPr lang="en-US" altLang="ko-KR" kern="10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변수를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선언하고 나서 사용할 때는 자료형을 명시하지 않아도 됨</a:t>
            </a:r>
          </a:p>
        </p:txBody>
      </p:sp>
    </p:spTree>
    <p:extLst>
      <p:ext uri="{BB962C8B-B14F-4D97-AF65-F5344CB8AC3E}">
        <p14:creationId xmlns:p14="http://schemas.microsoft.com/office/powerpoint/2010/main" val="349151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1152</Words>
  <Application>Microsoft Office PowerPoint</Application>
  <PresentationFormat>화면 슬라이드 쇼(4:3)</PresentationFormat>
  <Paragraphs>192</Paragraphs>
  <Slides>28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G마켓 산스 TTF Bold</vt:lpstr>
      <vt:lpstr>G마켓 산스 TTF Medium</vt:lpstr>
      <vt:lpstr>나눔스퀘어라운드 Regular</vt:lpstr>
      <vt:lpstr>돋움체</vt:lpstr>
      <vt:lpstr>맑은 고딕</vt:lpstr>
      <vt:lpstr>Arial</vt:lpstr>
      <vt:lpstr>Calibri</vt:lpstr>
      <vt:lpstr>Calibri Light</vt:lpstr>
      <vt:lpstr>Times New Roman</vt:lpstr>
      <vt:lpstr>Office 테마</vt:lpstr>
      <vt:lpstr>2장 프로그래밍의 기초 : 변수와 상수, 입력과 출력</vt:lpstr>
      <vt:lpstr>PowerPoint 프레젠테이션</vt:lpstr>
      <vt:lpstr>1. 이 장에서 만드는 프로그램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3. 상수</vt:lpstr>
      <vt:lpstr>4. printf( )로 출력하기</vt:lpstr>
      <vt:lpstr>5. scanf( )로 입력받기</vt:lpstr>
      <vt:lpstr>5. scanf( )로 입력받기</vt:lpstr>
      <vt:lpstr>5. scanf( )로 입력받기</vt:lpstr>
      <vt:lpstr>5. scanf( )로 입력받기</vt:lpstr>
      <vt:lpstr>5. scanf( )로 입력받기</vt:lpstr>
      <vt:lpstr>5. scanf( )로 입력받기</vt:lpstr>
      <vt:lpstr>6. 프로젝트: 학생정보 입력과 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Jiyeon</dc:creator>
  <cp:lastModifiedBy>YI</cp:lastModifiedBy>
  <cp:revision>64</cp:revision>
  <dcterms:created xsi:type="dcterms:W3CDTF">2022-09-21T08:07:38Z</dcterms:created>
  <dcterms:modified xsi:type="dcterms:W3CDTF">2024-05-25T12:36:39Z</dcterms:modified>
</cp:coreProperties>
</file>