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73" r:id="rId2"/>
    <p:sldId id="274" r:id="rId3"/>
    <p:sldId id="260" r:id="rId4"/>
    <p:sldId id="261" r:id="rId5"/>
    <p:sldId id="262" r:id="rId6"/>
    <p:sldId id="271" r:id="rId7"/>
    <p:sldId id="272" r:id="rId8"/>
    <p:sldId id="263" r:id="rId9"/>
    <p:sldId id="280" r:id="rId10"/>
    <p:sldId id="275" r:id="rId11"/>
    <p:sldId id="276" r:id="rId12"/>
    <p:sldId id="277" r:id="rId13"/>
    <p:sldId id="278" r:id="rId14"/>
    <p:sldId id="279" r:id="rId15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HY엽서M" panose="02030600000101010101" pitchFamily="18" charset="-127"/>
      <p:regular r:id="rId19"/>
    </p:embeddedFont>
    <p:embeddedFont>
      <p:font typeface="나눔고딕" panose="020D0604000000000000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D5A3"/>
    <a:srgbClr val="FDD9A9"/>
    <a:srgbClr val="FAA332"/>
    <a:srgbClr val="1D9A78"/>
    <a:srgbClr val="4EDEB8"/>
    <a:srgbClr val="D2F6ED"/>
    <a:srgbClr val="B5F1E1"/>
    <a:srgbClr val="F2803A"/>
    <a:srgbClr val="1E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9085" autoAdjust="0"/>
  </p:normalViewPr>
  <p:slideViewPr>
    <p:cSldViewPr>
      <p:cViewPr varScale="1">
        <p:scale>
          <a:sx n="87" d="100"/>
          <a:sy n="87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89" y="1122363"/>
            <a:ext cx="9198591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448500" y="946828"/>
            <a:ext cx="9009000" cy="750169"/>
          </a:xfrm>
          <a:prstGeom prst="roundRect">
            <a:avLst>
              <a:gd name="adj" fmla="val 10078"/>
            </a:avLst>
          </a:prstGeom>
          <a:noFill/>
          <a:ln w="3175">
            <a:solidFill>
              <a:srgbClr val="FBD06D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207368"/>
            <a:ext cx="9504000" cy="52091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53254" y="982981"/>
            <a:ext cx="9005171" cy="677863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5632">
          <p15:clr>
            <a:srgbClr val="A4A3A4"/>
          </p15:clr>
        </p15:guide>
        <p15:guide id="5" pos="2048">
          <p15:clr>
            <a:srgbClr val="A4A3A4"/>
          </p15:clr>
        </p15:guide>
        <p15:guide id="6" pos="257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1344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orient="horz" pos="3838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3749">
          <p15:clr>
            <a:srgbClr val="A4A3A4"/>
          </p15:clr>
        </p15:guide>
        <p15:guide id="13" pos="393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207368"/>
            <a:ext cx="9504000" cy="52091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40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799" userDrawn="1">
          <p15:clr>
            <a:srgbClr val="A4A3A4"/>
          </p15:clr>
        </p15:guide>
        <p15:guide id="9" orient="horz" pos="148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pos="3749">
          <p15:clr>
            <a:srgbClr val="A4A3A4"/>
          </p15:clr>
        </p15:guide>
        <p15:guide id="13" pos="3931">
          <p15:clr>
            <a:srgbClr val="A4A3A4"/>
          </p15:clr>
        </p15:guide>
        <p15:guide id="15" orient="horz" pos="2840" userDrawn="1">
          <p15:clr>
            <a:srgbClr val="FBAE40"/>
          </p15:clr>
        </p15:guide>
        <p15:guide id="17" orient="horz" pos="3521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171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FA04-4DD1-45E9-B749-7547DA5A2895}" type="datetimeFigureOut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7150" y="6492877"/>
            <a:ext cx="2228850" cy="365125"/>
          </a:xfrm>
        </p:spPr>
        <p:txBody>
          <a:bodyPr/>
          <a:lstStyle>
            <a:lvl1pPr>
              <a:defRPr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677B4CE8-CFCC-4E02-A94F-5915E6BB20E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038" y="228487"/>
            <a:ext cx="2691571" cy="3162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45720" tIns="22860" rIns="45720" bIns="22860" rtlCol="0" anchor="ctr">
            <a:spAutoFit/>
          </a:bodyPr>
          <a:lstStyle>
            <a:lvl1pPr marL="0" algn="l" defTabSz="117886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950" b="1" kern="1200" spc="-163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  <a:cs typeface="나눔고딕코딩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73374" y="1055690"/>
            <a:ext cx="8928298" cy="4967287"/>
          </a:xfrm>
        </p:spPr>
        <p:txBody>
          <a:bodyPr>
            <a:normAutofit/>
          </a:bodyPr>
          <a:lstStyle>
            <a:lvl1pPr>
              <a:defRPr sz="1950">
                <a:latin typeface="나눔고딕코딩" pitchFamily="49" charset="-127"/>
                <a:ea typeface="나눔고딕코딩" pitchFamily="49" charset="-127"/>
              </a:defRPr>
            </a:lvl1pPr>
            <a:lvl2pPr>
              <a:defRPr sz="1625">
                <a:latin typeface="나눔고딕코딩" pitchFamily="49" charset="-127"/>
                <a:ea typeface="나눔고딕코딩" pitchFamily="49" charset="-127"/>
              </a:defRPr>
            </a:lvl2pPr>
            <a:lvl3pPr>
              <a:defRPr sz="1517">
                <a:latin typeface="나눔고딕코딩" pitchFamily="49" charset="-127"/>
                <a:ea typeface="나눔고딕코딩" pitchFamily="49" charset="-127"/>
              </a:defRPr>
            </a:lvl3pPr>
            <a:lvl4pPr>
              <a:defRPr sz="1300">
                <a:latin typeface="나눔고딕코딩" pitchFamily="49" charset="-127"/>
                <a:ea typeface="나눔고딕코딩" pitchFamily="49" charset="-127"/>
              </a:defRPr>
            </a:lvl4pPr>
            <a:lvl5pPr>
              <a:defRPr sz="1300">
                <a:latin typeface="나눔고딕코딩" pitchFamily="49" charset="-127"/>
                <a:ea typeface="나눔고딕코딩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5"/>
          <p:cNvSpPr/>
          <p:nvPr userDrawn="1"/>
        </p:nvSpPr>
        <p:spPr>
          <a:xfrm>
            <a:off x="0" y="1"/>
            <a:ext cx="9906000" cy="709448"/>
          </a:xfrm>
          <a:prstGeom prst="rect">
            <a:avLst/>
          </a:prstGeom>
          <a:gradFill>
            <a:gsLst>
              <a:gs pos="0">
                <a:srgbClr val="475066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45598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92186" y="0"/>
            <a:ext cx="8915400" cy="768666"/>
          </a:xfrm>
        </p:spPr>
        <p:txBody>
          <a:bodyPr>
            <a:normAutofit/>
          </a:bodyPr>
          <a:lstStyle>
            <a:lvl1pPr algn="l">
              <a:defRPr sz="2844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86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5" r:id="rId3"/>
    <p:sldLayoutId id="2147483674" r:id="rId4"/>
    <p:sldLayoutId id="2147483673" r:id="rId5"/>
    <p:sldLayoutId id="2147483688" r:id="rId6"/>
    <p:sldLayoutId id="2147483689" r:id="rId7"/>
    <p:sldLayoutId id="2147483690" r:id="rId8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omlec/rap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iobe.com/tiobe-inde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s.or.kr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9336" y="1379163"/>
            <a:ext cx="8470560" cy="501602"/>
            <a:chOff x="0" y="391194"/>
            <a:chExt cx="8470560" cy="501602"/>
          </a:xfrm>
        </p:grpSpPr>
        <p:sp>
          <p:nvSpPr>
            <p:cNvPr id="6" name="직사각형 5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flipH="1" flipV="1">
            <a:off x="1435440" y="3100436"/>
            <a:ext cx="8470560" cy="501602"/>
            <a:chOff x="0" y="391194"/>
            <a:chExt cx="8470560" cy="501602"/>
          </a:xfrm>
        </p:grpSpPr>
        <p:sp>
          <p:nvSpPr>
            <p:cNvPr id="9" name="직사각형 8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9376" y="1523730"/>
            <a:ext cx="9426624" cy="3947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dirty="0" smtClean="0">
                <a:latin typeface="-윤고딕350"/>
                <a:ea typeface="-윤고딕350"/>
              </a:rPr>
              <a:t>(</a:t>
            </a:r>
            <a:r>
              <a:rPr lang="en-US" altLang="ko-KR" sz="3600" dirty="0">
                <a:latin typeface="-윤고딕350"/>
                <a:ea typeface="-윤고딕350"/>
              </a:rPr>
              <a:t>HL </a:t>
            </a:r>
            <a:r>
              <a:rPr lang="ko-KR" altLang="en-US" sz="3600" dirty="0">
                <a:latin typeface="-윤고딕350"/>
                <a:ea typeface="-윤고딕350"/>
              </a:rPr>
              <a:t>만도 및 </a:t>
            </a:r>
            <a:r>
              <a:rPr lang="en-US" altLang="ko-KR" sz="3600" dirty="0">
                <a:latin typeface="-윤고딕350"/>
                <a:ea typeface="-윤고딕350"/>
              </a:rPr>
              <a:t>HL </a:t>
            </a:r>
            <a:r>
              <a:rPr lang="en-US" altLang="ko-KR" sz="3600" dirty="0" err="1">
                <a:latin typeface="-윤고딕350"/>
                <a:ea typeface="-윤고딕350"/>
              </a:rPr>
              <a:t>Klemove</a:t>
            </a:r>
            <a:r>
              <a:rPr lang="en-US" altLang="ko-KR" sz="3600" dirty="0">
                <a:latin typeface="-윤고딕350"/>
                <a:ea typeface="-윤고딕350"/>
              </a:rPr>
              <a:t>) </a:t>
            </a:r>
            <a:endParaRPr lang="en-US" altLang="ko-KR" sz="3600" dirty="0" smtClean="0">
              <a:latin typeface="-윤고딕350"/>
              <a:ea typeface="-윤고딕35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dirty="0" smtClean="0">
                <a:latin typeface="-윤고딕350"/>
                <a:ea typeface="-윤고딕350"/>
              </a:rPr>
              <a:t>Intelligent </a:t>
            </a:r>
            <a:r>
              <a:rPr lang="en-US" altLang="ko-KR" sz="3600" dirty="0">
                <a:latin typeface="-윤고딕350"/>
                <a:ea typeface="-윤고딕350"/>
              </a:rPr>
              <a:t>Vehicle </a:t>
            </a:r>
            <a:r>
              <a:rPr lang="en-US" altLang="ko-KR" sz="3600" dirty="0" smtClean="0">
                <a:latin typeface="-윤고딕350"/>
                <a:ea typeface="-윤고딕350"/>
              </a:rPr>
              <a:t>School</a:t>
            </a:r>
            <a:endParaRPr lang="ko-KR" altLang="en-US" sz="3600" dirty="0" smtClean="0">
              <a:latin typeface="-윤고딕350"/>
              <a:ea typeface="-윤고딕35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3600" dirty="0" smtClean="0">
                <a:latin typeface="-윤고딕330"/>
                <a:ea typeface="-윤고딕350"/>
              </a:rPr>
              <a:t>- </a:t>
            </a:r>
            <a:r>
              <a:rPr lang="ko-KR" altLang="en-US" sz="3200" dirty="0">
                <a:latin typeface="-윤고딕330"/>
                <a:ea typeface="-윤고딕330"/>
              </a:rPr>
              <a:t>이 소 영 </a:t>
            </a:r>
            <a:r>
              <a:rPr lang="ko-KR" altLang="en-US" sz="2400" dirty="0">
                <a:latin typeface="-윤고딕330"/>
                <a:ea typeface="-윤고딕330"/>
              </a:rPr>
              <a:t>강사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dirty="0">
                <a:latin typeface="Abadi"/>
                <a:ea typeface="HY엽서M"/>
              </a:rPr>
              <a:t>yisy0703@naver.com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dirty="0">
                <a:latin typeface="Abadi"/>
                <a:ea typeface="HY엽서M"/>
                <a:hlinkClick r:id="rId2"/>
              </a:rPr>
              <a:t>https://</a:t>
            </a:r>
            <a:r>
              <a:rPr lang="en-US" altLang="ko-KR" sz="3200" smtClean="0">
                <a:latin typeface="Abadi"/>
                <a:ea typeface="HY엽서M"/>
                <a:hlinkClick r:id="rId2"/>
              </a:rPr>
              <a:t>github.com/comlec/rapa</a:t>
            </a:r>
            <a:r>
              <a:rPr lang="en-US" altLang="ko-KR" sz="3200" smtClean="0">
                <a:latin typeface="Abadi"/>
                <a:ea typeface="HY엽서M"/>
              </a:rPr>
              <a:t>     </a:t>
            </a:r>
            <a:endParaRPr lang="en-US" altLang="ko-KR" sz="3200" dirty="0">
              <a:latin typeface="Abadi"/>
              <a:ea typeface="HY엽서M"/>
            </a:endParaRPr>
          </a:p>
        </p:txBody>
      </p:sp>
      <p:pic>
        <p:nvPicPr>
          <p:cNvPr id="1026" name="Picture 2" descr="한국전파진흥협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934960"/>
            <a:ext cx="2543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8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546" y="1732312"/>
            <a:ext cx="298511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내 소스 코드 저장</a:t>
            </a:r>
            <a:endParaRPr lang="en-US" altLang="ko-KR" sz="2600" dirty="0"/>
          </a:p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버전 관리 도구</a:t>
            </a:r>
            <a:endParaRPr lang="en-US" altLang="ko-KR" sz="2600" dirty="0"/>
          </a:p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소스 코드 공유</a:t>
            </a:r>
            <a:endParaRPr lang="en-US" altLang="ko-KR" sz="2600" dirty="0"/>
          </a:p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협업 공간</a:t>
            </a:r>
          </a:p>
        </p:txBody>
      </p:sp>
    </p:spTree>
    <p:extLst>
      <p:ext uri="{BB962C8B-B14F-4D97-AF65-F5344CB8AC3E}">
        <p14:creationId xmlns:p14="http://schemas.microsoft.com/office/powerpoint/2010/main" val="11325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레파지터리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원격저장소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생성하고 올리기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480" y="1439779"/>
            <a:ext cx="9302534" cy="414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/>
              <a:t>http://www.github.com</a:t>
            </a:r>
            <a:r>
              <a:rPr lang="ko-KR" altLang="en-US" sz="1950" dirty="0"/>
              <a:t>에 가입하기</a:t>
            </a:r>
            <a:r>
              <a:rPr lang="en-US" altLang="ko-KR" sz="1950" dirty="0"/>
              <a:t>(sign up)</a:t>
            </a:r>
            <a:r>
              <a:rPr lang="ko-KR" altLang="en-US" sz="1950" dirty="0"/>
              <a:t> 후 코드가 포함된 메일 확인</a:t>
            </a:r>
            <a:endParaRPr lang="en-US" altLang="ko-KR" sz="1950" dirty="0"/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/>
              <a:t>Sign in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/>
              <a:t>Create repository(</a:t>
            </a:r>
            <a:r>
              <a:rPr lang="ko-KR" altLang="en-US" sz="1950" dirty="0"/>
              <a:t>올릴 </a:t>
            </a:r>
            <a:r>
              <a:rPr lang="ko-KR" altLang="en-US" sz="1950" dirty="0" err="1"/>
              <a:t>공간명</a:t>
            </a:r>
            <a:r>
              <a:rPr lang="en-US" altLang="ko-KR" sz="1950" dirty="0"/>
              <a:t>)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950" dirty="0"/>
              <a:t>소스를 내컴퓨터에서 </a:t>
            </a:r>
            <a:r>
              <a:rPr lang="en-US" altLang="ko-KR" sz="1950" dirty="0"/>
              <a:t>github </a:t>
            </a:r>
            <a:r>
              <a:rPr lang="ko-KR" altLang="en-US" sz="1950" dirty="0"/>
              <a:t>인터넷으로 올리고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명령어를 사용하기 위해 </a:t>
            </a:r>
            <a:r>
              <a:rPr lang="en-US" altLang="ko-KR" sz="1950" dirty="0" err="1"/>
              <a:t>git-scm</a:t>
            </a:r>
            <a:r>
              <a:rPr lang="ko-KR" altLang="en-US" sz="1950" dirty="0"/>
              <a:t>을 다운받고 </a:t>
            </a:r>
            <a:r>
              <a:rPr lang="en-US" altLang="ko-KR" sz="1950" dirty="0"/>
              <a:t>install (</a:t>
            </a:r>
            <a:r>
              <a:rPr lang="en-US" altLang="ko-KR" sz="1950" dirty="0">
                <a:hlinkClick r:id="rId2"/>
              </a:rPr>
              <a:t>https://git-scm.com/downloads</a:t>
            </a:r>
            <a:r>
              <a:rPr lang="en-US" altLang="ko-KR" sz="1950" dirty="0"/>
              <a:t> )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 err="1"/>
              <a:t>Git</a:t>
            </a:r>
            <a:r>
              <a:rPr lang="en-US" altLang="ko-KR" sz="1950" dirty="0"/>
              <a:t> Bash</a:t>
            </a:r>
            <a:r>
              <a:rPr lang="ko-KR" altLang="en-US" sz="1950" dirty="0"/>
              <a:t>에서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환경 설정</a:t>
            </a:r>
            <a:endParaRPr lang="en-US" altLang="ko-KR" sz="1950" dirty="0"/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config</a:t>
            </a:r>
            <a:r>
              <a:rPr lang="en-US" altLang="ko-KR" sz="1950" dirty="0"/>
              <a:t> --global user.name  “comlec0703”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config</a:t>
            </a:r>
            <a:r>
              <a:rPr lang="en-US" altLang="ko-KR" sz="1950" dirty="0"/>
              <a:t> --global </a:t>
            </a:r>
            <a:r>
              <a:rPr lang="en-US" altLang="ko-KR" sz="1950" dirty="0" err="1"/>
              <a:t>user.email</a:t>
            </a:r>
            <a:r>
              <a:rPr lang="en-US" altLang="ko-KR" sz="1950" dirty="0"/>
              <a:t> “comlec0703@gmail.com”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config</a:t>
            </a:r>
            <a:r>
              <a:rPr lang="en-US" altLang="ko-KR" sz="1950" dirty="0"/>
              <a:t> --list (</a:t>
            </a:r>
            <a:r>
              <a:rPr lang="ko-KR" altLang="en-US" sz="1950" dirty="0"/>
              <a:t>확인</a:t>
            </a:r>
            <a:r>
              <a:rPr lang="en-US" altLang="ko-KR" sz="19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레파지터리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en-US" altLang="ko-KR" dirty="0"/>
              <a:t>)</a:t>
            </a:r>
            <a:r>
              <a:rPr lang="ko-KR" altLang="en-US" dirty="0"/>
              <a:t> 생성하고 올리기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186" y="1111634"/>
            <a:ext cx="9482827" cy="516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lvl="2" indent="-371475">
              <a:lnSpc>
                <a:spcPct val="130000"/>
              </a:lnSpc>
              <a:buFont typeface="+mj-lt"/>
              <a:buAutoNum type="arabicPeriod" startAt="6"/>
            </a:pPr>
            <a:r>
              <a:rPr lang="ko-KR" altLang="en-US" sz="1950" dirty="0"/>
              <a:t>내 </a:t>
            </a:r>
            <a:r>
              <a:rPr lang="en-US" altLang="ko-KR" sz="1950" dirty="0"/>
              <a:t>pc</a:t>
            </a:r>
            <a:r>
              <a:rPr lang="ko-KR" altLang="en-US" sz="1950" dirty="0"/>
              <a:t>의 </a:t>
            </a:r>
            <a:r>
              <a:rPr lang="en-US" altLang="ko-KR" sz="1950" dirty="0"/>
              <a:t>repository </a:t>
            </a:r>
            <a:r>
              <a:rPr lang="ko-KR" altLang="en-US" sz="1950" dirty="0"/>
              <a:t>폴더에 다음의 파일 추가</a:t>
            </a:r>
            <a:endParaRPr lang="en-US" altLang="ko-KR" sz="1950" dirty="0"/>
          </a:p>
          <a:p>
            <a:pPr marL="742950" lvl="3" indent="-371475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950" dirty="0"/>
              <a:t>README.md (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소개</a:t>
            </a:r>
            <a:r>
              <a:rPr lang="en-US" altLang="ko-KR" sz="1950" dirty="0"/>
              <a:t>)</a:t>
            </a:r>
          </a:p>
          <a:p>
            <a:pPr marL="742950" lvl="3" indent="-371475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950" dirty="0"/>
              <a:t>.</a:t>
            </a:r>
            <a:r>
              <a:rPr lang="en-US" altLang="ko-KR" sz="1950" dirty="0" err="1"/>
              <a:t>gitignore</a:t>
            </a:r>
            <a:r>
              <a:rPr lang="en-US" altLang="ko-KR" sz="1950" dirty="0"/>
              <a:t> (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공간에 올리지 않을 파일과 폴더 리스트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                 (</a:t>
            </a:r>
            <a:r>
              <a:rPr lang="en-US" altLang="ko-KR" sz="1950"/>
              <a:t>d</a:t>
            </a:r>
            <a:r>
              <a:rPr lang="en-US" altLang="ko-KR" sz="1950" smtClean="0"/>
              <a:t>:/rapa/.</a:t>
            </a:r>
            <a:r>
              <a:rPr lang="en-US" altLang="ko-KR" sz="1950" dirty="0"/>
              <a:t>gitignore   </a:t>
            </a:r>
            <a:r>
              <a:rPr lang="en-US" altLang="ko-KR" sz="1950"/>
              <a:t>d</a:t>
            </a:r>
            <a:r>
              <a:rPr lang="en-US" altLang="ko-KR" sz="1950" smtClean="0"/>
              <a:t>:/rapa/source/1</a:t>
            </a:r>
            <a:r>
              <a:rPr lang="en-US" altLang="ko-KR" sz="195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1950" smtClean="0"/>
              <a:t>C/.</a:t>
            </a:r>
            <a:r>
              <a:rPr lang="en-US" altLang="ko-KR" sz="1950" dirty="0"/>
              <a:t>gitignore)</a:t>
            </a:r>
          </a:p>
          <a:p>
            <a:pPr marL="278606" lvl="2" indent="-278606">
              <a:lnSpc>
                <a:spcPct val="130000"/>
              </a:lnSpc>
              <a:buFont typeface="+mj-lt"/>
              <a:buAutoNum type="arabicPeriod" startAt="6"/>
            </a:pP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공간에 자료 올리기</a:t>
            </a: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init</a:t>
            </a:r>
            <a:r>
              <a:rPr lang="ko-KR" altLang="en-US" sz="1950" dirty="0"/>
              <a:t> </a:t>
            </a:r>
            <a:r>
              <a:rPr lang="en-US" altLang="ko-KR" sz="1950" dirty="0"/>
              <a:t>(</a:t>
            </a:r>
            <a:r>
              <a:rPr lang="ko-KR" altLang="en-US" sz="1950" dirty="0"/>
              <a:t>초기화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 (</a:t>
            </a:r>
            <a:r>
              <a:rPr lang="ko-KR" altLang="en-US" sz="1950" dirty="0"/>
              <a:t>공유 추가할 파일 더하기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95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 status (</a:t>
            </a:r>
            <a:r>
              <a:rPr lang="ko-KR" altLang="en-US" sz="1950" dirty="0">
                <a:solidFill>
                  <a:schemeClr val="bg1">
                    <a:lumMod val="50000"/>
                  </a:schemeClr>
                </a:solidFill>
              </a:rPr>
              <a:t>상태 확인 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950" dirty="0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“first commit” (</a:t>
            </a:r>
            <a:r>
              <a:rPr lang="ko-KR" altLang="en-US" sz="1950" dirty="0" err="1"/>
              <a:t>히스토리</a:t>
            </a:r>
            <a:r>
              <a:rPr lang="ko-KR" altLang="en-US" sz="1950" dirty="0"/>
              <a:t> 버전 이름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branch –M main (branch </a:t>
            </a:r>
            <a:r>
              <a:rPr lang="ko-KR" altLang="en-US" sz="1950" dirty="0"/>
              <a:t>생성 </a:t>
            </a:r>
            <a:r>
              <a:rPr lang="en-US" altLang="ko-KR" sz="1950" dirty="0"/>
              <a:t>– branch </a:t>
            </a:r>
            <a:r>
              <a:rPr lang="ko-KR" altLang="en-US" sz="1950" dirty="0"/>
              <a:t>생성을 하지 않을 경우 </a:t>
            </a:r>
            <a:r>
              <a:rPr lang="en-US" altLang="ko-KR" sz="1950" dirty="0"/>
              <a:t>master</a:t>
            </a:r>
            <a:r>
              <a:rPr lang="ko-KR" altLang="en-US" sz="1950" dirty="0"/>
              <a:t>로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remote add origin </a:t>
            </a:r>
            <a:r>
              <a:rPr lang="ko-KR" altLang="en-US" sz="1950" dirty="0" err="1"/>
              <a:t>본인깃주소</a:t>
            </a:r>
            <a:r>
              <a:rPr lang="en-US" altLang="ko-KR" sz="1950" dirty="0"/>
              <a:t> (</a:t>
            </a:r>
            <a:r>
              <a:rPr lang="ko-KR" altLang="en-US" sz="1950" dirty="0"/>
              <a:t>연결고리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remote –v (</a:t>
            </a:r>
            <a:r>
              <a:rPr lang="ko-KR" altLang="en-US" sz="1950" dirty="0"/>
              <a:t>확인 </a:t>
            </a:r>
            <a:r>
              <a:rPr lang="en-US" altLang="ko-KR" sz="1950" dirty="0"/>
              <a:t>– </a:t>
            </a:r>
            <a:r>
              <a:rPr lang="ko-KR" altLang="en-US" sz="1950" dirty="0"/>
              <a:t>선택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 –u origin main </a:t>
            </a:r>
            <a:r>
              <a:rPr lang="en-US" altLang="ko-KR" sz="1625" dirty="0"/>
              <a:t>(branch</a:t>
            </a:r>
            <a:r>
              <a:rPr lang="ko-KR" altLang="en-US" sz="1625" dirty="0"/>
              <a:t>에 올리기 </a:t>
            </a:r>
            <a:r>
              <a:rPr lang="en-US" altLang="ko-KR" sz="1625" dirty="0"/>
              <a:t>branch</a:t>
            </a:r>
            <a:r>
              <a:rPr lang="ko-KR" altLang="en-US" sz="1625" dirty="0"/>
              <a:t>를 생성하지 않았다면 </a:t>
            </a:r>
            <a:r>
              <a:rPr lang="en-US" altLang="ko-KR" sz="1625" dirty="0"/>
              <a:t>master)</a:t>
            </a:r>
          </a:p>
        </p:txBody>
      </p:sp>
    </p:spTree>
    <p:extLst>
      <p:ext uri="{BB962C8B-B14F-4D97-AF65-F5344CB8AC3E}">
        <p14:creationId xmlns:p14="http://schemas.microsoft.com/office/powerpoint/2010/main" val="4247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레파지터리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506" y="1498286"/>
            <a:ext cx="8780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lvl="2" indent="-371475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950" dirty="0"/>
              <a:t>내 </a:t>
            </a:r>
            <a:r>
              <a:rPr lang="en-US" altLang="ko-KR" sz="1950" dirty="0"/>
              <a:t>pc</a:t>
            </a:r>
            <a:r>
              <a:rPr lang="ko-KR" altLang="en-US" sz="1950" dirty="0"/>
              <a:t>와 </a:t>
            </a:r>
            <a:r>
              <a:rPr lang="en-US" altLang="ko-KR" sz="1950" dirty="0" err="1"/>
              <a:t>git</a:t>
            </a:r>
            <a:r>
              <a:rPr lang="ko-KR" altLang="en-US" sz="1950" dirty="0"/>
              <a:t>이 동기화된 거 확인 후</a:t>
            </a:r>
            <a:r>
              <a:rPr lang="en-US" altLang="ko-KR" sz="1950" dirty="0"/>
              <a:t>, </a:t>
            </a:r>
            <a:r>
              <a:rPr lang="ko-KR" altLang="en-US" sz="1950" dirty="0"/>
              <a:t>추가 파일 만든 후 추가 올리기</a:t>
            </a:r>
            <a:endParaRPr lang="en-US" altLang="ko-KR" sz="1950" dirty="0"/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“second”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 –u origin main 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950" dirty="0"/>
              <a:t>추가한 파일 수정</a:t>
            </a:r>
            <a:endParaRPr lang="en-US" altLang="ko-KR" sz="1950" dirty="0"/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“third”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27839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레파지터리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013" y="1556792"/>
            <a:ext cx="8663736" cy="360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lvl="2" indent="-371475">
              <a:lnSpc>
                <a:spcPct val="130000"/>
              </a:lnSpc>
              <a:buFont typeface="+mj-lt"/>
              <a:buAutoNum type="arabicPeriod" startAt="10"/>
            </a:pPr>
            <a:r>
              <a:rPr lang="ko-KR" altLang="en-US" sz="1950" dirty="0"/>
              <a:t>협업 </a:t>
            </a:r>
            <a:r>
              <a:rPr lang="en-US" altLang="ko-KR" sz="1950" dirty="0"/>
              <a:t>(</a:t>
            </a:r>
            <a:r>
              <a:rPr lang="ko-KR" altLang="en-US" sz="1950" dirty="0"/>
              <a:t>웹에서 수정하거나</a:t>
            </a:r>
            <a:r>
              <a:rPr lang="en-US" altLang="ko-KR" sz="1950" dirty="0"/>
              <a:t> </a:t>
            </a:r>
            <a:r>
              <a:rPr lang="ko-KR" altLang="en-US" sz="1950" dirty="0"/>
              <a:t>다른 장소에서 수정 후 </a:t>
            </a:r>
            <a:r>
              <a:rPr lang="en-US" altLang="ko-KR" sz="1950" dirty="0"/>
              <a:t>pull </a:t>
            </a:r>
            <a:r>
              <a:rPr lang="ko-KR" altLang="en-US" sz="1950" dirty="0"/>
              <a:t>필수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clone </a:t>
            </a:r>
            <a:r>
              <a:rPr lang="ko-KR" altLang="en-US" sz="1950" dirty="0"/>
              <a:t>주소 </a:t>
            </a:r>
            <a:r>
              <a:rPr lang="ko-KR" altLang="en-US" sz="1950" dirty="0" err="1"/>
              <a:t>폴더이름</a:t>
            </a:r>
            <a:r>
              <a:rPr lang="ko-KR" altLang="en-US" sz="1950" dirty="0"/>
              <a:t> </a:t>
            </a:r>
            <a:r>
              <a:rPr lang="en-US" altLang="ko-KR" sz="1950" dirty="0"/>
              <a:t>(</a:t>
            </a:r>
            <a:r>
              <a:rPr lang="ko-KR" altLang="en-US" sz="1950" dirty="0"/>
              <a:t>다른 </a:t>
            </a:r>
            <a:r>
              <a:rPr lang="en-US" altLang="ko-KR" sz="1950" dirty="0"/>
              <a:t>pc</a:t>
            </a:r>
            <a:r>
              <a:rPr lang="ko-KR" altLang="en-US" sz="1950" dirty="0"/>
              <a:t>에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내용 그대로 받기</a:t>
            </a:r>
            <a:r>
              <a:rPr lang="en-US" altLang="ko-KR" sz="1950" dirty="0"/>
              <a:t>)</a:t>
            </a:r>
          </a:p>
          <a:p>
            <a:pPr marL="650081" lvl="3" indent="-278606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950" dirty="0" err="1"/>
              <a:t>git</a:t>
            </a:r>
            <a:r>
              <a:rPr lang="en-US" altLang="ko-KR" sz="1950" dirty="0"/>
              <a:t> pull origin main (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저장소와 내 </a:t>
            </a:r>
            <a:r>
              <a:rPr lang="en-US" altLang="ko-KR" sz="1950" dirty="0"/>
              <a:t>PC</a:t>
            </a:r>
            <a:r>
              <a:rPr lang="ko-KR" altLang="en-US" sz="1950" dirty="0"/>
              <a:t>간 동기화</a:t>
            </a:r>
            <a:r>
              <a:rPr lang="en-US" altLang="ko-KR" sz="1950" dirty="0"/>
              <a:t>)</a:t>
            </a:r>
          </a:p>
          <a:p>
            <a:pPr marL="650081" lvl="3" indent="-278606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r>
              <a:rPr lang="ko-KR" altLang="en-US" sz="1950" dirty="0"/>
              <a:t>수정</a:t>
            </a:r>
            <a:r>
              <a:rPr lang="en-US" altLang="ko-KR" sz="1950" dirty="0"/>
              <a:t> </a:t>
            </a:r>
            <a:r>
              <a:rPr lang="ko-KR" altLang="en-US" sz="1950" dirty="0"/>
              <a:t>후</a:t>
            </a: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“last”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</a:t>
            </a:r>
            <a:r>
              <a:rPr lang="ko-KR" altLang="en-US" sz="1950" dirty="0"/>
              <a:t> </a:t>
            </a:r>
            <a:r>
              <a:rPr lang="en-US" altLang="ko-KR" sz="1950" dirty="0"/>
              <a:t>origin main</a:t>
            </a:r>
          </a:p>
        </p:txBody>
      </p:sp>
    </p:spTree>
    <p:extLst>
      <p:ext uri="{BB962C8B-B14F-4D97-AF65-F5344CB8AC3E}">
        <p14:creationId xmlns:p14="http://schemas.microsoft.com/office/powerpoint/2010/main" val="19206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575397"/>
            <a:ext cx="9906000" cy="74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533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6965" y="1735529"/>
            <a:ext cx="3482426" cy="4001532"/>
          </a:xfrm>
          <a:prstGeom prst="rect">
            <a:avLst/>
          </a:prstGeom>
          <a:blipFill dpi="0" rotWithShape="1">
            <a:blip r:embed="rId2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/>
          <a:p>
            <a:pPr algn="ctr"/>
            <a:endParaRPr lang="ko-KR" altLang="en-US" sz="1950"/>
          </a:p>
        </p:txBody>
      </p:sp>
      <p:grpSp>
        <p:nvGrpSpPr>
          <p:cNvPr id="4" name="그룹 3"/>
          <p:cNvGrpSpPr/>
          <p:nvPr/>
        </p:nvGrpSpPr>
        <p:grpSpPr>
          <a:xfrm>
            <a:off x="4140259" y="1103958"/>
            <a:ext cx="5387212" cy="4955081"/>
            <a:chOff x="3650327" y="460013"/>
            <a:chExt cx="4972811" cy="4573920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3650327" y="1649777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75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3650327" y="2643055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75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3650327" y="3601984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75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650327" y="4368738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75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3650327" y="689863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75"/>
            </a:p>
          </p:txBody>
        </p:sp>
        <p:sp>
          <p:nvSpPr>
            <p:cNvPr id="87" name="TextBox 2"/>
            <p:cNvSpPr txBox="1">
              <a:spLocks noChangeArrowheads="1"/>
            </p:cNvSpPr>
            <p:nvPr/>
          </p:nvSpPr>
          <p:spPr bwMode="auto">
            <a:xfrm>
              <a:off x="3953568" y="1712560"/>
              <a:ext cx="4868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975" b="1" dirty="0">
                  <a:solidFill>
                    <a:srgbClr val="000000"/>
                  </a:solidFill>
                  <a:latin typeface="+mn-ea"/>
                  <a:ea typeface="+mn-ea"/>
                </a:rPr>
                <a:t>학술활동 </a:t>
              </a:r>
            </a:p>
          </p:txBody>
        </p:sp>
        <p:sp>
          <p:nvSpPr>
            <p:cNvPr id="92" name="TextBox 2"/>
            <p:cNvSpPr txBox="1">
              <a:spLocks noChangeArrowheads="1"/>
            </p:cNvSpPr>
            <p:nvPr/>
          </p:nvSpPr>
          <p:spPr bwMode="auto">
            <a:xfrm>
              <a:off x="3973540" y="2699123"/>
              <a:ext cx="446869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20000"/>
                </a:lnSpc>
              </a:pPr>
              <a:r>
                <a:rPr kumimoji="0" lang="ko-KR" altLang="en-US" sz="975" b="1" dirty="0">
                  <a:solidFill>
                    <a:srgbClr val="000000"/>
                  </a:solidFill>
                  <a:latin typeface="+mn-ea"/>
                  <a:ea typeface="+mn-ea"/>
                </a:rPr>
                <a:t>자격사항</a:t>
              </a:r>
            </a:p>
          </p:txBody>
        </p:sp>
        <p:sp>
          <p:nvSpPr>
            <p:cNvPr id="97" name="TextBox 2"/>
            <p:cNvSpPr txBox="1">
              <a:spLocks noChangeArrowheads="1"/>
            </p:cNvSpPr>
            <p:nvPr/>
          </p:nvSpPr>
          <p:spPr bwMode="auto">
            <a:xfrm>
              <a:off x="3977241" y="3663927"/>
              <a:ext cx="43947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975" b="1" dirty="0">
                  <a:solidFill>
                    <a:srgbClr val="000000"/>
                  </a:solidFill>
                  <a:latin typeface="+mn-ea"/>
                  <a:ea typeface="+mn-ea"/>
                </a:rPr>
                <a:t>교육경력</a:t>
              </a:r>
            </a:p>
          </p:txBody>
        </p:sp>
        <p:sp>
          <p:nvSpPr>
            <p:cNvPr id="102" name="TextBox 2"/>
            <p:cNvSpPr txBox="1">
              <a:spLocks noChangeArrowheads="1"/>
            </p:cNvSpPr>
            <p:nvPr/>
          </p:nvSpPr>
          <p:spPr bwMode="auto">
            <a:xfrm>
              <a:off x="3977247" y="4431504"/>
              <a:ext cx="43947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975" b="1" dirty="0">
                  <a:solidFill>
                    <a:srgbClr val="000000"/>
                  </a:solidFill>
                  <a:latin typeface="+mn-ea"/>
                  <a:ea typeface="+mn-ea"/>
                </a:rPr>
                <a:t>지원직종</a:t>
              </a:r>
            </a:p>
          </p:txBody>
        </p:sp>
        <p:sp>
          <p:nvSpPr>
            <p:cNvPr id="107" name="TextBox 2"/>
            <p:cNvSpPr txBox="1">
              <a:spLocks noChangeArrowheads="1"/>
            </p:cNvSpPr>
            <p:nvPr/>
          </p:nvSpPr>
          <p:spPr bwMode="auto">
            <a:xfrm>
              <a:off x="3969845" y="757866"/>
              <a:ext cx="45426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975" b="1" dirty="0">
                  <a:solidFill>
                    <a:srgbClr val="000000"/>
                  </a:solidFill>
                  <a:latin typeface="+mn-ea"/>
                  <a:ea typeface="+mn-ea"/>
                </a:rPr>
                <a:t>학력사항</a:t>
              </a: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 rot="10800000">
              <a:off x="4816526" y="501034"/>
              <a:ext cx="3806612" cy="56590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 rot="10800000">
              <a:off x="4816523" y="1212273"/>
              <a:ext cx="3770245" cy="105848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auto">
            <a:xfrm rot="10800000">
              <a:off x="5320373" y="1303329"/>
              <a:ext cx="2331990" cy="29978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 rot="10800000">
              <a:off x="4816528" y="1515807"/>
              <a:ext cx="1616720" cy="44599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 rot="10800000">
              <a:off x="4816526" y="2424350"/>
              <a:ext cx="3770244" cy="819321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5" name="Rectangle 106"/>
            <p:cNvSpPr>
              <a:spLocks noChangeArrowheads="1"/>
            </p:cNvSpPr>
            <p:nvPr/>
          </p:nvSpPr>
          <p:spPr bwMode="auto">
            <a:xfrm rot="10800000">
              <a:off x="5320373" y="2424354"/>
              <a:ext cx="2331990" cy="29978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auto">
            <a:xfrm rot="10800000">
              <a:off x="4816524" y="3336981"/>
              <a:ext cx="3770243" cy="748581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Rectangle 106"/>
            <p:cNvSpPr>
              <a:spLocks noChangeArrowheads="1"/>
            </p:cNvSpPr>
            <p:nvPr/>
          </p:nvSpPr>
          <p:spPr bwMode="auto">
            <a:xfrm rot="10800000">
              <a:off x="4816526" y="4245566"/>
              <a:ext cx="3770242" cy="51586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625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123" name="Picture 241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2383331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242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1262306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243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460013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244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3243672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245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4184914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직사각형 4"/>
            <p:cNvSpPr>
              <a:spLocks noChangeArrowheads="1"/>
            </p:cNvSpPr>
            <p:nvPr/>
          </p:nvSpPr>
          <p:spPr bwMode="auto">
            <a:xfrm>
              <a:off x="5000605" y="524689"/>
              <a:ext cx="2153172" cy="500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185733" indent="-18573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>
                  <a:solidFill>
                    <a:srgbClr val="000000"/>
                  </a:solidFill>
                  <a:latin typeface="맑은 고딕 (본문)"/>
                  <a:ea typeface="+mn-ea"/>
                </a:rPr>
                <a:t>디지털 경영 박사 수여 </a:t>
              </a:r>
              <a:r>
                <a:rPr lang="en-US" altLang="ko-KR" sz="867" dirty="0">
                  <a:solidFill>
                    <a:srgbClr val="000000"/>
                  </a:solidFill>
                  <a:latin typeface="맑은 고딕 (본문)"/>
                  <a:ea typeface="+mn-ea"/>
                </a:rPr>
                <a:t>(</a:t>
              </a:r>
              <a:r>
                <a:rPr lang="ko-KR" altLang="en-US" sz="867" dirty="0">
                  <a:solidFill>
                    <a:srgbClr val="000000"/>
                  </a:solidFill>
                  <a:latin typeface="맑은 고딕 (본문)"/>
                  <a:ea typeface="+mn-ea"/>
                </a:rPr>
                <a:t>숭실대학교</a:t>
              </a:r>
              <a:r>
                <a:rPr lang="en-US" altLang="ko-KR" sz="867" dirty="0">
                  <a:solidFill>
                    <a:srgbClr val="000000"/>
                  </a:solidFill>
                  <a:latin typeface="맑은 고딕 (본문)"/>
                  <a:ea typeface="+mn-ea"/>
                </a:rPr>
                <a:t>)</a:t>
              </a:r>
            </a:p>
            <a:p>
              <a:pPr marL="185733" indent="-18573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>
                  <a:latin typeface="+mn-ea"/>
                  <a:ea typeface="+mn-ea"/>
                </a:rPr>
                <a:t>소프트웨어공학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 석사 수여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광운대학교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29" name="Text Box 73"/>
            <p:cNvSpPr txBox="1">
              <a:spLocks noChangeArrowheads="1"/>
            </p:cNvSpPr>
            <p:nvPr/>
          </p:nvSpPr>
          <p:spPr bwMode="auto">
            <a:xfrm>
              <a:off x="8062943" y="688574"/>
              <a:ext cx="426449" cy="59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3575" dirty="0">
                  <a:solidFill>
                    <a:srgbClr val="FFFFFF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8062943" y="1936569"/>
              <a:ext cx="426449" cy="59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3575" dirty="0">
                  <a:solidFill>
                    <a:srgbClr val="FFFFF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1" name="Text Box 154"/>
            <p:cNvSpPr txBox="1">
              <a:spLocks noChangeArrowheads="1"/>
            </p:cNvSpPr>
            <p:nvPr/>
          </p:nvSpPr>
          <p:spPr bwMode="auto">
            <a:xfrm>
              <a:off x="8062943" y="2759900"/>
              <a:ext cx="426449" cy="59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3575">
                  <a:solidFill>
                    <a:srgbClr val="FFFF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2" name="Text Box 167"/>
            <p:cNvSpPr txBox="1">
              <a:spLocks noChangeArrowheads="1"/>
            </p:cNvSpPr>
            <p:nvPr/>
          </p:nvSpPr>
          <p:spPr bwMode="auto">
            <a:xfrm>
              <a:off x="8062943" y="3706363"/>
              <a:ext cx="426449" cy="59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3575">
                  <a:solidFill>
                    <a:srgbClr val="FFFFF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" name="Text Box 180"/>
            <p:cNvSpPr txBox="1">
              <a:spLocks noChangeArrowheads="1"/>
            </p:cNvSpPr>
            <p:nvPr/>
          </p:nvSpPr>
          <p:spPr bwMode="auto">
            <a:xfrm>
              <a:off x="8062943" y="4440871"/>
              <a:ext cx="426449" cy="59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3575" dirty="0">
                  <a:solidFill>
                    <a:srgbClr val="FFFFFF"/>
                  </a:solidFill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134" name="직사각형 4"/>
            <p:cNvSpPr>
              <a:spLocks noChangeArrowheads="1"/>
            </p:cNvSpPr>
            <p:nvPr/>
          </p:nvSpPr>
          <p:spPr bwMode="auto">
            <a:xfrm>
              <a:off x="4825248" y="1303328"/>
              <a:ext cx="3600405" cy="919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</a:rPr>
                <a:t>- A Case Study on the Motivational Effects of Platform System based </a:t>
              </a:r>
            </a:p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</a:rPr>
                <a:t>Hardware Startup on Open Innovation</a:t>
              </a:r>
              <a:r>
                <a:rPr lang="en-US" altLang="ko-KR" sz="867" dirty="0">
                  <a:latin typeface="+mn-ea"/>
                  <a:ea typeface="+mn-ea"/>
                </a:rPr>
                <a:t>(SOItemC&amp;KCW2015 </a:t>
              </a:r>
              <a:r>
                <a:rPr lang="ko-KR" altLang="en-US" sz="867" dirty="0">
                  <a:latin typeface="+mn-ea"/>
                  <a:ea typeface="+mn-ea"/>
                </a:rPr>
                <a:t>국제학회</a:t>
              </a:r>
              <a:r>
                <a:rPr lang="en-US" altLang="ko-KR" sz="867" dirty="0">
                  <a:latin typeface="+mn-ea"/>
                  <a:ea typeface="+mn-ea"/>
                </a:rPr>
                <a:t>, </a:t>
              </a:r>
              <a:r>
                <a:rPr lang="ko-KR" altLang="en-US" sz="867" dirty="0">
                  <a:latin typeface="+mn-ea"/>
                  <a:ea typeface="+mn-ea"/>
                </a:rPr>
                <a:t>제</a:t>
              </a:r>
              <a:r>
                <a:rPr lang="en-US" altLang="ko-KR" sz="867" dirty="0">
                  <a:latin typeface="+mn-ea"/>
                  <a:ea typeface="+mn-ea"/>
                </a:rPr>
                <a:t>1</a:t>
              </a:r>
              <a:r>
                <a:rPr lang="ko-KR" altLang="en-US" sz="867" dirty="0">
                  <a:latin typeface="+mn-ea"/>
                  <a:ea typeface="+mn-ea"/>
                </a:rPr>
                <a:t>저자</a:t>
              </a:r>
              <a:r>
                <a:rPr lang="en-US" altLang="ko-KR" sz="867" dirty="0">
                  <a:latin typeface="+mn-ea"/>
                  <a:ea typeface="+mn-ea"/>
                </a:rPr>
                <a:t>)</a:t>
              </a:r>
            </a:p>
            <a:p>
              <a:pPr eaLnBrk="1" hangingPunct="1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  <a:ea typeface="+mn-ea"/>
                </a:rPr>
                <a:t>- </a:t>
              </a:r>
              <a:r>
                <a:rPr lang="ko-KR" altLang="en-US" sz="867" dirty="0" err="1">
                  <a:latin typeface="+mn-ea"/>
                  <a:ea typeface="+mn-ea"/>
                </a:rPr>
                <a:t>앱스토어</a:t>
              </a:r>
              <a:r>
                <a:rPr lang="ko-KR" altLang="en-US" sz="867" dirty="0">
                  <a:latin typeface="+mn-ea"/>
                  <a:ea typeface="+mn-ea"/>
                </a:rPr>
                <a:t> 사용자의 지각된 특성이 보안강화의도에 미치는 영향에 관한 연구</a:t>
              </a:r>
              <a:endParaRPr lang="en-US" altLang="ko-KR" sz="867" dirty="0">
                <a:latin typeface="+mn-ea"/>
                <a:ea typeface="+mn-ea"/>
              </a:endParaRPr>
            </a:p>
            <a:p>
              <a:pPr eaLnBrk="1" hangingPunct="1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  <a:ea typeface="+mn-ea"/>
                </a:rPr>
                <a:t>(</a:t>
              </a:r>
              <a:r>
                <a:rPr lang="ko-KR" altLang="en-US" sz="867" dirty="0">
                  <a:latin typeface="+mn-ea"/>
                  <a:ea typeface="+mn-ea"/>
                </a:rPr>
                <a:t>한국서비스경영학회</a:t>
              </a:r>
              <a:r>
                <a:rPr lang="en-US" altLang="ko-KR" sz="867" dirty="0">
                  <a:latin typeface="+mn-ea"/>
                  <a:ea typeface="+mn-ea"/>
                </a:rPr>
                <a:t>, </a:t>
              </a:r>
              <a:r>
                <a:rPr lang="ko-KR" altLang="en-US" sz="867" dirty="0">
                  <a:latin typeface="+mn-ea"/>
                  <a:ea typeface="+mn-ea"/>
                </a:rPr>
                <a:t>제</a:t>
              </a:r>
              <a:r>
                <a:rPr lang="en-US" altLang="ko-KR" sz="867" dirty="0">
                  <a:latin typeface="+mn-ea"/>
                  <a:ea typeface="+mn-ea"/>
                </a:rPr>
                <a:t>1</a:t>
              </a:r>
              <a:r>
                <a:rPr lang="ko-KR" altLang="en-US" sz="867" dirty="0">
                  <a:latin typeface="+mn-ea"/>
                  <a:ea typeface="+mn-ea"/>
                </a:rPr>
                <a:t>저자</a:t>
              </a:r>
              <a:r>
                <a:rPr lang="en-US" altLang="ko-KR" sz="867" dirty="0">
                  <a:latin typeface="+mn-ea"/>
                  <a:ea typeface="+mn-ea"/>
                </a:rPr>
                <a:t>)</a:t>
              </a:r>
            </a:p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  <a:ea typeface="+mn-ea"/>
                </a:rPr>
                <a:t>- </a:t>
              </a:r>
              <a:r>
                <a:rPr lang="ko-KR" altLang="en-US" sz="867" dirty="0">
                  <a:latin typeface="+mn-ea"/>
                  <a:ea typeface="+mn-ea"/>
                </a:rPr>
                <a:t>국내 </a:t>
              </a:r>
              <a:r>
                <a:rPr lang="en-US" altLang="ko-KR" sz="867" dirty="0">
                  <a:latin typeface="+mn-ea"/>
                  <a:ea typeface="+mn-ea"/>
                </a:rPr>
                <a:t>IT </a:t>
              </a:r>
              <a:r>
                <a:rPr lang="ko-KR" altLang="en-US" sz="867" dirty="0">
                  <a:latin typeface="+mn-ea"/>
                  <a:ea typeface="+mn-ea"/>
                </a:rPr>
                <a:t>관련 업계의 데이터 기밀성 정책의 현황 및 인식에 대한 연구</a:t>
              </a:r>
              <a:endParaRPr lang="en-US" altLang="ko-KR" sz="867" dirty="0">
                <a:latin typeface="+mn-ea"/>
                <a:ea typeface="+mn-ea"/>
              </a:endParaRPr>
            </a:p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  <a:ea typeface="+mn-ea"/>
                </a:rPr>
                <a:t>(</a:t>
              </a:r>
              <a:r>
                <a:rPr lang="ko-KR" altLang="en-US" sz="867" dirty="0">
                  <a:latin typeface="+mn-ea"/>
                  <a:ea typeface="+mn-ea"/>
                </a:rPr>
                <a:t>경영정보학회</a:t>
              </a:r>
              <a:r>
                <a:rPr lang="en-US" altLang="ko-KR" sz="867" dirty="0">
                  <a:latin typeface="+mn-ea"/>
                  <a:ea typeface="+mn-ea"/>
                </a:rPr>
                <a:t>, </a:t>
              </a:r>
              <a:r>
                <a:rPr lang="ko-KR" altLang="en-US" sz="867" dirty="0">
                  <a:latin typeface="+mn-ea"/>
                  <a:ea typeface="+mn-ea"/>
                </a:rPr>
                <a:t>제</a:t>
              </a:r>
              <a:r>
                <a:rPr lang="en-US" altLang="ko-KR" sz="867" dirty="0">
                  <a:latin typeface="+mn-ea"/>
                  <a:ea typeface="+mn-ea"/>
                </a:rPr>
                <a:t>1</a:t>
              </a:r>
              <a:r>
                <a:rPr lang="ko-KR" altLang="en-US" sz="867" dirty="0">
                  <a:latin typeface="+mn-ea"/>
                  <a:ea typeface="+mn-ea"/>
                </a:rPr>
                <a:t>저자</a:t>
              </a:r>
              <a:r>
                <a:rPr lang="en-US" altLang="ko-KR" sz="867" dirty="0">
                  <a:latin typeface="+mn-ea"/>
                  <a:ea typeface="+mn-ea"/>
                </a:rPr>
                <a:t>)</a:t>
              </a:r>
              <a:endParaRPr lang="ko-KR" altLang="en-US" sz="867" dirty="0">
                <a:latin typeface="+mn-ea"/>
                <a:ea typeface="+mn-ea"/>
              </a:endParaRPr>
            </a:p>
          </p:txBody>
        </p:sp>
        <p:sp>
          <p:nvSpPr>
            <p:cNvPr id="135" name="직사각형 4"/>
            <p:cNvSpPr>
              <a:spLocks noChangeArrowheads="1"/>
            </p:cNvSpPr>
            <p:nvPr/>
          </p:nvSpPr>
          <p:spPr bwMode="auto">
            <a:xfrm>
              <a:off x="4879189" y="2485259"/>
              <a:ext cx="3479440" cy="68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185733" indent="-18573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국가공인 데이터 분석 </a:t>
              </a:r>
              <a:r>
                <a:rPr lang="ko-KR" altLang="en-US" sz="867" dirty="0" err="1">
                  <a:solidFill>
                    <a:srgbClr val="000000"/>
                  </a:solidFill>
                  <a:latin typeface="+mn-ea"/>
                  <a:ea typeface="+mn-ea"/>
                </a:rPr>
                <a:t>준전문가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 취득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발행처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: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한국데이터진흥원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marL="185733" indent="-18573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정보처리기사 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발행처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: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한국산업인력공단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marL="185733" indent="-18573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전자계산기 조직응용기사 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발행처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: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한국산업인력공단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marL="185733" indent="-18573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>
                  <a:solidFill>
                    <a:srgbClr val="000000"/>
                  </a:solidFill>
                  <a:latin typeface="+mn-ea"/>
                  <a:ea typeface="+mn-ea"/>
                </a:rPr>
                <a:t>직업훈련교사</a:t>
              </a:r>
              <a:endParaRPr lang="ko-KR" altLang="en-US" sz="867" dirty="0">
                <a:solidFill>
                  <a:schemeClr val="accent5"/>
                </a:solidFill>
                <a:latin typeface="+mn-ea"/>
                <a:ea typeface="+mn-ea"/>
              </a:endParaRPr>
            </a:p>
          </p:txBody>
        </p:sp>
        <p:sp>
          <p:nvSpPr>
            <p:cNvPr id="136" name="직사각형 4"/>
            <p:cNvSpPr>
              <a:spLocks noChangeArrowheads="1"/>
            </p:cNvSpPr>
            <p:nvPr/>
          </p:nvSpPr>
          <p:spPr bwMode="auto">
            <a:xfrm>
              <a:off x="4785168" y="3359767"/>
              <a:ext cx="3779513" cy="720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139303" indent="-139303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867" dirty="0" err="1">
                  <a:latin typeface="+mn-ea"/>
                </a:rPr>
                <a:t>더조은</a:t>
              </a:r>
              <a:r>
                <a:rPr lang="en-US" altLang="ko-KR" sz="867" dirty="0">
                  <a:latin typeface="+mn-ea"/>
                </a:rPr>
                <a:t>IT</a:t>
              </a:r>
              <a:r>
                <a:rPr lang="ko-KR" altLang="en-US" sz="867" dirty="0">
                  <a:latin typeface="+mn-ea"/>
                </a:rPr>
                <a:t>아카데미</a:t>
              </a:r>
              <a:r>
                <a:rPr lang="en-US" altLang="ko-KR" sz="867" dirty="0">
                  <a:latin typeface="+mn-ea"/>
                </a:rPr>
                <a:t>, </a:t>
              </a:r>
              <a:r>
                <a:rPr lang="ko-KR" altLang="en-US" sz="867" dirty="0">
                  <a:latin typeface="+mn-ea"/>
                </a:rPr>
                <a:t>메가 스터디 </a:t>
              </a:r>
              <a:r>
                <a:rPr lang="en-US" altLang="ko-KR" sz="867" dirty="0">
                  <a:latin typeface="+mn-ea"/>
                </a:rPr>
                <a:t>IT </a:t>
              </a:r>
              <a:r>
                <a:rPr lang="ko-KR" altLang="en-US" sz="867" dirty="0">
                  <a:latin typeface="+mn-ea"/>
                </a:rPr>
                <a:t>아카데미 </a:t>
              </a:r>
              <a:endParaRPr lang="en-US" altLang="ko-KR" sz="867" dirty="0">
                <a:latin typeface="+mn-ea"/>
              </a:endParaRPr>
            </a:p>
            <a:p>
              <a:pPr marL="0" indent="0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latin typeface="+mn-ea"/>
                </a:rPr>
                <a:t>	AI, </a:t>
              </a:r>
              <a:r>
                <a:rPr lang="ko-KR" altLang="en-US" sz="867" dirty="0" err="1">
                  <a:latin typeface="+mn-ea"/>
                </a:rPr>
                <a:t>딥러닝</a:t>
              </a:r>
              <a:r>
                <a:rPr lang="en-US" altLang="ko-KR" sz="867" dirty="0">
                  <a:latin typeface="+mn-ea"/>
                </a:rPr>
                <a:t>, </a:t>
              </a:r>
              <a:r>
                <a:rPr lang="ko-KR" altLang="en-US" sz="867" dirty="0">
                  <a:latin typeface="+mn-ea"/>
                </a:rPr>
                <a:t>빅데이터분석</a:t>
              </a:r>
              <a:r>
                <a:rPr lang="en-US" altLang="ko-KR" sz="867" dirty="0">
                  <a:latin typeface="+mn-ea"/>
                </a:rPr>
                <a:t>, </a:t>
              </a:r>
              <a:r>
                <a:rPr lang="ko-KR" altLang="en-US" sz="867" dirty="0">
                  <a:latin typeface="+mn-ea"/>
                </a:rPr>
                <a:t>웹프로그래밍</a:t>
              </a:r>
              <a:r>
                <a:rPr lang="en-US" altLang="ko-KR" sz="867" dirty="0">
                  <a:latin typeface="+mn-ea"/>
                </a:rPr>
                <a:t>, </a:t>
              </a:r>
              <a:r>
                <a:rPr lang="ko-KR" altLang="en-US" sz="867" dirty="0">
                  <a:latin typeface="+mn-ea"/>
                </a:rPr>
                <a:t>안드로이드 강의</a:t>
              </a:r>
              <a:endParaRPr lang="en-US" altLang="ko-KR" sz="867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- 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</a:rPr>
                <a:t>중앙정보처리학원 </a:t>
              </a:r>
              <a:r>
                <a:rPr lang="ko-KR" altLang="en-US" sz="867" dirty="0" err="1">
                  <a:solidFill>
                    <a:srgbClr val="000000"/>
                  </a:solidFill>
                  <a:latin typeface="+mn-ea"/>
                </a:rPr>
                <a:t>빅데이터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</a:rPr>
                <a:t>웹프로그래밍</a:t>
              </a:r>
              <a:endParaRPr lang="en-US" altLang="ko-KR" sz="867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- 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</a:rPr>
                <a:t>한국외국어대학교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</a:rPr>
                <a:t>인덕대학교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</a:rPr>
                <a:t>동국대 전산원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867" dirty="0" err="1">
                  <a:solidFill>
                    <a:srgbClr val="000000"/>
                  </a:solidFill>
                  <a:latin typeface="+mn-ea"/>
                </a:rPr>
                <a:t>연성대학교</a:t>
              </a:r>
              <a:r>
                <a:rPr lang="en-US" altLang="ko-KR" sz="8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867" dirty="0" err="1">
                  <a:solidFill>
                    <a:srgbClr val="000000"/>
                  </a:solidFill>
                  <a:latin typeface="+mn-ea"/>
                </a:rPr>
                <a:t>인덕대</a:t>
              </a:r>
              <a:r>
                <a:rPr lang="ko-KR" altLang="en-US" sz="867" dirty="0">
                  <a:solidFill>
                    <a:srgbClr val="000000"/>
                  </a:solidFill>
                  <a:latin typeface="+mn-ea"/>
                </a:rPr>
                <a:t> 등 다수</a:t>
              </a:r>
              <a:endParaRPr lang="en-US" altLang="ko-KR" sz="867" dirty="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137" name="직사각형 4"/>
            <p:cNvSpPr>
              <a:spLocks noChangeArrowheads="1"/>
            </p:cNvSpPr>
            <p:nvPr/>
          </p:nvSpPr>
          <p:spPr bwMode="auto">
            <a:xfrm>
              <a:off x="4978701" y="4291153"/>
              <a:ext cx="2405080" cy="412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ko-KR" altLang="en-US" sz="867" dirty="0">
                  <a:latin typeface="+mn-ea"/>
                  <a:ea typeface="+mn-ea"/>
                </a:rPr>
                <a:t>정보기술개발</a:t>
              </a:r>
              <a:r>
                <a:rPr lang="en-US" altLang="ko-KR" sz="867" dirty="0">
                  <a:latin typeface="+mn-ea"/>
                  <a:ea typeface="+mn-ea"/>
                </a:rPr>
                <a:t>        </a:t>
              </a:r>
              <a:r>
                <a:rPr lang="ko-KR" altLang="en-US" sz="867" dirty="0">
                  <a:latin typeface="+mn-ea"/>
                  <a:ea typeface="+mn-ea"/>
                </a:rPr>
                <a:t>정보기술운영</a:t>
              </a:r>
              <a:endParaRPr lang="en-US" altLang="ko-KR" sz="867" dirty="0"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ko-KR" altLang="en-US" sz="867" dirty="0">
                  <a:latin typeface="+mn-ea"/>
                  <a:ea typeface="+mn-ea"/>
                </a:rPr>
                <a:t>정보기술저략</a:t>
              </a:r>
              <a:r>
                <a:rPr lang="en-US" altLang="ko-KR" sz="867" dirty="0">
                  <a:latin typeface="+mn-ea"/>
                  <a:ea typeface="+mn-ea"/>
                </a:rPr>
                <a:t>,</a:t>
              </a:r>
              <a:r>
                <a:rPr lang="ko-KR" altLang="en-US" sz="867" dirty="0">
                  <a:latin typeface="+mn-ea"/>
                  <a:ea typeface="+mn-ea"/>
                </a:rPr>
                <a:t>계획  문화콘텐츠제작</a:t>
              </a:r>
              <a:endParaRPr lang="en-US" altLang="ko-KR" sz="867" dirty="0">
                <a:latin typeface="+mn-ea"/>
                <a:ea typeface="+mn-ea"/>
              </a:endParaRPr>
            </a:p>
          </p:txBody>
        </p:sp>
        <p:sp>
          <p:nvSpPr>
            <p:cNvPr id="138" name="Line 273"/>
            <p:cNvSpPr>
              <a:spLocks noChangeShapeType="1"/>
            </p:cNvSpPr>
            <p:nvPr/>
          </p:nvSpPr>
          <p:spPr bwMode="auto">
            <a:xfrm flipH="1">
              <a:off x="8271493" y="501035"/>
              <a:ext cx="293189" cy="2403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25">
                <a:latin typeface="+mn-ea"/>
              </a:endParaRPr>
            </a:p>
          </p:txBody>
        </p:sp>
        <p:pic>
          <p:nvPicPr>
            <p:cNvPr id="141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1099500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2108536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3162010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3940752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86"/>
            <p:cNvSpPr>
              <a:spLocks noChangeShapeType="1"/>
            </p:cNvSpPr>
            <p:nvPr/>
          </p:nvSpPr>
          <p:spPr bwMode="auto">
            <a:xfrm flipH="1">
              <a:off x="8242812" y="1298070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25">
                <a:latin typeface="+mn-ea"/>
              </a:endParaRPr>
            </a:p>
          </p:txBody>
        </p:sp>
        <p:sp>
          <p:nvSpPr>
            <p:cNvPr id="146" name="Line 287"/>
            <p:cNvSpPr>
              <a:spLocks noChangeShapeType="1"/>
            </p:cNvSpPr>
            <p:nvPr/>
          </p:nvSpPr>
          <p:spPr bwMode="auto">
            <a:xfrm flipH="1">
              <a:off x="8242812" y="2424354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25">
                <a:latin typeface="+mn-ea"/>
              </a:endParaRPr>
            </a:p>
          </p:txBody>
        </p:sp>
        <p:sp>
          <p:nvSpPr>
            <p:cNvPr id="147" name="Line 288"/>
            <p:cNvSpPr>
              <a:spLocks noChangeShapeType="1"/>
            </p:cNvSpPr>
            <p:nvPr/>
          </p:nvSpPr>
          <p:spPr bwMode="auto">
            <a:xfrm flipH="1">
              <a:off x="8242812" y="3322518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25">
                <a:latin typeface="+mn-ea"/>
              </a:endParaRPr>
            </a:p>
          </p:txBody>
        </p:sp>
        <p:sp>
          <p:nvSpPr>
            <p:cNvPr id="148" name="Line 289"/>
            <p:cNvSpPr>
              <a:spLocks noChangeShapeType="1"/>
            </p:cNvSpPr>
            <p:nvPr/>
          </p:nvSpPr>
          <p:spPr bwMode="auto">
            <a:xfrm flipH="1">
              <a:off x="8242812" y="4222781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25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00207" y="4957739"/>
            <a:ext cx="1611647" cy="732482"/>
            <a:chOff x="1231257" y="4186768"/>
            <a:chExt cx="1487674" cy="676137"/>
          </a:xfrm>
        </p:grpSpPr>
        <p:sp>
          <p:nvSpPr>
            <p:cNvPr id="57" name="Rectangle 106"/>
            <p:cNvSpPr>
              <a:spLocks noChangeArrowheads="1"/>
            </p:cNvSpPr>
            <p:nvPr/>
          </p:nvSpPr>
          <p:spPr bwMode="auto">
            <a:xfrm rot="10800000">
              <a:off x="1231257" y="4186768"/>
              <a:ext cx="1487674" cy="676137"/>
            </a:xfrm>
            <a:prstGeom prst="roundRect">
              <a:avLst>
                <a:gd name="adj" fmla="val 10022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endParaRPr lang="ko-KR" altLang="en-US" sz="975" dirty="0">
                <a:solidFill>
                  <a:srgbClr val="000000"/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329488" y="4288639"/>
              <a:ext cx="1254471" cy="46667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167" b="1" dirty="0">
                  <a:latin typeface="나눔고딕코딩" pitchFamily="49" charset="-127"/>
                  <a:ea typeface="나눔고딕코딩" pitchFamily="49" charset="-127"/>
                </a:rPr>
                <a:t>이 소 영</a:t>
              </a:r>
            </a:p>
          </p:txBody>
        </p:sp>
      </p:grpSp>
      <p:sp>
        <p:nvSpPr>
          <p:cNvPr id="6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2450" y="5918400"/>
            <a:ext cx="1733550" cy="29666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7" name="제목 31"/>
          <p:cNvSpPr txBox="1">
            <a:spLocks/>
          </p:cNvSpPr>
          <p:nvPr/>
        </p:nvSpPr>
        <p:spPr>
          <a:xfrm>
            <a:off x="246724" y="750799"/>
            <a:ext cx="1852110" cy="5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49530" tIns="24765" rIns="49530" bIns="24765" rtlCol="0" anchor="ctr">
            <a:spAutoFit/>
          </a:bodyPr>
          <a:lstStyle>
            <a:lvl1pPr marL="0" algn="l" defTabSz="145094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Open Sans" pitchFamily="34" charset="0"/>
              </a:defRPr>
            </a:lvl1pPr>
          </a:lstStyle>
          <a:p>
            <a:pPr defTabSz="1178860">
              <a:defRPr/>
            </a:pPr>
            <a:r>
              <a:rPr lang="ko-KR" altLang="en-US" sz="3575" dirty="0"/>
              <a:t>강사 소개</a:t>
            </a:r>
            <a:endParaRPr lang="en-US" altLang="ko-KR" sz="3575" dirty="0"/>
          </a:p>
        </p:txBody>
      </p:sp>
      <p:pic>
        <p:nvPicPr>
          <p:cNvPr id="52" name="Picture 2" descr="한국전파진흥협회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77" b="-8732"/>
          <a:stretch/>
        </p:blipFill>
        <p:spPr bwMode="auto">
          <a:xfrm>
            <a:off x="9146522" y="82714"/>
            <a:ext cx="593141" cy="4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7624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프로그래밍 언어는 컴퓨터와 사람이 소통할 수 있는 언어</a:t>
            </a:r>
            <a:endParaRPr lang="en-US" altLang="ko-KR" sz="2400" dirty="0"/>
          </a:p>
        </p:txBody>
      </p:sp>
      <p:sp>
        <p:nvSpPr>
          <p:cNvPr id="5" name="Oval 60"/>
          <p:cNvSpPr/>
          <p:nvPr/>
        </p:nvSpPr>
        <p:spPr>
          <a:xfrm>
            <a:off x="263419" y="132501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795871"/>
            <a:ext cx="914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사람이 컴퓨터에게 어떤 명령을 실행시킬 목적으로 설계되어서 컴퓨터와 의사소통을 할 수 있도록 해주는 언어</a:t>
            </a:r>
            <a:endParaRPr lang="en-US" altLang="ko-KR" sz="2400" dirty="0"/>
          </a:p>
        </p:txBody>
      </p:sp>
      <p:sp>
        <p:nvSpPr>
          <p:cNvPr id="9" name="Oval 60"/>
          <p:cNvSpPr/>
          <p:nvPr/>
        </p:nvSpPr>
        <p:spPr>
          <a:xfrm>
            <a:off x="263419" y="194464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12141" y="2764220"/>
            <a:ext cx="4826470" cy="3353416"/>
            <a:chOff x="2500302" y="2852936"/>
            <a:chExt cx="4826470" cy="3353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988" y="3335668"/>
              <a:ext cx="1232534" cy="86201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988" y="5351896"/>
              <a:ext cx="1209849" cy="8544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549" y="4347563"/>
              <a:ext cx="1217411" cy="85445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265" y="5449937"/>
              <a:ext cx="580267" cy="65382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25" y="4284664"/>
              <a:ext cx="527217" cy="105443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33" y="3365633"/>
              <a:ext cx="1170204" cy="78793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0235" y="459012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302" y="2852936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사람이 사용하는 언어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5897" y="28529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프로그래밍 언어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0" y="3413798"/>
            <a:ext cx="1844824" cy="18448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12" y="1362239"/>
            <a:ext cx="2369840" cy="12994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</a:t>
            </a:r>
            <a:r>
              <a:rPr lang="en-US" altLang="ko-KR" smtClean="0"/>
              <a:t>. </a:t>
            </a:r>
            <a:r>
              <a:rPr lang="ko-KR" altLang="en-US" smtClean="0"/>
              <a:t>프로그램 실행시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t="24510" r="7615" b="25160"/>
          <a:stretch/>
        </p:blipFill>
        <p:spPr>
          <a:xfrm>
            <a:off x="488504" y="1484784"/>
            <a:ext cx="3240360" cy="20882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r="11729"/>
          <a:stretch/>
        </p:blipFill>
        <p:spPr>
          <a:xfrm>
            <a:off x="3848095" y="1136822"/>
            <a:ext cx="2232248" cy="17502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t="18207" r="3177" b="18092"/>
          <a:stretch/>
        </p:blipFill>
        <p:spPr>
          <a:xfrm>
            <a:off x="4088904" y="3295655"/>
            <a:ext cx="2376264" cy="18002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99574" y="165804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CPU ; </a:t>
            </a:r>
            <a:r>
              <a:rPr lang="ko-KR" altLang="en-US" sz="2800" dirty="0"/>
              <a:t>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17096" y="3715854"/>
            <a:ext cx="207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MEMORY ; </a:t>
            </a:r>
            <a:r>
              <a:rPr lang="ko-KR" altLang="en-US" dirty="0"/>
              <a:t>연습장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12840" y="2276872"/>
            <a:ext cx="648072" cy="2880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512840" y="2887118"/>
            <a:ext cx="720080" cy="5266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44888" y="2996952"/>
            <a:ext cx="5544616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941" y="971759"/>
            <a:ext cx="9216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0070C0"/>
                </a:solidFill>
              </a:rPr>
              <a:t>컴파일 언어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원시 </a:t>
            </a:r>
            <a:r>
              <a:rPr lang="ko-KR" altLang="en-US" sz="2000" dirty="0"/>
              <a:t>소스코드를 컴파일이라는 과정을 통해 기계어로 번역한 파일을 만들고 이 파일을 통해 실행시키는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C, C++ </a:t>
            </a:r>
            <a:r>
              <a:rPr lang="ko-KR" altLang="en-US" sz="2000" dirty="0" smtClean="0"/>
              <a:t>등</a:t>
            </a:r>
            <a:endParaRPr lang="en-US" altLang="ko-KR" sz="2000" dirty="0"/>
          </a:p>
        </p:txBody>
      </p:sp>
      <p:sp>
        <p:nvSpPr>
          <p:cNvPr id="7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84848" y="2695627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7113240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더블클릭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89941" y="3831341"/>
            <a:ext cx="921603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인터프리터 언어</a:t>
            </a:r>
            <a:endParaRPr lang="en-US" altLang="ko-KR" sz="2400" dirty="0" smtClean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인터프리터</a:t>
            </a:r>
            <a:r>
              <a:rPr lang="en-US" altLang="ko-KR" sz="2000" dirty="0"/>
              <a:t>(</a:t>
            </a:r>
            <a:r>
              <a:rPr lang="ko-KR" altLang="en-US" sz="2000" dirty="0"/>
              <a:t>해석기</a:t>
            </a:r>
            <a:r>
              <a:rPr lang="en-US" altLang="ko-KR" sz="2000" dirty="0"/>
              <a:t>)</a:t>
            </a:r>
            <a:r>
              <a:rPr lang="ko-KR" altLang="en-US" sz="2000" dirty="0"/>
              <a:t>에 의해 원시 소스코드를 한 줄씩 읽어 실행하는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언어보다 더 느리게 실행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코드를 빠르게 테스트해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프로그래밍을 대화식으로 할 수 있기 때문에 교육용으로 사용되는 경우가 많음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Python, JavaScript, </a:t>
            </a:r>
            <a:r>
              <a:rPr lang="en-US" altLang="ko-KR" sz="2000" dirty="0" smtClean="0"/>
              <a:t>R </a:t>
            </a:r>
            <a:r>
              <a:rPr lang="ko-KR" altLang="en-US" sz="2000" dirty="0"/>
              <a:t>등</a:t>
            </a:r>
          </a:p>
        </p:txBody>
      </p:sp>
      <p:sp>
        <p:nvSpPr>
          <p:cNvPr id="19" name="Oval 60"/>
          <p:cNvSpPr/>
          <p:nvPr/>
        </p:nvSpPr>
        <p:spPr>
          <a:xfrm>
            <a:off x="263419" y="398011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480159" y="522919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2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941" y="971759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0070C0"/>
                </a:solidFill>
              </a:rPr>
              <a:t>C</a:t>
            </a:r>
            <a:r>
              <a:rPr lang="ko-KR" altLang="en-US" sz="2400" dirty="0" smtClean="0">
                <a:solidFill>
                  <a:srgbClr val="0070C0"/>
                </a:solidFill>
              </a:rPr>
              <a:t>언어 예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28664" y="1136837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6916881" y="2204863"/>
              <a:ext cx="1607279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exe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파일 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56310" y="3705587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파이썬 예</a:t>
            </a:r>
            <a:endParaRPr lang="en-US" altLang="ko-KR" sz="2400" dirty="0" smtClean="0">
              <a:solidFill>
                <a:srgbClr val="1D9A78"/>
              </a:solidFill>
            </a:endParaRPr>
          </a:p>
        </p:txBody>
      </p:sp>
      <p:sp>
        <p:nvSpPr>
          <p:cNvPr id="19" name="Oval 60"/>
          <p:cNvSpPr/>
          <p:nvPr/>
        </p:nvSpPr>
        <p:spPr>
          <a:xfrm>
            <a:off x="229788" y="3854358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375120" y="352600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24717" y="2315973"/>
            <a:ext cx="2716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r>
              <a:rPr lang="en-US" altLang="ko-KR" smtClean="0"/>
              <a:t>int</a:t>
            </a:r>
            <a:r>
              <a:rPr lang="ko-KR" altLang="en-US" smtClean="0"/>
              <a:t> main(</a:t>
            </a:r>
            <a:r>
              <a:rPr lang="en-US" altLang="ko-KR" smtClean="0"/>
              <a:t>void</a:t>
            </a:r>
            <a:r>
              <a:rPr lang="ko-KR" altLang="en-US" smtClean="0"/>
              <a:t>) </a:t>
            </a:r>
            <a:r>
              <a:rPr lang="ko-KR" altLang="en-US" dirty="0"/>
              <a:t>{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 World");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19266" y="904493"/>
            <a:ext cx="2542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C:\&gt;gcc </a:t>
            </a:r>
            <a:r>
              <a:rPr lang="en-US" altLang="ko-KR" dirty="0" err="1" smtClean="0"/>
              <a:t>helloworld.c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3666" t="55099" r="25543" b="29216"/>
          <a:stretch/>
        </p:blipFill>
        <p:spPr>
          <a:xfrm>
            <a:off x="3702097" y="2342668"/>
            <a:ext cx="2249441" cy="7200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1033" t="83381" r="74325" b="1701"/>
          <a:stretch/>
        </p:blipFill>
        <p:spPr>
          <a:xfrm>
            <a:off x="6273975" y="2362931"/>
            <a:ext cx="1800200" cy="68487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250" t="9221" r="3674" b="54704"/>
          <a:stretch/>
        </p:blipFill>
        <p:spPr>
          <a:xfrm>
            <a:off x="1480050" y="4672481"/>
            <a:ext cx="6945899" cy="165618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747808" y="5570871"/>
            <a:ext cx="2125935" cy="271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  <p:bldP spid="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커뮤니티 인덱스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7637" y="6065898"/>
            <a:ext cx="416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: </a:t>
            </a:r>
            <a:r>
              <a:rPr lang="en-US" altLang="ko-KR" dirty="0">
                <a:hlinkClick r:id="rId2"/>
              </a:rPr>
              <a:t>https://tiobe.com/tiobe-index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052735"/>
            <a:ext cx="9073008" cy="50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 참고자료 </a:t>
            </a:r>
            <a:r>
              <a:rPr lang="en-US" altLang="ko-KR" smtClean="0"/>
              <a:t>(</a:t>
            </a:r>
            <a:r>
              <a:rPr lang="ko-KR" altLang="en-US" smtClean="0"/>
              <a:t>도서구입은 비추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1" y="971759"/>
            <a:ext cx="9216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smtClean="0"/>
              <a:t>C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smtClean="0"/>
              <a:t>나도코딩의 </a:t>
            </a:r>
            <a:r>
              <a:rPr lang="en-US" altLang="ko-KR" sz="2000" smtClean="0"/>
              <a:t>C</a:t>
            </a:r>
            <a:r>
              <a:rPr lang="ko-KR" altLang="en-US" sz="2000" smtClean="0"/>
              <a:t>언어 입문</a:t>
            </a:r>
            <a:r>
              <a:rPr lang="en-US" altLang="ko-KR" sz="2000" smtClean="0"/>
              <a:t>(</a:t>
            </a:r>
            <a:r>
              <a:rPr lang="ko-KR" altLang="en-US" sz="2000" smtClean="0"/>
              <a:t>나도코딩지음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길벗</a:t>
            </a:r>
            <a:r>
              <a:rPr lang="en-US" altLang="ko-KR" sz="2000" smtClean="0"/>
              <a:t>, 2023)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smtClean="0"/>
              <a:t>혼자 공부하는 </a:t>
            </a:r>
            <a:r>
              <a:rPr lang="en-US" altLang="ko-KR" sz="2000" smtClean="0"/>
              <a:t>C</a:t>
            </a:r>
            <a:r>
              <a:rPr lang="ko-KR" altLang="en-US" sz="2000" smtClean="0"/>
              <a:t>언어</a:t>
            </a:r>
            <a:r>
              <a:rPr lang="en-US" altLang="ko-KR" sz="2000" smtClean="0"/>
              <a:t>(</a:t>
            </a:r>
            <a:r>
              <a:rPr lang="ko-KR" altLang="en-US" sz="2000" smtClean="0"/>
              <a:t>서현우 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한빛미디어</a:t>
            </a:r>
            <a:r>
              <a:rPr lang="en-US" altLang="ko-KR" sz="2000" smtClean="0"/>
              <a:t>, 2024)</a:t>
            </a:r>
            <a:endParaRPr lang="en-US" altLang="ko-KR" sz="2000" dirty="0"/>
          </a:p>
        </p:txBody>
      </p:sp>
      <p:sp>
        <p:nvSpPr>
          <p:cNvPr id="5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1" y="2873153"/>
            <a:ext cx="9216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smtClean="0"/>
              <a:t>Python</a:t>
            </a:r>
            <a:endParaRPr lang="en-US" altLang="ko-KR" sz="24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smtClean="0"/>
              <a:t>The Python(</a:t>
            </a:r>
            <a:r>
              <a:rPr lang="ko-KR" altLang="en-US" sz="2000" smtClean="0"/>
              <a:t>허진경 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부크크</a:t>
            </a:r>
            <a:r>
              <a:rPr lang="en-US" altLang="ko-KR" sz="2000" smtClean="0"/>
              <a:t>, 2021)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smtClean="0"/>
              <a:t>파이썬 데이터 전처리 및 탐색 라이브러리</a:t>
            </a:r>
            <a:r>
              <a:rPr lang="en-US" altLang="ko-KR" sz="2000" smtClean="0"/>
              <a:t>(</a:t>
            </a:r>
            <a:r>
              <a:rPr lang="ko-KR" altLang="en-US" sz="2000" smtClean="0"/>
              <a:t>허진경 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부크크</a:t>
            </a:r>
            <a:r>
              <a:rPr lang="en-US" altLang="ko-KR" sz="2000" smtClean="0"/>
              <a:t>, 2021)</a:t>
            </a:r>
            <a:endParaRPr lang="en-US" altLang="ko-KR" sz="2000" dirty="0" smtClean="0"/>
          </a:p>
        </p:txBody>
      </p:sp>
      <p:sp>
        <p:nvSpPr>
          <p:cNvPr id="7" name="Oval 60"/>
          <p:cNvSpPr/>
          <p:nvPr/>
        </p:nvSpPr>
        <p:spPr>
          <a:xfrm>
            <a:off x="263419" y="3021924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추천 사항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1" y="971759"/>
            <a:ext cx="9216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smtClean="0"/>
              <a:t>이력서 재료</a:t>
            </a:r>
            <a:endParaRPr lang="en-US" altLang="ko-KR" sz="2000" smtClean="0"/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Git</a:t>
            </a:r>
          </a:p>
          <a:p>
            <a:pPr marL="1371600" lvl="2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smtClean="0"/>
              <a:t>매일 공부 정리 내용 및 소스</a:t>
            </a:r>
            <a:endParaRPr lang="en-US" altLang="ko-KR" sz="2000"/>
          </a:p>
          <a:p>
            <a:pPr marL="1371600" lvl="2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smtClean="0"/>
              <a:t>프로젝트 내용</a:t>
            </a:r>
            <a:endParaRPr lang="en-US" altLang="ko-KR" sz="2000" smtClean="0"/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모의 프로젝트를 활용한 포트폴리오</a:t>
            </a:r>
            <a:endParaRPr lang="en-US" altLang="ko-KR" sz="2000" smtClean="0"/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저작권</a:t>
            </a:r>
            <a:r>
              <a:rPr lang="en-US" altLang="ko-KR" sz="2000" smtClean="0"/>
              <a:t> </a:t>
            </a:r>
            <a:r>
              <a:rPr lang="ko-KR" altLang="en-US" sz="2000" smtClean="0"/>
              <a:t>등록</a:t>
            </a:r>
            <a:r>
              <a:rPr lang="en-US" altLang="ko-KR" sz="2000" smtClean="0"/>
              <a:t>(</a:t>
            </a:r>
            <a:r>
              <a:rPr lang="en-US" altLang="ko-KR" sz="2000" smtClean="0">
                <a:hlinkClick r:id="rId2"/>
              </a:rPr>
              <a:t>https://www.cros.or.kr</a:t>
            </a:r>
            <a:r>
              <a:rPr lang="en-US" altLang="ko-KR" sz="2000" smtClean="0"/>
              <a:t>) : </a:t>
            </a:r>
            <a:r>
              <a:rPr lang="ko-KR" altLang="en-US" sz="2000" smtClean="0"/>
              <a:t>프로젝트 등록해서 이력서에 쓰면 반응이 좋음</a:t>
            </a:r>
            <a:endParaRPr lang="en-US" altLang="ko-KR" sz="2000" smtClean="0"/>
          </a:p>
        </p:txBody>
      </p:sp>
      <p:sp>
        <p:nvSpPr>
          <p:cNvPr id="5" name="Oval 60"/>
          <p:cNvSpPr/>
          <p:nvPr/>
        </p:nvSpPr>
        <p:spPr>
          <a:xfrm>
            <a:off x="263419" y="126876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790</Words>
  <Application>Microsoft Office PowerPoint</Application>
  <PresentationFormat>A4 용지(210x297mm)</PresentationFormat>
  <Paragraphs>150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맑은 고딕 (본문)</vt:lpstr>
      <vt:lpstr>Open Sans</vt:lpstr>
      <vt:lpstr>Abadi</vt:lpstr>
      <vt:lpstr>굴림</vt:lpstr>
      <vt:lpstr>나눔고딕코딩</vt:lpstr>
      <vt:lpstr>맑은 고딕</vt:lpstr>
      <vt:lpstr>Wingdings</vt:lpstr>
      <vt:lpstr>HY엽서M</vt:lpstr>
      <vt:lpstr>Arial</vt:lpstr>
      <vt:lpstr>-윤고딕350</vt:lpstr>
      <vt:lpstr>-윤고딕330</vt:lpstr>
      <vt:lpstr>나눔고딕</vt:lpstr>
      <vt:lpstr>1_Office 테마</vt:lpstr>
      <vt:lpstr>PowerPoint 프레젠테이션</vt:lpstr>
      <vt:lpstr>PowerPoint 프레젠테이션</vt:lpstr>
      <vt:lpstr>1. 프로그래밍 언어</vt:lpstr>
      <vt:lpstr>1.1. 프로그램 실행시</vt:lpstr>
      <vt:lpstr>1.2. 컴파일 언어와 인터프리터 언어</vt:lpstr>
      <vt:lpstr>1.2. 컴파일 언어와 인터프리터 언어</vt:lpstr>
      <vt:lpstr>프로그래밍 커뮤니티 인덱스</vt:lpstr>
      <vt:lpstr>프로그래밍 언어 참고자료 (도서구입은 비추)</vt:lpstr>
      <vt:lpstr>추천 사항</vt:lpstr>
      <vt:lpstr>github</vt:lpstr>
      <vt:lpstr>깃허브의 레파지터리(원격저장소) 생성하고 올리기 </vt:lpstr>
      <vt:lpstr>깃허브의 레파지터리(원격저장소) 생성하고 올리기</vt:lpstr>
      <vt:lpstr>깃허브의 레파지터리 생성</vt:lpstr>
      <vt:lpstr>깃허브의 레파지터리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USER</cp:lastModifiedBy>
  <cp:revision>72</cp:revision>
  <dcterms:created xsi:type="dcterms:W3CDTF">2019-04-14T14:47:30Z</dcterms:created>
  <dcterms:modified xsi:type="dcterms:W3CDTF">2024-05-27T01:01:58Z</dcterms:modified>
</cp:coreProperties>
</file>