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230" autoAdjust="0"/>
  </p:normalViewPr>
  <p:slideViewPr>
    <p:cSldViewPr snapToGrid="0" snapToObjects="1">
      <p:cViewPr varScale="1">
        <p:scale>
          <a:sx n="136" d="100"/>
          <a:sy n="136" d="100"/>
        </p:scale>
        <p:origin x="-8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8CB4-5BFE-FB42-A6A4-99C26AE6CCAF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D21-9F60-DA4D-838F-4EFCFA4BED0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8CB4-5BFE-FB42-A6A4-99C26AE6CCAF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D21-9F60-DA4D-838F-4EFCFA4BED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8CB4-5BFE-FB42-A6A4-99C26AE6CCAF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D21-9F60-DA4D-838F-4EFCFA4BED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8CB4-5BFE-FB42-A6A4-99C26AE6CCAF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D21-9F60-DA4D-838F-4EFCFA4BED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8CB4-5BFE-FB42-A6A4-99C26AE6CCAF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D21-9F60-DA4D-838F-4EFCFA4BED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8CB4-5BFE-FB42-A6A4-99C26AE6CCAF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D21-9F60-DA4D-838F-4EFCFA4BED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Avenir Medium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8CB4-5BFE-FB42-A6A4-99C26AE6CCAF}" type="datetimeFigureOut">
              <a:rPr lang="en-US" smtClean="0"/>
              <a:t>5/12/14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D21-9F60-DA4D-838F-4EFCFA4BED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8CB4-5BFE-FB42-A6A4-99C26AE6CCAF}" type="datetimeFigureOut">
              <a:rPr lang="en-US" smtClean="0"/>
              <a:t>5/12/14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D21-9F60-DA4D-838F-4EFCFA4BED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8CB4-5BFE-FB42-A6A4-99C26AE6CCAF}" type="datetimeFigureOut">
              <a:rPr lang="en-US" smtClean="0"/>
              <a:t>5/12/14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D21-9F60-DA4D-838F-4EFCFA4BED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8CB4-5BFE-FB42-A6A4-99C26AE6CCAF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D21-9F60-DA4D-838F-4EFCFA4BED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8CB4-5BFE-FB42-A6A4-99C26AE6CCAF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DD21-9F60-DA4D-838F-4EFCFA4BED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Medium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Medium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Avenir Medium"/>
              </a:defRPr>
            </a:lvl1pPr>
          </a:lstStyle>
          <a:p>
            <a:fld id="{CE308CB4-5BFE-FB42-A6A4-99C26AE6CCAF}" type="datetimeFigureOut">
              <a:rPr lang="en-US" smtClean="0"/>
              <a:pPr/>
              <a:t>5/12/14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Avenir Medium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Avenir Medium"/>
              </a:defRPr>
            </a:lvl1pPr>
          </a:lstStyle>
          <a:p>
            <a:fld id="{29CBDD21-9F60-DA4D-838F-4EFCFA4BED0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Avenir Medium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Avenir Medium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Avenir Medium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Avenir Medium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Avenir Medium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Avenir Medium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VOCAL MUSIC SYNTHESIS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/>
          <a:lstStyle/>
          <a:p>
            <a:pPr algn="ctr"/>
            <a:r>
              <a:rPr lang="en-US" dirty="0" smtClean="0"/>
              <a:t>Michael Nye</a:t>
            </a:r>
          </a:p>
          <a:p>
            <a:pPr algn="ctr"/>
            <a:r>
              <a:rPr lang="en-US" dirty="0" smtClean="0"/>
              <a:t>11-752 Spring 2014</a:t>
            </a:r>
          </a:p>
          <a:p>
            <a:pPr algn="ctr"/>
            <a:r>
              <a:rPr lang="en-US" dirty="0" smtClean="0"/>
              <a:t>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22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Individual sounds were built one at a time</a:t>
            </a:r>
          </a:p>
          <a:p>
            <a:endParaRPr lang="en-US" sz="2800" dirty="0" smtClean="0"/>
          </a:p>
          <a:p>
            <a:r>
              <a:rPr lang="en-US" sz="2800" dirty="0" smtClean="0"/>
              <a:t>Primary evaluation was my own subjective appraisals while listening to performed notes</a:t>
            </a:r>
          </a:p>
          <a:p>
            <a:endParaRPr lang="en-US" sz="2800" dirty="0"/>
          </a:p>
          <a:p>
            <a:r>
              <a:rPr lang="en-US" sz="2800" dirty="0" smtClean="0"/>
              <a:t>Secondary evaluation was performed by my roommate and a friend</a:t>
            </a:r>
          </a:p>
          <a:p>
            <a:pPr lvl="1"/>
            <a:r>
              <a:rPr lang="en-US" sz="2400" dirty="0" smtClean="0"/>
              <a:t>Only when I felt I had made substantial progress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13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Playability is very high</a:t>
            </a:r>
          </a:p>
          <a:p>
            <a:pPr lvl="1"/>
            <a:r>
              <a:rPr lang="en-US" dirty="0" smtClean="0"/>
              <a:t>But live </a:t>
            </a:r>
            <a:r>
              <a:rPr lang="en-US" smtClean="0"/>
              <a:t>parameter adjustment </a:t>
            </a:r>
            <a:r>
              <a:rPr lang="en-US" dirty="0" smtClean="0"/>
              <a:t>requires practice</a:t>
            </a:r>
            <a:endParaRPr lang="en-US" dirty="0"/>
          </a:p>
          <a:p>
            <a:pPr lvl="1"/>
            <a:r>
              <a:rPr lang="en-US" dirty="0" smtClean="0"/>
              <a:t>Could be programmed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r>
              <a:rPr lang="en-US" sz="2800" dirty="0" smtClean="0"/>
              <a:t>Vowel sounds are great</a:t>
            </a:r>
          </a:p>
          <a:p>
            <a:endParaRPr lang="en-US" sz="2800" dirty="0"/>
          </a:p>
          <a:p>
            <a:r>
              <a:rPr lang="en-US" sz="2800" dirty="0" smtClean="0"/>
              <a:t>Some consonants are great, while others are hard to distinguish</a:t>
            </a:r>
          </a:p>
        </p:txBody>
      </p:sp>
    </p:spTree>
    <p:extLst>
      <p:ext uri="{BB962C8B-B14F-4D97-AF65-F5344CB8AC3E}">
        <p14:creationId xmlns:p14="http://schemas.microsoft.com/office/powerpoint/2010/main" val="4072302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106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05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To create a singing synthesizer featuring…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MIDI control for performance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English-like voicing of vowels and consonants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Neutral tone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Expressive control of volume, vibrato, etc.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3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Note attacks with a consonant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Supports H, F, V, S, Z, T, D, P, B, K, G, L, M, N</a:t>
            </a:r>
          </a:p>
          <a:p>
            <a:pPr lvl="1">
              <a:spcBef>
                <a:spcPts val="600"/>
              </a:spcBef>
            </a:pPr>
            <a:endParaRPr lang="en-US" sz="2000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Note holds on a consonant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Supports A, E, I, O, U</a:t>
            </a:r>
          </a:p>
          <a:p>
            <a:pPr lvl="1"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Held and attack sounds are changed by MIDI keys</a:t>
            </a: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Glides between pitches without rearticulating</a:t>
            </a: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sz="2400" dirty="0" smtClean="0"/>
              <a:t>Variable Volume, vibrato, tremolo, attack/release time 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A</a:t>
            </a:r>
            <a:r>
              <a:rPr lang="en-US" sz="2000" dirty="0" smtClean="0"/>
              <a:t>djustable with MIDI sliders</a:t>
            </a:r>
          </a:p>
        </p:txBody>
      </p:sp>
    </p:spTree>
    <p:extLst>
      <p:ext uri="{BB962C8B-B14F-4D97-AF65-F5344CB8AC3E}">
        <p14:creationId xmlns:p14="http://schemas.microsoft.com/office/powerpoint/2010/main" val="98445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02965" y="3702163"/>
            <a:ext cx="8938067" cy="2928557"/>
            <a:chOff x="102965" y="2057225"/>
            <a:chExt cx="8938067" cy="2928557"/>
          </a:xfrm>
        </p:grpSpPr>
        <p:pic>
          <p:nvPicPr>
            <p:cNvPr id="4" name="Picture 3" descr="piano-keyboard-clipart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65" y="2057225"/>
              <a:ext cx="8938067" cy="2311217"/>
            </a:xfrm>
            <a:prstGeom prst="rect">
              <a:avLst/>
            </a:prstGeom>
          </p:spPr>
        </p:pic>
        <p:sp>
          <p:nvSpPr>
            <p:cNvPr id="5" name="Left Brace 4"/>
            <p:cNvSpPr/>
            <p:nvPr/>
          </p:nvSpPr>
          <p:spPr>
            <a:xfrm rot="16200000">
              <a:off x="7039318" y="2694820"/>
              <a:ext cx="248012" cy="3595247"/>
            </a:xfrm>
            <a:prstGeom prst="leftBrac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83500" y="4616450"/>
              <a:ext cx="2356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venir Medium"/>
                  <a:cs typeface="Avenir Medium"/>
                </a:rPr>
                <a:t>Sung notes (C2-E3)</a:t>
              </a:r>
              <a:endParaRPr lang="en-US" dirty="0">
                <a:latin typeface="Avenir Medium"/>
                <a:cs typeface="Avenir Medium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flipH="1">
              <a:off x="2960081" y="3409189"/>
              <a:ext cx="28500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venir Black"/>
                  <a:cs typeface="Avenir Black"/>
                </a:rPr>
                <a:t>A</a:t>
              </a:r>
              <a:endParaRPr lang="en-US" dirty="0">
                <a:solidFill>
                  <a:schemeClr val="bg1"/>
                </a:solidFill>
                <a:latin typeface="Avenir Black"/>
                <a:cs typeface="Avenir Black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flipH="1">
              <a:off x="3327487" y="3418089"/>
              <a:ext cx="28500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venir Black"/>
                  <a:cs typeface="Avenir Black"/>
                </a:rPr>
                <a:t>E</a:t>
              </a:r>
              <a:endParaRPr lang="en-US" dirty="0">
                <a:solidFill>
                  <a:schemeClr val="bg1"/>
                </a:solidFill>
                <a:latin typeface="Avenir Black"/>
                <a:cs typeface="Avenir Black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flipH="1">
              <a:off x="4082508" y="3409189"/>
              <a:ext cx="28500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venir Black"/>
                  <a:cs typeface="Avenir Black"/>
                </a:rPr>
                <a:t>I</a:t>
              </a:r>
              <a:endParaRPr lang="en-US" dirty="0">
                <a:solidFill>
                  <a:schemeClr val="bg1"/>
                </a:solidFill>
                <a:latin typeface="Avenir Black"/>
                <a:cs typeface="Avenir Black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flipH="1">
              <a:off x="4452518" y="3409189"/>
              <a:ext cx="28500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venir Black"/>
                  <a:cs typeface="Avenir Black"/>
                </a:rPr>
                <a:t>O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 flipH="1">
              <a:off x="4827528" y="3418089"/>
              <a:ext cx="28500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venir Black"/>
                  <a:cs typeface="Avenir Black"/>
                </a:rPr>
                <a:t>U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flipH="1">
              <a:off x="2735074" y="4016581"/>
              <a:ext cx="36000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latin typeface="Avenir Black"/>
                  <a:cs typeface="Avenir Black"/>
                </a:rPr>
                <a:t>H</a:t>
              </a:r>
              <a:endParaRPr lang="en-US" dirty="0">
                <a:latin typeface="Avenir Black"/>
                <a:cs typeface="Avenir Black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flipH="1">
              <a:off x="3102474" y="4023981"/>
              <a:ext cx="36000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Avenir Black"/>
                  <a:cs typeface="Avenir Black"/>
                </a:rPr>
                <a:t>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flipH="1">
              <a:off x="3472483" y="4013570"/>
              <a:ext cx="36000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Avenir Black"/>
                  <a:cs typeface="Avenir Black"/>
                </a:rPr>
                <a:t>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 flipH="1">
              <a:off x="3857501" y="4016581"/>
              <a:ext cx="36000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Avenir Black"/>
                  <a:cs typeface="Avenir Black"/>
                </a:rPr>
                <a:t>F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flipH="1">
              <a:off x="4222510" y="4010070"/>
              <a:ext cx="36000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latin typeface="Avenir Black"/>
                  <a:cs typeface="Avenir Black"/>
                </a:rPr>
                <a:t>V</a:t>
              </a:r>
              <a:endParaRPr lang="en-US" dirty="0">
                <a:latin typeface="Avenir Black"/>
                <a:cs typeface="Avenir Black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flipH="1">
              <a:off x="4587519" y="4013570"/>
              <a:ext cx="36000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>
                  <a:latin typeface="Avenir Black"/>
                  <a:cs typeface="Avenir Black"/>
                </a:rPr>
                <a:t>L</a:t>
              </a:r>
              <a:endParaRPr lang="en-US" dirty="0">
                <a:latin typeface="Avenir Black"/>
                <a:cs typeface="Avenir Black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flipH="1">
              <a:off x="4962528" y="4012137"/>
              <a:ext cx="36000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Avenir Black"/>
                  <a:cs typeface="Avenir Black"/>
                </a:rPr>
                <a:t>M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flipH="1">
              <a:off x="2365065" y="4016581"/>
              <a:ext cx="36000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Avenir Black"/>
                  <a:cs typeface="Avenir Black"/>
                </a:rPr>
                <a:t>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 flipH="1">
              <a:off x="2005056" y="4016581"/>
              <a:ext cx="36000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Avenir Black"/>
                  <a:cs typeface="Avenir Black"/>
                </a:rPr>
                <a:t>G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flipH="1">
              <a:off x="1615047" y="4016581"/>
              <a:ext cx="36000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Avenir Black"/>
                  <a:cs typeface="Avenir Black"/>
                </a:rPr>
                <a:t>K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flipH="1">
              <a:off x="1240038" y="4024059"/>
              <a:ext cx="36000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Avenir Black"/>
                  <a:cs typeface="Avenir Black"/>
                </a:rPr>
                <a:t>B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 flipH="1">
              <a:off x="880029" y="4020481"/>
              <a:ext cx="36000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Avenir Black"/>
                  <a:cs typeface="Avenir Black"/>
                </a:rPr>
                <a:t>P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 flipH="1">
              <a:off x="127350" y="4023981"/>
              <a:ext cx="36000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Avenir Black"/>
                  <a:cs typeface="Avenir Black"/>
                </a:rPr>
                <a:t>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 flipH="1">
              <a:off x="497769" y="4023362"/>
              <a:ext cx="36000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latin typeface="Avenir Black"/>
                  <a:cs typeface="Avenir Black"/>
                </a:rPr>
                <a:t>Z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57200" y="1773864"/>
            <a:ext cx="4191490" cy="1641114"/>
            <a:chOff x="707887" y="1624058"/>
            <a:chExt cx="4191490" cy="1641114"/>
          </a:xfrm>
        </p:grpSpPr>
        <p:sp>
          <p:nvSpPr>
            <p:cNvPr id="29" name="Rectangle 28"/>
            <p:cNvSpPr/>
            <p:nvPr/>
          </p:nvSpPr>
          <p:spPr>
            <a:xfrm>
              <a:off x="707887" y="2894154"/>
              <a:ext cx="520507" cy="1561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07888" y="1624058"/>
              <a:ext cx="520506" cy="16240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9938" y="1624058"/>
              <a:ext cx="430887" cy="126688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venir Black"/>
                  <a:cs typeface="Avenir Black"/>
                </a:rPr>
                <a:t>Volume</a:t>
              </a:r>
              <a:endParaRPr lang="en-US" sz="1600" dirty="0">
                <a:latin typeface="Avenir Black"/>
                <a:cs typeface="Avenir Black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312908" y="2900800"/>
              <a:ext cx="520507" cy="1561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312909" y="1630704"/>
              <a:ext cx="520506" cy="16240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364959" y="1630704"/>
              <a:ext cx="430887" cy="126688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venir Black"/>
                  <a:cs typeface="Avenir Black"/>
                </a:rPr>
                <a:t>Vibrato</a:t>
              </a:r>
              <a:endParaRPr lang="en-US" sz="1600" dirty="0">
                <a:latin typeface="Avenir Black"/>
                <a:cs typeface="Avenir Black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20134" y="2911211"/>
              <a:ext cx="520507" cy="1561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920135" y="1641115"/>
              <a:ext cx="520506" cy="16240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72185" y="1641115"/>
              <a:ext cx="430887" cy="126688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venir Black"/>
                  <a:cs typeface="Avenir Black"/>
                </a:rPr>
                <a:t>Tremolo</a:t>
              </a:r>
              <a:endParaRPr lang="en-US" sz="1600" dirty="0">
                <a:latin typeface="Avenir Black"/>
                <a:cs typeface="Avenir Black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525890" y="2900800"/>
              <a:ext cx="520507" cy="1561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525891" y="1630704"/>
              <a:ext cx="520506" cy="16240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577941" y="1630704"/>
              <a:ext cx="430887" cy="126688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venir Black"/>
                  <a:cs typeface="Avenir Black"/>
                </a:rPr>
                <a:t>Attack</a:t>
              </a:r>
              <a:endParaRPr lang="en-US" sz="1600" dirty="0">
                <a:latin typeface="Avenir Black"/>
                <a:cs typeface="Avenir Black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150490" y="2900800"/>
              <a:ext cx="520507" cy="1561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3150491" y="1630704"/>
              <a:ext cx="520506" cy="16240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02541" y="1630704"/>
              <a:ext cx="430887" cy="126688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venir Black"/>
                  <a:cs typeface="Avenir Black"/>
                </a:rPr>
                <a:t>Release</a:t>
              </a:r>
              <a:endParaRPr lang="en-US" sz="1600" dirty="0">
                <a:latin typeface="Avenir Black"/>
                <a:cs typeface="Avenir Black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764680" y="2900800"/>
              <a:ext cx="520507" cy="1561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3764681" y="1630704"/>
              <a:ext cx="520506" cy="16240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16731" y="1630704"/>
              <a:ext cx="430887" cy="126688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venir Black"/>
                  <a:cs typeface="Avenir Black"/>
                </a:rPr>
                <a:t>Glide</a:t>
              </a:r>
              <a:endParaRPr lang="en-US" sz="1600" dirty="0">
                <a:latin typeface="Avenir Black"/>
                <a:cs typeface="Avenir Black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378870" y="2900800"/>
              <a:ext cx="520507" cy="1561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4378871" y="1630704"/>
              <a:ext cx="520506" cy="16240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430921" y="1630704"/>
              <a:ext cx="430887" cy="126688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Avenir Black"/>
                  <a:cs typeface="Avenir Black"/>
                </a:rPr>
                <a:t>Interpolate</a:t>
              </a:r>
              <a:endParaRPr lang="en-US" sz="1600" dirty="0">
                <a:latin typeface="Avenir Black"/>
                <a:cs typeface="Avenir Blac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166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Source: me!</a:t>
            </a:r>
          </a:p>
          <a:p>
            <a:endParaRPr lang="en-US" sz="2800" dirty="0" smtClean="0"/>
          </a:p>
          <a:p>
            <a:r>
              <a:rPr lang="en-US" sz="2800" dirty="0" smtClean="0"/>
              <a:t>Recorded ascending chromatic scales</a:t>
            </a:r>
          </a:p>
          <a:p>
            <a:pPr lvl="1"/>
            <a:r>
              <a:rPr lang="en-US" sz="2400" dirty="0"/>
              <a:t>E</a:t>
            </a:r>
            <a:r>
              <a:rPr lang="en-US" sz="2400" dirty="0" smtClean="0"/>
              <a:t>ach note held for 2-3 seconds</a:t>
            </a:r>
          </a:p>
          <a:p>
            <a:pPr lvl="1"/>
            <a:r>
              <a:rPr lang="en-US" sz="2400" dirty="0" smtClean="0"/>
              <a:t>Each note is separated by silence</a:t>
            </a:r>
          </a:p>
          <a:p>
            <a:pPr lvl="1"/>
            <a:r>
              <a:rPr lang="en-US" sz="2400" dirty="0" smtClean="0"/>
              <a:t>One recording for each sound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Saved as wav files for training</a:t>
            </a:r>
          </a:p>
        </p:txBody>
      </p:sp>
    </p:spTree>
    <p:extLst>
      <p:ext uri="{BB962C8B-B14F-4D97-AF65-F5344CB8AC3E}">
        <p14:creationId xmlns:p14="http://schemas.microsoft.com/office/powerpoint/2010/main" val="200928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Linear Predictive Coding</a:t>
            </a:r>
          </a:p>
          <a:p>
            <a:pPr lvl="1"/>
            <a:r>
              <a:rPr lang="en-US" sz="2400" dirty="0" smtClean="0"/>
              <a:t>Trains a filter with the same resonances as its source</a:t>
            </a:r>
          </a:p>
          <a:p>
            <a:pPr lvl="1"/>
            <a:r>
              <a:rPr lang="en-US" sz="2400" dirty="0" smtClean="0"/>
              <a:t>Good for simulating formants</a:t>
            </a:r>
          </a:p>
          <a:p>
            <a:endParaRPr lang="en-US" sz="2800" dirty="0"/>
          </a:p>
          <a:p>
            <a:r>
              <a:rPr lang="en-US" sz="2800" dirty="0" smtClean="0"/>
              <a:t>Lattice Filter Representation</a:t>
            </a:r>
          </a:p>
          <a:p>
            <a:pPr lvl="1"/>
            <a:r>
              <a:rPr lang="en-US" sz="2400" dirty="0" smtClean="0"/>
              <a:t>Different form of the same filter</a:t>
            </a:r>
          </a:p>
          <a:p>
            <a:pPr lvl="1"/>
            <a:r>
              <a:rPr lang="en-US" sz="2400" dirty="0" smtClean="0"/>
              <a:t>Lattice coefficients are less sensitive to numerical errors, and allow for interpolation between sounds</a:t>
            </a:r>
          </a:p>
        </p:txBody>
      </p:sp>
    </p:spTree>
    <p:extLst>
      <p:ext uri="{BB962C8B-B14F-4D97-AF65-F5344CB8AC3E}">
        <p14:creationId xmlns:p14="http://schemas.microsoft.com/office/powerpoint/2010/main" val="193408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pic>
        <p:nvPicPr>
          <p:cNvPr id="4" name="Content Placeholder 3" descr="transi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00" b="10400"/>
          <a:stretch>
            <a:fillRect/>
          </a:stretch>
        </p:blipFill>
        <p:spPr>
          <a:xfrm>
            <a:off x="457200" y="1902119"/>
            <a:ext cx="8229600" cy="4876800"/>
          </a:xfrm>
        </p:spPr>
      </p:pic>
      <p:sp>
        <p:nvSpPr>
          <p:cNvPr id="3" name="TextBox 2"/>
          <p:cNvSpPr txBox="1"/>
          <p:nvPr/>
        </p:nvSpPr>
        <p:spPr>
          <a:xfrm>
            <a:off x="1540700" y="1524000"/>
            <a:ext cx="6381411" cy="378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Medium"/>
                <a:cs typeface="Avenir Medium"/>
              </a:rPr>
              <a:t>Lattice Coefficient Interpolation from A to I</a:t>
            </a: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90793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Training is done in MATLAB</a:t>
            </a:r>
          </a:p>
          <a:p>
            <a:endParaRPr lang="en-US" sz="2800" dirty="0" smtClean="0"/>
          </a:p>
          <a:p>
            <a:r>
              <a:rPr lang="en-US" sz="2800" dirty="0" smtClean="0"/>
              <a:t>For each sound…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smtClean="0"/>
              <a:t>Read in a recorded wave file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smtClean="0"/>
              <a:t>Segment the recording to remove silence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smtClean="0"/>
              <a:t>Train a single LPC model for the entire scale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smtClean="0"/>
              <a:t>Normalize the gains between each filter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 smtClean="0"/>
              <a:t>Export a data file with the coefficients</a:t>
            </a:r>
          </a:p>
          <a:p>
            <a:pPr marL="731520" lvl="1" indent="-457200">
              <a:buFont typeface="+mj-lt"/>
              <a:buAutoNum type="arabicPeriod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6062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SYNTHESIZER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Implemented in C++ using MIDI</a:t>
            </a:r>
          </a:p>
          <a:p>
            <a:endParaRPr lang="en-US" sz="2800" dirty="0"/>
          </a:p>
          <a:p>
            <a:r>
              <a:rPr lang="en-US" sz="2800" dirty="0" smtClean="0"/>
              <a:t>Generates a pulse train and white noise</a:t>
            </a:r>
          </a:p>
          <a:p>
            <a:pPr lvl="1"/>
            <a:r>
              <a:rPr lang="en-US" sz="2400" dirty="0" smtClean="0"/>
              <a:t>Pulse train is used for voicing</a:t>
            </a:r>
          </a:p>
          <a:p>
            <a:pPr lvl="1"/>
            <a:r>
              <a:rPr lang="en-US" sz="2400" dirty="0" smtClean="0"/>
              <a:t>White noise is used for consonants </a:t>
            </a:r>
          </a:p>
          <a:p>
            <a:pPr lvl="2"/>
            <a:r>
              <a:rPr lang="en-US" sz="2400" dirty="0" smtClean="0"/>
              <a:t>Lots of hand-tuning was used for mixing durations for different consonants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6843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74</TotalTime>
  <Words>401</Words>
  <Application>Microsoft Macintosh PowerPoint</Application>
  <PresentationFormat>On-screen Show (4:3)</PresentationFormat>
  <Paragraphs>103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VOCAL MUSIC SYNTHESIS</vt:lpstr>
      <vt:lpstr>GOALS</vt:lpstr>
      <vt:lpstr>OPERATION</vt:lpstr>
      <vt:lpstr>CONTROLS</vt:lpstr>
      <vt:lpstr>DATA COLLECTION</vt:lpstr>
      <vt:lpstr>MODEL SELECTION</vt:lpstr>
      <vt:lpstr>MODEL SELECTION</vt:lpstr>
      <vt:lpstr>TRAINING PROCEDURE</vt:lpstr>
      <vt:lpstr>SYNTHESIZER IMPLEMENTATION</vt:lpstr>
      <vt:lpstr>EVALUATION</vt:lpstr>
      <vt:lpstr>FINAL PERFORMANCE</vt:lpstr>
      <vt:lpstr>DEMO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Singing Synthesizer</dc:title>
  <dc:creator>Michael Nye</dc:creator>
  <cp:lastModifiedBy>Michael Nye</cp:lastModifiedBy>
  <cp:revision>62</cp:revision>
  <dcterms:created xsi:type="dcterms:W3CDTF">2014-05-10T19:55:53Z</dcterms:created>
  <dcterms:modified xsi:type="dcterms:W3CDTF">2014-05-12T17:39:22Z</dcterms:modified>
</cp:coreProperties>
</file>