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A5995-BA6A-4971-A46F-D80DFE9AAC4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63A90-1C0F-4F37-8B3B-7ED75D11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7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AFE1-F187-436D-9A94-D016AECE5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9C978-BB0A-44AB-96A0-A3448640A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193BD-03B7-4DAF-A22F-C1AC7EDB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7E4C-E1A8-4889-BEB6-802886E5ACDA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668C2-9371-4D33-A2B9-B6E5A92D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 Allnutt Bioinformatics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E64D1-9724-41EE-8753-70CF4B22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9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431E-57A7-4EBA-A830-11D5F82C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1AD43-D0AF-4D9F-8AB7-4294AD765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9361-0C3B-4EA3-8987-59DBF22E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1ADE-E1A7-4B70-B358-7DDE7E35D4DB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7E8B-FF7A-4156-AEBA-A1B93CB4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 Allnutt Bioinformatics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38A93-F8F8-4380-8AD5-5AE9D8F7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1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D15F7-3D58-41E9-831D-A3FEB43B6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94965-6DB2-47E7-8EF5-9655099F0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B6F5-A414-4F02-B725-F203D714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DBDD-66B5-4C7F-ACD8-272A459B0797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97CC7-7B3D-488F-80A9-971BFE6A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 Allnutt Bioinformatics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630C3-A7EE-439B-A46A-58CDC977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D4F6-54C1-4BDE-9BB9-032B7B73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23ED-A9FA-45DB-89FE-026B7E787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4464-588B-4758-902E-E086D428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6003-C0C1-48E7-AE09-B32CC95C7D8D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4102-F401-4C8F-AA35-7C874568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 Allnutt Bioinformatics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5C09-9196-4286-9554-2FDE786E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6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0CAB-35A2-41D9-9111-F41794B4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C5E6C-1092-448C-A35A-A415D7FC1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B388A-72E7-441B-AED6-3D9CBB5E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18F4-F541-4299-86C1-230B1F3A4039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F8597-65F3-4878-B37E-9F4E059C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 Allnutt Bioinformatics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5E17-85C8-44FF-B30E-3D32D7DD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8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5990-1EDC-4CDA-A623-B46EDDC6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13F8-C2BB-4812-AD85-316600174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1F28C-8C45-4999-AB4D-B62C5FE3C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D85B8-CA88-463C-8E24-EB018E9F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31B2-2541-4125-B62B-7912A660264D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8D2D9-D249-42A1-BF68-868A5945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 Allnutt Bioinformatics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478E9-1529-488F-A290-9454EECE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5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8AA8-969E-4754-B3EB-3C395CB0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CB911-E838-43DA-A212-F2D9E5D3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764A8-B5D6-43A9-9793-1B1508148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322A5-52B8-4FB6-883F-553153A76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86A3D-DA30-4A51-8AD4-382EDD0DF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12D07-A080-4250-A703-854D4C18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412E-5CDF-44E5-86FF-75B3C6C15D72}" type="datetime1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55505-C084-4621-9EEC-F5D996B9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 Allnutt Bioinformatics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401A2-A0AC-4EE9-9254-CCBF0EB7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049B-0313-4CA1-92A6-F66BC642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90B6F-402E-4C2D-AB88-E248EBB4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C1DA-60AC-4162-B9F7-9F9866E8108C}" type="datetime1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FB2E6-F20D-46C4-ADCE-5CD91185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 Allnutt Bioinformatics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747AB-5E5B-4826-9B0F-F1068B05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FEF4C-2431-4211-A4CC-F5570646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E981-AC2F-4CA8-B0D5-958873066321}" type="datetime1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F2D4F-C88B-4E78-BD2E-0A93F14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 Allnutt Bioinformatics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00FB5-F354-40BE-AACC-8B16F9DB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8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5336-E7F5-411B-90E0-6EF35216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290C-61C6-4AB1-AAF4-5C621CFB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E50C3-B76C-4AC9-A482-FEABBEB39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BA3AE-ABE5-4119-9F05-101FD648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C73E-4019-4DE2-BF10-D77D4E44EF41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1DE4C-7354-4912-8631-2A48C347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 Allnutt Bioinformatics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154D0-CE91-4BDF-BEB5-4D16AEDF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0399-6E9F-49F5-A789-FB760D7C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3EF6A-F4B7-4231-89B6-A1524FBC0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7569C-1758-49D3-95B3-F52C1ED52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243AE-C1DC-404A-A449-C8198663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D072-4519-4B82-9254-2CBA4DF8DB3F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7DF9B-41B4-4E58-998A-063C0EFC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 Allnutt Bioinformatics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3D25A-66CD-4882-8B52-A5812AB3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E3D45-3CC1-4CA2-940F-5F71FCC6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88ED1-0223-41A2-8E5B-97F79BD61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3E9EB-4E41-4F3D-8011-F9C87F24B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D7837-10C2-4520-B8AB-BA59049962FD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EE895-07C3-4DCD-AC6C-3E4CB5FB7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Theo Allnutt Bioinformatics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6413F-7EF8-47E4-B313-93877D955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7846-DD34-4261-B3E0-9D79DA25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3468" y="6297277"/>
            <a:ext cx="4114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Theo Allnutt </a:t>
            </a:r>
            <a:r>
              <a:rPr lang="en-US" sz="2000" b="1" dirty="0">
                <a:solidFill>
                  <a:schemeClr val="tx1"/>
                </a:solidFill>
              </a:rPr>
              <a:t>Bioinformatics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F360D-2547-44DE-B990-57899442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022" y="5385113"/>
            <a:ext cx="1277289" cy="12772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008F7-4F31-4216-8641-49D92E0D9DC4}"/>
              </a:ext>
            </a:extLst>
          </p:cNvPr>
          <p:cNvSpPr txBox="1"/>
          <p:nvPr/>
        </p:nvSpPr>
        <p:spPr>
          <a:xfrm>
            <a:off x="658549" y="1081824"/>
            <a:ext cx="7931659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Theo Allnutt – </a:t>
            </a:r>
            <a:r>
              <a:rPr lang="en-US" sz="2800" b="1" dirty="0"/>
              <a:t>Skills and Experience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Ph.D. Plant molecular genetics 1996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Post-doc University of Edinburgh – tree conservation genetics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Crop genetics – John Innes Centre: molecular mapping and transposons /GMO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Fera</a:t>
            </a:r>
            <a:r>
              <a:rPr lang="en-US" sz="2400" dirty="0"/>
              <a:t> (DEFRA, UK) – senior molecular biologist / bioinformatics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CSIRO – bioinformatics / microbiology / metagenomics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Deakin University – bioinformatics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WEHI – metagenomics of T1D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RBGV – bioinformatics, GAP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FA4732-B420-44A5-982C-5110A64DB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208" y="1046049"/>
            <a:ext cx="3142446" cy="304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8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7846-DD34-4261-B3E0-9D79DA25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3468" y="6297277"/>
            <a:ext cx="4114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Theo Allnutt </a:t>
            </a:r>
            <a:r>
              <a:rPr lang="en-US" sz="2000" b="1" dirty="0">
                <a:solidFill>
                  <a:schemeClr val="tx1"/>
                </a:solidFill>
              </a:rPr>
              <a:t>Bioinformatics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F360D-2547-44DE-B990-57899442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022" y="5705341"/>
            <a:ext cx="957061" cy="957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008F7-4F31-4216-8641-49D92E0D9DC4}"/>
              </a:ext>
            </a:extLst>
          </p:cNvPr>
          <p:cNvSpPr txBox="1"/>
          <p:nvPr/>
        </p:nvSpPr>
        <p:spPr>
          <a:xfrm>
            <a:off x="658549" y="488993"/>
            <a:ext cx="68755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Theo Allnutt – </a:t>
            </a:r>
            <a:r>
              <a:rPr lang="en-US" sz="2800" b="1" dirty="0"/>
              <a:t>Skills and Experience</a:t>
            </a:r>
          </a:p>
          <a:p>
            <a:endParaRPr lang="en-US" sz="2800" dirty="0"/>
          </a:p>
          <a:p>
            <a:r>
              <a:rPr lang="en-US" sz="2800" b="1" dirty="0"/>
              <a:t>RBGV – Principal Bioinformatician, GAP project</a:t>
            </a:r>
          </a:p>
          <a:p>
            <a:r>
              <a:rPr lang="en-US" sz="2800" dirty="0"/>
              <a:t>Australia – wide:</a:t>
            </a:r>
          </a:p>
          <a:p>
            <a:endParaRPr lang="en-US" sz="2800" dirty="0"/>
          </a:p>
          <a:p>
            <a:endParaRPr lang="en-US" sz="2800" dirty="0"/>
          </a:p>
        </p:txBody>
      </p:sp>
      <p:grpSp>
        <p:nvGrpSpPr>
          <p:cNvPr id="10" name="Google Shape;247;p36">
            <a:extLst>
              <a:ext uri="{FF2B5EF4-FFF2-40B4-BE49-F238E27FC236}">
                <a16:creationId xmlns:a16="http://schemas.microsoft.com/office/drawing/2014/main" id="{CF7F17D2-B564-459B-A691-5716712EDC6F}"/>
              </a:ext>
            </a:extLst>
          </p:cNvPr>
          <p:cNvGrpSpPr/>
          <p:nvPr/>
        </p:nvGrpSpPr>
        <p:grpSpPr>
          <a:xfrm>
            <a:off x="373488" y="2733650"/>
            <a:ext cx="9985140" cy="3267659"/>
            <a:chOff x="471488" y="1183000"/>
            <a:chExt cx="8201025" cy="2545475"/>
          </a:xfrm>
        </p:grpSpPr>
        <p:pic>
          <p:nvPicPr>
            <p:cNvPr id="11" name="Google Shape;248;p36">
              <a:extLst>
                <a:ext uri="{FF2B5EF4-FFF2-40B4-BE49-F238E27FC236}">
                  <a16:creationId xmlns:a16="http://schemas.microsoft.com/office/drawing/2014/main" id="{91135C16-52D4-4D0F-B11A-35F60973FAF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488" y="1183000"/>
              <a:ext cx="8201025" cy="2486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249;p36">
              <a:extLst>
                <a:ext uri="{FF2B5EF4-FFF2-40B4-BE49-F238E27FC236}">
                  <a16:creationId xmlns:a16="http://schemas.microsoft.com/office/drawing/2014/main" id="{CA7D572D-3F9E-438A-BA56-989C81B85D47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29088" y="2775975"/>
              <a:ext cx="2276475" cy="952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Google Shape;56;p13">
            <a:extLst>
              <a:ext uri="{FF2B5EF4-FFF2-40B4-BE49-F238E27FC236}">
                <a16:creationId xmlns:a16="http://schemas.microsoft.com/office/drawing/2014/main" id="{207F59E0-9D43-9EFF-73CF-49073699580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4141" y="550527"/>
            <a:ext cx="3748168" cy="1810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008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7846-DD34-4261-B3E0-9D79DA25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3468" y="6297277"/>
            <a:ext cx="4114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Theo Allnutt </a:t>
            </a:r>
            <a:r>
              <a:rPr lang="en-US" sz="2000" b="1" dirty="0">
                <a:solidFill>
                  <a:schemeClr val="tx1"/>
                </a:solidFill>
              </a:rPr>
              <a:t>Bioinformatics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F360D-2547-44DE-B990-57899442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022" y="5705341"/>
            <a:ext cx="957061" cy="957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008F7-4F31-4216-8641-49D92E0D9DC4}"/>
              </a:ext>
            </a:extLst>
          </p:cNvPr>
          <p:cNvSpPr txBox="1"/>
          <p:nvPr/>
        </p:nvSpPr>
        <p:spPr>
          <a:xfrm>
            <a:off x="658549" y="488993"/>
            <a:ext cx="62649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Theo Allnutt – </a:t>
            </a:r>
            <a:r>
              <a:rPr lang="en-US" sz="2800" b="1" dirty="0"/>
              <a:t>Skills and Experience</a:t>
            </a:r>
          </a:p>
          <a:p>
            <a:endParaRPr lang="en-US" sz="2800" dirty="0"/>
          </a:p>
          <a:p>
            <a:r>
              <a:rPr lang="en-US" sz="2800" b="1" dirty="0"/>
              <a:t>RBGV – GAP project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~27 Reference genomes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2000 species in </a:t>
            </a:r>
            <a:r>
              <a:rPr lang="en-US" sz="2800" dirty="0" err="1"/>
              <a:t>phylogenomics</a:t>
            </a:r>
            <a:r>
              <a:rPr lang="en-US" sz="2800" dirty="0"/>
              <a:t> for </a:t>
            </a:r>
            <a:r>
              <a:rPr lang="en-US" sz="2800" dirty="0" err="1"/>
              <a:t>AAToL</a:t>
            </a:r>
            <a:r>
              <a:rPr lang="en-US" sz="2800" dirty="0"/>
              <a:t> (Angio353 target capture)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~8 species in conservation genetics (</a:t>
            </a:r>
            <a:r>
              <a:rPr lang="en-US" sz="2800" dirty="0" err="1"/>
              <a:t>DARTseq</a:t>
            </a:r>
            <a:r>
              <a:rPr lang="en-US" sz="2800" dirty="0"/>
              <a:t>, other reduced capture methods)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6" name="Google Shape;56;p13">
            <a:extLst>
              <a:ext uri="{FF2B5EF4-FFF2-40B4-BE49-F238E27FC236}">
                <a16:creationId xmlns:a16="http://schemas.microsoft.com/office/drawing/2014/main" id="{425EB4B9-4BAA-4FD1-A4DC-FDF2F32372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426" y="666031"/>
            <a:ext cx="4602883" cy="2069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C7D0B492-48D1-45A5-A59D-F6EBB4272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15" y="2978222"/>
            <a:ext cx="3575051" cy="22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7846-DD34-4261-B3E0-9D79DA25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3468" y="6297277"/>
            <a:ext cx="4114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Theo Allnutt </a:t>
            </a:r>
            <a:r>
              <a:rPr lang="en-US" sz="2000" b="1" dirty="0">
                <a:solidFill>
                  <a:schemeClr val="tx1"/>
                </a:solidFill>
              </a:rPr>
              <a:t>Bioinformatics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008F7-4F31-4216-8641-49D92E0D9DC4}"/>
              </a:ext>
            </a:extLst>
          </p:cNvPr>
          <p:cNvSpPr txBox="1"/>
          <p:nvPr/>
        </p:nvSpPr>
        <p:spPr>
          <a:xfrm>
            <a:off x="658549" y="488993"/>
            <a:ext cx="74645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Theo Allnutt – </a:t>
            </a:r>
            <a:r>
              <a:rPr lang="en-US" sz="2800" b="1" dirty="0"/>
              <a:t>Skills and Experience</a:t>
            </a:r>
          </a:p>
          <a:p>
            <a:endParaRPr lang="en-US" sz="2800" dirty="0"/>
          </a:p>
          <a:p>
            <a:r>
              <a:rPr lang="en-US" sz="2800" b="1" dirty="0"/>
              <a:t>RBGV – GAP project – Caryophyllales genomics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9F19F-4CA8-4B91-96EF-08B6D33FA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8" y="1864904"/>
            <a:ext cx="8884696" cy="42131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6B2C09-D115-4CDB-8B8C-7673B6260868}"/>
              </a:ext>
            </a:extLst>
          </p:cNvPr>
          <p:cNvSpPr txBox="1"/>
          <p:nvPr/>
        </p:nvSpPr>
        <p:spPr>
          <a:xfrm>
            <a:off x="9324304" y="1354891"/>
            <a:ext cx="220990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Genespace</a:t>
            </a:r>
            <a:endParaRPr lang="en-US" dirty="0"/>
          </a:p>
          <a:p>
            <a:endParaRPr lang="en-US" dirty="0"/>
          </a:p>
          <a:p>
            <a:r>
              <a:rPr lang="en-US" i="1" dirty="0" err="1"/>
              <a:t>Spinacea</a:t>
            </a:r>
            <a:r>
              <a:rPr lang="en-US" i="1" dirty="0"/>
              <a:t> oleracea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Beta vulgaris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Fagopyrum </a:t>
            </a:r>
            <a:r>
              <a:rPr lang="en-US" i="1" dirty="0" err="1"/>
              <a:t>tataricum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Nepenthes mirabilis</a:t>
            </a:r>
          </a:p>
        </p:txBody>
      </p:sp>
    </p:spTree>
    <p:extLst>
      <p:ext uri="{BB962C8B-B14F-4D97-AF65-F5344CB8AC3E}">
        <p14:creationId xmlns:p14="http://schemas.microsoft.com/office/powerpoint/2010/main" val="415222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610DFE-1693-4A8C-91DE-D9C6BFC9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760" y="1056443"/>
            <a:ext cx="6606710" cy="486963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7846-DD34-4261-B3E0-9D79DA25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3468" y="6297277"/>
            <a:ext cx="4114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Theo Allnutt </a:t>
            </a:r>
            <a:r>
              <a:rPr lang="en-US" sz="2000" b="1" dirty="0">
                <a:solidFill>
                  <a:schemeClr val="tx1"/>
                </a:solidFill>
              </a:rPr>
              <a:t>Bioinformatics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F360D-2547-44DE-B990-578994421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022" y="5705341"/>
            <a:ext cx="957061" cy="957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008F7-4F31-4216-8641-49D92E0D9DC4}"/>
              </a:ext>
            </a:extLst>
          </p:cNvPr>
          <p:cNvSpPr txBox="1"/>
          <p:nvPr/>
        </p:nvSpPr>
        <p:spPr>
          <a:xfrm>
            <a:off x="658549" y="488993"/>
            <a:ext cx="6264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Theo Allnutt – </a:t>
            </a:r>
            <a:r>
              <a:rPr lang="en-US" sz="2800" b="1" dirty="0"/>
              <a:t>Skills and Experience</a:t>
            </a:r>
          </a:p>
          <a:p>
            <a:endParaRPr lang="en-US" sz="2800" dirty="0"/>
          </a:p>
          <a:p>
            <a:r>
              <a:rPr lang="en-US" sz="2800" b="1" dirty="0"/>
              <a:t>RBGV – GAP project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513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7846-DD34-4261-B3E0-9D79DA25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3468" y="6297277"/>
            <a:ext cx="4114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Theo Allnutt </a:t>
            </a:r>
            <a:r>
              <a:rPr lang="en-US" sz="2000" b="1" dirty="0">
                <a:solidFill>
                  <a:schemeClr val="tx1"/>
                </a:solidFill>
              </a:rPr>
              <a:t>Bioinformatics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F360D-2547-44DE-B990-57899442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022" y="5705341"/>
            <a:ext cx="957061" cy="957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008F7-4F31-4216-8641-49D92E0D9DC4}"/>
              </a:ext>
            </a:extLst>
          </p:cNvPr>
          <p:cNvSpPr txBox="1"/>
          <p:nvPr/>
        </p:nvSpPr>
        <p:spPr>
          <a:xfrm>
            <a:off x="658549" y="488993"/>
            <a:ext cx="105450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Theo Allnutt – </a:t>
            </a:r>
            <a:r>
              <a:rPr lang="en-US" sz="2800" b="1" dirty="0"/>
              <a:t>Skills and Experience</a:t>
            </a:r>
          </a:p>
          <a:p>
            <a:endParaRPr lang="en-US" sz="2800" dirty="0"/>
          </a:p>
          <a:p>
            <a:r>
              <a:rPr lang="en-US" sz="2800" b="1" dirty="0"/>
              <a:t>WEHI – ENDIA project – Environmental factors in development of T1D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Differential abundance analysis or metagenome – LIMMA and cytokine associations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Functional analysis and networks - </a:t>
            </a:r>
            <a:r>
              <a:rPr lang="en-US" sz="2800" dirty="0" err="1"/>
              <a:t>Cytoscape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D157699-B28A-4F56-1BC5-2A5919A16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49" y="4126969"/>
            <a:ext cx="2632304" cy="147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D6F2E5-5C61-46F3-9406-CDA76882B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625" y="4274610"/>
            <a:ext cx="3738065" cy="132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571197D-8DBE-1999-4ED6-952C29B2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988" y="4293740"/>
            <a:ext cx="2811817" cy="1309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41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7846-DD34-4261-B3E0-9D79DA25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3468" y="6297277"/>
            <a:ext cx="4114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Theo Allnutt </a:t>
            </a:r>
            <a:r>
              <a:rPr lang="en-US" sz="2000" b="1" dirty="0">
                <a:solidFill>
                  <a:schemeClr val="tx1"/>
                </a:solidFill>
              </a:rPr>
              <a:t>Bioinformatics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F360D-2547-44DE-B990-57899442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022" y="5705341"/>
            <a:ext cx="957061" cy="957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008F7-4F31-4216-8641-49D92E0D9DC4}"/>
              </a:ext>
            </a:extLst>
          </p:cNvPr>
          <p:cNvSpPr txBox="1"/>
          <p:nvPr/>
        </p:nvSpPr>
        <p:spPr>
          <a:xfrm>
            <a:off x="658548" y="488993"/>
            <a:ext cx="112197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Theo Allnutt – </a:t>
            </a:r>
            <a:r>
              <a:rPr lang="en-US" sz="2800" b="1" dirty="0"/>
              <a:t>Skills and Experience</a:t>
            </a:r>
          </a:p>
          <a:p>
            <a:endParaRPr lang="en-US" sz="2800" dirty="0"/>
          </a:p>
          <a:p>
            <a:r>
              <a:rPr lang="en-US" sz="2800" b="1" dirty="0"/>
              <a:t>WEHI – ENDIA project – Environmental factors in development of T1D</a:t>
            </a:r>
          </a:p>
          <a:p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6F74D4-A1AD-3DF6-A406-0B4D27C05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75" y="2451968"/>
            <a:ext cx="8330276" cy="371595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5450791-520B-B0F5-C09F-BF5144EEE1F9}"/>
              </a:ext>
            </a:extLst>
          </p:cNvPr>
          <p:cNvSpPr txBox="1">
            <a:spLocks noChangeArrowheads="1"/>
          </p:cNvSpPr>
          <p:nvPr/>
        </p:nvSpPr>
        <p:spPr>
          <a:xfrm>
            <a:off x="1294151" y="1999313"/>
            <a:ext cx="8534400" cy="475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dark matter in the gut metagenome</a:t>
            </a:r>
            <a:endParaRPr lang="en-US" altLang="en-US" sz="18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3B1215-55D1-24ED-373B-B49DCAA94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497" y="4865490"/>
            <a:ext cx="1314054" cy="8496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B85536-1162-EED2-72E3-3E4EC6633F13}"/>
              </a:ext>
            </a:extLst>
          </p:cNvPr>
          <p:cNvCxnSpPr/>
          <p:nvPr/>
        </p:nvCxnSpPr>
        <p:spPr bwMode="auto">
          <a:xfrm>
            <a:off x="6065407" y="4707067"/>
            <a:ext cx="0" cy="14837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1138B3F-2885-722E-C205-7A663D845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 trans="6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5128" y="3842971"/>
            <a:ext cx="1475982" cy="14837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36A098-27F8-BE13-2D81-790ED6A42E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7020" y="4865490"/>
            <a:ext cx="1408788" cy="9063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9907191-E54B-04A3-116C-80F331D00CEC}"/>
              </a:ext>
            </a:extLst>
          </p:cNvPr>
          <p:cNvSpPr/>
          <p:nvPr/>
        </p:nvSpPr>
        <p:spPr>
          <a:xfrm>
            <a:off x="2645103" y="3382373"/>
            <a:ext cx="291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96% Bacteria and Archaea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BEEF5-5C2C-D9D0-3E8A-3ECEDFE7DC9D}"/>
              </a:ext>
            </a:extLst>
          </p:cNvPr>
          <p:cNvSpPr/>
          <p:nvPr/>
        </p:nvSpPr>
        <p:spPr>
          <a:xfrm>
            <a:off x="4684417" y="4085043"/>
            <a:ext cx="1165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3% human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27031C-034C-E382-4450-51AB5C1D0A9C}"/>
              </a:ext>
            </a:extLst>
          </p:cNvPr>
          <p:cNvSpPr/>
          <p:nvPr/>
        </p:nvSpPr>
        <p:spPr>
          <a:xfrm>
            <a:off x="5952183" y="4254320"/>
            <a:ext cx="1473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0.75% viruses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835401-EBE4-8734-AC57-D5AC1D544A06}"/>
              </a:ext>
            </a:extLst>
          </p:cNvPr>
          <p:cNvSpPr/>
          <p:nvPr/>
        </p:nvSpPr>
        <p:spPr>
          <a:xfrm>
            <a:off x="7204986" y="4526936"/>
            <a:ext cx="1725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0.25% eukaryote</a:t>
            </a:r>
          </a:p>
        </p:txBody>
      </p:sp>
    </p:spTree>
    <p:extLst>
      <p:ext uri="{BB962C8B-B14F-4D97-AF65-F5344CB8AC3E}">
        <p14:creationId xmlns:p14="http://schemas.microsoft.com/office/powerpoint/2010/main" val="75002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7846-DD34-4261-B3E0-9D79DA25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3468" y="6297277"/>
            <a:ext cx="4114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Theo Allnutt </a:t>
            </a:r>
            <a:r>
              <a:rPr lang="en-US" sz="2000" b="1" dirty="0">
                <a:solidFill>
                  <a:schemeClr val="tx1"/>
                </a:solidFill>
              </a:rPr>
              <a:t>Bioinformatics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F360D-2547-44DE-B990-57899442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022" y="5705341"/>
            <a:ext cx="957061" cy="957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008F7-4F31-4216-8641-49D92E0D9DC4}"/>
              </a:ext>
            </a:extLst>
          </p:cNvPr>
          <p:cNvSpPr txBox="1"/>
          <p:nvPr/>
        </p:nvSpPr>
        <p:spPr>
          <a:xfrm>
            <a:off x="658549" y="488993"/>
            <a:ext cx="77384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Theo Allnutt – </a:t>
            </a:r>
            <a:r>
              <a:rPr lang="en-US" sz="2800" b="1" dirty="0"/>
              <a:t>Skills and Experience</a:t>
            </a:r>
          </a:p>
          <a:p>
            <a:endParaRPr lang="en-US" sz="2800" dirty="0"/>
          </a:p>
          <a:p>
            <a:r>
              <a:rPr lang="en-US" sz="2800" b="1" dirty="0"/>
              <a:t>WEHI – Elcho project – </a:t>
            </a:r>
            <a:r>
              <a:rPr lang="en-US" sz="2800" b="1" dirty="0" err="1"/>
              <a:t>metagnomic</a:t>
            </a:r>
            <a:r>
              <a:rPr lang="en-US" sz="2800" b="1" dirty="0"/>
              <a:t> factors affecting health of indigenous infants</a:t>
            </a:r>
          </a:p>
          <a:p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B8577-9AD7-688D-4EA2-7AD31A468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17" y="2461754"/>
            <a:ext cx="5747948" cy="34775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23786A-FDC0-ADD6-8C6C-278BED688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474" y="2258708"/>
            <a:ext cx="5405695" cy="32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4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7846-DD34-4261-B3E0-9D79DA25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3468" y="6297277"/>
            <a:ext cx="4114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Theo Allnutt </a:t>
            </a:r>
            <a:r>
              <a:rPr lang="en-US" sz="2000" b="1" dirty="0">
                <a:solidFill>
                  <a:schemeClr val="tx1"/>
                </a:solidFill>
              </a:rPr>
              <a:t>Bioinformatics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008F7-4F31-4216-8641-49D92E0D9DC4}"/>
              </a:ext>
            </a:extLst>
          </p:cNvPr>
          <p:cNvSpPr txBox="1"/>
          <p:nvPr/>
        </p:nvSpPr>
        <p:spPr>
          <a:xfrm>
            <a:off x="658549" y="488993"/>
            <a:ext cx="109020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Theo Allnutt – </a:t>
            </a:r>
            <a:r>
              <a:rPr lang="en-US" sz="2800" b="1" dirty="0"/>
              <a:t>Skills and Experience</a:t>
            </a:r>
          </a:p>
          <a:p>
            <a:endParaRPr lang="en-US" sz="2800" dirty="0"/>
          </a:p>
          <a:p>
            <a:r>
              <a:rPr lang="en-US" sz="2800" b="1" dirty="0"/>
              <a:t>Deakin / Barwon Health BIS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mirBASEdb</a:t>
            </a:r>
            <a:r>
              <a:rPr lang="en-US" sz="2800" dirty="0"/>
              <a:t> miRNAs Vs allergy response in infants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 significant miRNAs could be found in DA analysis (LIMMA, Aldex2)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Sklearn</a:t>
            </a:r>
            <a:r>
              <a:rPr lang="en-US" sz="2800" dirty="0"/>
              <a:t> classify – no result </a:t>
            </a:r>
            <a:r>
              <a:rPr lang="en-US" sz="1400" dirty="0"/>
              <a:t>(Nearest Neighbors, Linear SVM, RBF SVM, Gaussian Process, Decision Tree, Random Forest, Neural Net, AdaBoost, Naive Bayes, QDA ) </a:t>
            </a:r>
            <a:r>
              <a:rPr lang="en-US" sz="2400" dirty="0"/>
              <a:t>- </a:t>
            </a:r>
            <a:r>
              <a:rPr lang="en-US" sz="2800" dirty="0"/>
              <a:t>problems with sampling / </a:t>
            </a:r>
            <a:r>
              <a:rPr lang="en-US" sz="2800" dirty="0" err="1"/>
              <a:t>normalisation</a:t>
            </a:r>
            <a:endParaRPr lang="en-US" sz="2800" dirty="0"/>
          </a:p>
          <a:p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F5477-5B2C-A039-E43D-34D41D4CE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059" y="3677634"/>
            <a:ext cx="5476405" cy="25395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B1A2CA-6558-ABBC-FA37-2D1A998A2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6" y="3675574"/>
            <a:ext cx="4497146" cy="280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5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345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Theodore Allnutt</dc:creator>
  <cp:lastModifiedBy>theo allnutt</cp:lastModifiedBy>
  <cp:revision>16</cp:revision>
  <dcterms:created xsi:type="dcterms:W3CDTF">2023-04-05T00:33:31Z</dcterms:created>
  <dcterms:modified xsi:type="dcterms:W3CDTF">2023-04-05T22:55:53Z</dcterms:modified>
</cp:coreProperties>
</file>