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79" r:id="rId3"/>
    <p:sldId id="257" r:id="rId4"/>
    <p:sldId id="259" r:id="rId5"/>
    <p:sldId id="260" r:id="rId6"/>
    <p:sldId id="261" r:id="rId7"/>
    <p:sldId id="280" r:id="rId8"/>
    <p:sldId id="262" r:id="rId9"/>
    <p:sldId id="263" r:id="rId10"/>
    <p:sldId id="264" r:id="rId11"/>
    <p:sldId id="281" r:id="rId12"/>
    <p:sldId id="265" r:id="rId13"/>
    <p:sldId id="271" r:id="rId14"/>
    <p:sldId id="267" r:id="rId15"/>
    <p:sldId id="268" r:id="rId16"/>
    <p:sldId id="269" r:id="rId17"/>
    <p:sldId id="270" r:id="rId18"/>
    <p:sldId id="301" r:id="rId19"/>
    <p:sldId id="266" r:id="rId20"/>
    <p:sldId id="278" r:id="rId21"/>
    <p:sldId id="274" r:id="rId22"/>
    <p:sldId id="299" r:id="rId23"/>
    <p:sldId id="275" r:id="rId24"/>
    <p:sldId id="276" r:id="rId25"/>
    <p:sldId id="277" r:id="rId26"/>
    <p:sldId id="285" r:id="rId27"/>
    <p:sldId id="287" r:id="rId28"/>
    <p:sldId id="286" r:id="rId29"/>
    <p:sldId id="288" r:id="rId30"/>
    <p:sldId id="289" r:id="rId31"/>
    <p:sldId id="282" r:id="rId32"/>
    <p:sldId id="283" r:id="rId33"/>
    <p:sldId id="284" r:id="rId34"/>
    <p:sldId id="290" r:id="rId35"/>
    <p:sldId id="294" r:id="rId36"/>
    <p:sldId id="295" r:id="rId37"/>
    <p:sldId id="296" r:id="rId38"/>
    <p:sldId id="297" r:id="rId39"/>
    <p:sldId id="291" r:id="rId40"/>
    <p:sldId id="293" r:id="rId41"/>
    <p:sldId id="292" r:id="rId42"/>
    <p:sldId id="298" r:id="rId43"/>
    <p:sldId id="300" r:id="rId44"/>
    <p:sldId id="25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4" d="100"/>
          <a:sy n="84" d="100"/>
        </p:scale>
        <p:origin x="63"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9/26/2020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2578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9/26/2020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475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9/26/2020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867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9/26/2020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00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9/26/2020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401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9/26/2020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98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9/26/2020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8494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9/26/2020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462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9/26/2020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12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9/26/2020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597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9/26/2020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613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9/26/2020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88173928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github.com/owid/covid-19-data/tree/master/public/data" TargetMode="External"/><Relationship Id="rId3" Type="http://schemas.openxmlformats.org/officeDocument/2006/relationships/hyperlink" Target="https://www.medelahealthcare.com/en-GB/insights/fighting-the-pandemic-takes-preparation" TargetMode="External"/><Relationship Id="rId7" Type="http://schemas.openxmlformats.org/officeDocument/2006/relationships/hyperlink" Target="https://github.com/CSSEGISandData/COVID-19/tree/master/csse_covid_19_data" TargetMode="External"/><Relationship Id="rId12" Type="http://schemas.openxmlformats.org/officeDocument/2006/relationships/hyperlink" Target="https://www.bsg.ox.ac.uk/research/research-projects/coronavirus-government-response-tracker" TargetMode="External"/><Relationship Id="rId2" Type="http://schemas.openxmlformats.org/officeDocument/2006/relationships/hyperlink" Target="https://apps.who.int/gpmb/assets/annual_report/GPMB_annualreport_2019.pdf" TargetMode="External"/><Relationship Id="rId1" Type="http://schemas.openxmlformats.org/officeDocument/2006/relationships/slideLayout" Target="../slideLayouts/slideLayout2.xml"/><Relationship Id="rId6" Type="http://schemas.openxmlformats.org/officeDocument/2006/relationships/hyperlink" Target="https://www.ghsindex.org/about/" TargetMode="External"/><Relationship Id="rId11" Type="http://schemas.openxmlformats.org/officeDocument/2006/relationships/hyperlink" Target="https://rsf.org/en/ranking" TargetMode="External"/><Relationship Id="rId5" Type="http://schemas.openxmlformats.org/officeDocument/2006/relationships/hyperlink" Target="https://www.mckinsey.com/business-functions/operations/our-insights/supply-chain-risk-management-is-back" TargetMode="External"/><Relationship Id="rId10" Type="http://schemas.openxmlformats.org/officeDocument/2006/relationships/hyperlink" Target="https://www.who.int/healthinfo/paper30.pdf?ua=1" TargetMode="External"/><Relationship Id="rId4" Type="http://schemas.openxmlformats.org/officeDocument/2006/relationships/hyperlink" Target="https://www.mckinsey.com/business-functions/risk/our-insights/covid-19-implications-for-business" TargetMode="External"/><Relationship Id="rId9" Type="http://schemas.openxmlformats.org/officeDocument/2006/relationships/hyperlink" Target="https://www.imf.org/external/pubs/ft/weo/2020/01/weodata/index.asp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F49BD4A-9389-474F-9ED6-2BABAB662A56}"/>
              </a:ext>
            </a:extLst>
          </p:cNvPr>
          <p:cNvPicPr>
            <a:picLocks noChangeAspect="1"/>
          </p:cNvPicPr>
          <p:nvPr/>
        </p:nvPicPr>
        <p:blipFill rotWithShape="1">
          <a:blip r:embed="rId2"/>
          <a:srcRect l="9091" b="9091"/>
          <a:stretch/>
        </p:blipFill>
        <p:spPr>
          <a:xfrm>
            <a:off x="-2" y="10"/>
            <a:ext cx="12192002" cy="6857990"/>
          </a:xfrm>
          <a:prstGeom prst="rect">
            <a:avLst/>
          </a:prstGeom>
        </p:spPr>
      </p:pic>
      <p:sp>
        <p:nvSpPr>
          <p:cNvPr id="18" name="Rectangle 17">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6EF555-6CEA-449C-943A-B2643C32AC47}"/>
              </a:ext>
            </a:extLst>
          </p:cNvPr>
          <p:cNvSpPr>
            <a:spLocks noGrp="1"/>
          </p:cNvSpPr>
          <p:nvPr>
            <p:ph type="ctrTitle"/>
          </p:nvPr>
        </p:nvSpPr>
        <p:spPr>
          <a:xfrm>
            <a:off x="7848600" y="1122363"/>
            <a:ext cx="4023360" cy="2807208"/>
          </a:xfrm>
        </p:spPr>
        <p:txBody>
          <a:bodyPr anchor="b">
            <a:normAutofit/>
          </a:bodyPr>
          <a:lstStyle/>
          <a:p>
            <a:pPr algn="l"/>
            <a:r>
              <a:rPr lang="en-US" sz="3000" dirty="0"/>
              <a:t>Determining the Tangible Conclusions that Can Be Drawn from COVID-19</a:t>
            </a:r>
            <a:r>
              <a:rPr lang="en-US" sz="3000" dirty="0">
                <a:solidFill>
                  <a:srgbClr val="000000"/>
                </a:solidFill>
              </a:rPr>
              <a:t> </a:t>
            </a:r>
            <a:r>
              <a:rPr lang="en-US" sz="3000" dirty="0"/>
              <a:t>Case</a:t>
            </a:r>
            <a:r>
              <a:rPr lang="en-US" sz="3000" dirty="0">
                <a:solidFill>
                  <a:srgbClr val="000000"/>
                </a:solidFill>
              </a:rPr>
              <a:t> </a:t>
            </a:r>
            <a:r>
              <a:rPr lang="en-US" sz="3000" dirty="0"/>
              <a:t>Data for Strategic Supply Chain Decisions</a:t>
            </a:r>
            <a:endParaRPr lang="en-US" sz="3000" dirty="0">
              <a:solidFill>
                <a:srgbClr val="000000"/>
              </a:solidFill>
            </a:endParaRPr>
          </a:p>
        </p:txBody>
      </p:sp>
      <p:sp>
        <p:nvSpPr>
          <p:cNvPr id="3" name="Subtitle 2">
            <a:extLst>
              <a:ext uri="{FF2B5EF4-FFF2-40B4-BE49-F238E27FC236}">
                <a16:creationId xmlns:a16="http://schemas.microsoft.com/office/drawing/2014/main" id="{54CDD8B8-84CF-4A6D-8867-1A3C85C9CF38}"/>
              </a:ext>
            </a:extLst>
          </p:cNvPr>
          <p:cNvSpPr>
            <a:spLocks noGrp="1"/>
          </p:cNvSpPr>
          <p:nvPr>
            <p:ph type="subTitle" idx="1"/>
          </p:nvPr>
        </p:nvSpPr>
        <p:spPr>
          <a:xfrm>
            <a:off x="7848600" y="3968496"/>
            <a:ext cx="4023360" cy="1208141"/>
          </a:xfrm>
        </p:spPr>
        <p:txBody>
          <a:bodyPr>
            <a:normAutofit/>
          </a:bodyPr>
          <a:lstStyle/>
          <a:p>
            <a:pPr algn="l"/>
            <a:r>
              <a:rPr lang="en-US" dirty="0"/>
              <a:t>Theodore Endresen </a:t>
            </a:r>
            <a:r>
              <a:rPr lang="zh-CN" altLang="en-US" dirty="0"/>
              <a:t>（安多）</a:t>
            </a:r>
            <a:endParaRPr lang="en-US" dirty="0"/>
          </a:p>
        </p:txBody>
      </p:sp>
    </p:spTree>
    <p:extLst>
      <p:ext uri="{BB962C8B-B14F-4D97-AF65-F5344CB8AC3E}">
        <p14:creationId xmlns:p14="http://schemas.microsoft.com/office/powerpoint/2010/main" val="19407980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875B9E-58EA-45A0-923B-AE45F4D0CB14}"/>
              </a:ext>
            </a:extLst>
          </p:cNvPr>
          <p:cNvSpPr>
            <a:spLocks noGrp="1"/>
          </p:cNvSpPr>
          <p:nvPr>
            <p:ph type="title"/>
          </p:nvPr>
        </p:nvSpPr>
        <p:spPr>
          <a:xfrm>
            <a:off x="686834" y="591344"/>
            <a:ext cx="3200400" cy="5585619"/>
          </a:xfrm>
        </p:spPr>
        <p:txBody>
          <a:bodyPr>
            <a:normAutofit/>
          </a:bodyPr>
          <a:lstStyle/>
          <a:p>
            <a:r>
              <a:rPr lang="en-US">
                <a:solidFill>
                  <a:srgbClr val="FFFFFF"/>
                </a:solidFill>
              </a:rPr>
              <a:t>Research Objective</a:t>
            </a:r>
          </a:p>
        </p:txBody>
      </p:sp>
      <p:sp>
        <p:nvSpPr>
          <p:cNvPr id="3" name="Content Placeholder 2">
            <a:extLst>
              <a:ext uri="{FF2B5EF4-FFF2-40B4-BE49-F238E27FC236}">
                <a16:creationId xmlns:a16="http://schemas.microsoft.com/office/drawing/2014/main" id="{2871F8F8-34FF-4FB9-AEBB-4F2151D9CBE2}"/>
              </a:ext>
            </a:extLst>
          </p:cNvPr>
          <p:cNvSpPr>
            <a:spLocks noGrp="1"/>
          </p:cNvSpPr>
          <p:nvPr>
            <p:ph idx="1"/>
          </p:nvPr>
        </p:nvSpPr>
        <p:spPr>
          <a:xfrm>
            <a:off x="4447308" y="591344"/>
            <a:ext cx="6906491" cy="5585619"/>
          </a:xfrm>
        </p:spPr>
        <p:txBody>
          <a:bodyPr anchor="ctr">
            <a:normAutofit/>
          </a:bodyPr>
          <a:lstStyle/>
          <a:p>
            <a:pPr marL="0" indent="0">
              <a:buNone/>
            </a:pPr>
            <a:r>
              <a:rPr lang="en-US" dirty="0"/>
              <a:t>Finally, based on the analyses, I should be able to draw tangible conclusions that determine the effectiveness of a country’s COVID-19 response, what other prior known indicators played a significant role in predicting a countries observed COVID-19 response, and how accurate John’s Hopkins 2019 GHS Rankings were.</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707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92B1ED-2E1E-425B-8C2D-806924074803}"/>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kern="1200">
                <a:solidFill>
                  <a:schemeClr val="tx1"/>
                </a:solidFill>
                <a:latin typeface="+mj-lt"/>
                <a:ea typeface="+mj-ea"/>
                <a:cs typeface="+mj-cs"/>
              </a:rPr>
              <a:t>Methodology</a:t>
            </a:r>
          </a:p>
        </p:txBody>
      </p:sp>
      <p:sp>
        <p:nvSpPr>
          <p:cNvPr id="3" name="Text Placeholder 2">
            <a:extLst>
              <a:ext uri="{FF2B5EF4-FFF2-40B4-BE49-F238E27FC236}">
                <a16:creationId xmlns:a16="http://schemas.microsoft.com/office/drawing/2014/main" id="{C6EF7C10-65B5-401A-8265-3110002FF29E}"/>
              </a:ext>
            </a:extLst>
          </p:cNvPr>
          <p:cNvSpPr>
            <a:spLocks noGrp="1"/>
          </p:cNvSpPr>
          <p:nvPr>
            <p:ph type="body" idx="1"/>
          </p:nvPr>
        </p:nvSpPr>
        <p:spPr>
          <a:xfrm>
            <a:off x="4038600" y="4782320"/>
            <a:ext cx="7644627" cy="1329443"/>
          </a:xfrm>
        </p:spPr>
        <p:txBody>
          <a:bodyPr vert="horz" lIns="91440" tIns="45720" rIns="91440" bIns="45720" rtlCol="0">
            <a:normAutofit/>
          </a:bodyPr>
          <a:lstStyle/>
          <a:p>
            <a:pPr algn="r"/>
            <a:r>
              <a:rPr lang="en-US" kern="1200">
                <a:solidFill>
                  <a:schemeClr val="tx1"/>
                </a:solidFill>
                <a:latin typeface="+mn-lt"/>
                <a:ea typeface="+mn-ea"/>
                <a:cs typeface="+mn-cs"/>
              </a:rPr>
              <a:t>How I propose I should conduct my research?</a:t>
            </a:r>
          </a:p>
        </p:txBody>
      </p:sp>
      <p:sp>
        <p:nvSpPr>
          <p:cNvPr id="18" name="Oval 1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601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6F5FEB-03B7-445A-A7AF-2DDE4C0E364C}"/>
              </a:ext>
            </a:extLst>
          </p:cNvPr>
          <p:cNvSpPr>
            <a:spLocks noGrp="1"/>
          </p:cNvSpPr>
          <p:nvPr>
            <p:ph type="title"/>
          </p:nvPr>
        </p:nvSpPr>
        <p:spPr>
          <a:xfrm>
            <a:off x="686834" y="591344"/>
            <a:ext cx="3200400" cy="5585619"/>
          </a:xfrm>
        </p:spPr>
        <p:txBody>
          <a:bodyPr>
            <a:normAutofit/>
          </a:bodyPr>
          <a:lstStyle/>
          <a:p>
            <a:r>
              <a:rPr lang="en-US">
                <a:solidFill>
                  <a:srgbClr val="FFFFFF"/>
                </a:solidFill>
              </a:rPr>
              <a:t>Methodology – Date Sources</a:t>
            </a:r>
          </a:p>
        </p:txBody>
      </p:sp>
      <p:sp>
        <p:nvSpPr>
          <p:cNvPr id="3" name="Content Placeholder 2">
            <a:extLst>
              <a:ext uri="{FF2B5EF4-FFF2-40B4-BE49-F238E27FC236}">
                <a16:creationId xmlns:a16="http://schemas.microsoft.com/office/drawing/2014/main" id="{B9E59FC9-FFC5-4AF0-82AD-F386F68C71B8}"/>
              </a:ext>
            </a:extLst>
          </p:cNvPr>
          <p:cNvSpPr>
            <a:spLocks noGrp="1"/>
          </p:cNvSpPr>
          <p:nvPr>
            <p:ph idx="1"/>
          </p:nvPr>
        </p:nvSpPr>
        <p:spPr>
          <a:xfrm>
            <a:off x="4447308" y="591344"/>
            <a:ext cx="6906491" cy="5585619"/>
          </a:xfrm>
        </p:spPr>
        <p:txBody>
          <a:bodyPr anchor="ctr">
            <a:normAutofit/>
          </a:bodyPr>
          <a:lstStyle/>
          <a:p>
            <a:pPr marL="0" indent="0">
              <a:buNone/>
            </a:pPr>
            <a:r>
              <a:rPr lang="en-US" dirty="0"/>
              <a:t>We need to following data for every country in order to conduct this research:</a:t>
            </a:r>
          </a:p>
          <a:p>
            <a:r>
              <a:rPr lang="en-US" dirty="0"/>
              <a:t>Total Deaths</a:t>
            </a:r>
          </a:p>
          <a:p>
            <a:r>
              <a:rPr lang="en-US" dirty="0"/>
              <a:t>Total Cases</a:t>
            </a:r>
          </a:p>
          <a:p>
            <a:r>
              <a:rPr lang="en-US" dirty="0"/>
              <a:t>Total Tests</a:t>
            </a:r>
          </a:p>
          <a:p>
            <a:pPr marL="0" indent="0">
              <a:buNone/>
            </a:pPr>
            <a:r>
              <a:rPr lang="en-US" dirty="0"/>
              <a:t>From this data, we should be able to extrapolate all necessary metrics to conduct our analyses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63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6F5FEB-03B7-445A-A7AF-2DDE4C0E364C}"/>
              </a:ext>
            </a:extLst>
          </p:cNvPr>
          <p:cNvSpPr>
            <a:spLocks noGrp="1"/>
          </p:cNvSpPr>
          <p:nvPr>
            <p:ph type="title"/>
          </p:nvPr>
        </p:nvSpPr>
        <p:spPr>
          <a:xfrm>
            <a:off x="686834" y="591344"/>
            <a:ext cx="3200400" cy="5585619"/>
          </a:xfrm>
        </p:spPr>
        <p:txBody>
          <a:bodyPr>
            <a:normAutofit/>
          </a:bodyPr>
          <a:lstStyle/>
          <a:p>
            <a:r>
              <a:rPr lang="en-US">
                <a:solidFill>
                  <a:srgbClr val="FFFFFF"/>
                </a:solidFill>
              </a:rPr>
              <a:t>Methodology – COVID-19 Date Sources</a:t>
            </a:r>
          </a:p>
        </p:txBody>
      </p:sp>
      <p:sp>
        <p:nvSpPr>
          <p:cNvPr id="3" name="Content Placeholder 2">
            <a:extLst>
              <a:ext uri="{FF2B5EF4-FFF2-40B4-BE49-F238E27FC236}">
                <a16:creationId xmlns:a16="http://schemas.microsoft.com/office/drawing/2014/main" id="{B9E59FC9-FFC5-4AF0-82AD-F386F68C71B8}"/>
              </a:ext>
            </a:extLst>
          </p:cNvPr>
          <p:cNvSpPr>
            <a:spLocks noGrp="1"/>
          </p:cNvSpPr>
          <p:nvPr>
            <p:ph idx="1"/>
          </p:nvPr>
        </p:nvSpPr>
        <p:spPr>
          <a:xfrm>
            <a:off x="4447308" y="591344"/>
            <a:ext cx="6906491" cy="5585619"/>
          </a:xfrm>
        </p:spPr>
        <p:txBody>
          <a:bodyPr anchor="ctr">
            <a:normAutofit/>
          </a:bodyPr>
          <a:lstStyle/>
          <a:p>
            <a:pPr marL="0" indent="0">
              <a:buNone/>
            </a:pPr>
            <a:r>
              <a:rPr lang="en-US" sz="2400" dirty="0"/>
              <a:t>The COVID-19 Case and Death data can be obtained through Johns Hopkins’ Whiting School of Engineering’s Center for Systems Science and Engineering public </a:t>
            </a:r>
            <a:r>
              <a:rPr lang="en-US" sz="2400" dirty="0" err="1"/>
              <a:t>Github</a:t>
            </a:r>
            <a:r>
              <a:rPr lang="en-US" sz="2400" dirty="0"/>
              <a:t> page [6].</a:t>
            </a:r>
          </a:p>
          <a:p>
            <a:pPr marL="0" indent="0">
              <a:buNone/>
            </a:pPr>
            <a:endParaRPr lang="en-US" sz="2400" dirty="0"/>
          </a:p>
          <a:p>
            <a:pPr marL="0" indent="0">
              <a:buNone/>
            </a:pPr>
            <a:r>
              <a:rPr lang="en-US" sz="2400" dirty="0"/>
              <a:t>The COVID-19 Testing data can be obtained through Our World in Data’s public </a:t>
            </a:r>
            <a:r>
              <a:rPr lang="en-US" sz="2400" dirty="0" err="1"/>
              <a:t>Github</a:t>
            </a:r>
            <a:r>
              <a:rPr lang="en-US" sz="2400" dirty="0"/>
              <a:t> page [7].</a:t>
            </a:r>
          </a:p>
          <a:p>
            <a:pPr marL="0" indent="0">
              <a:buNone/>
            </a:pPr>
            <a:endParaRPr lang="en-US" sz="2400" dirty="0"/>
          </a:p>
          <a:p>
            <a:pPr marL="0" indent="0">
              <a:buNone/>
            </a:pPr>
            <a:r>
              <a:rPr lang="en-US" sz="2400" dirty="0"/>
              <a:t>Both these data sources have been vigorously tracking and publishing their data sources, so they can be appropriately used for our research.</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1494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79B0AC-53D8-4FCF-A90A-4ED4E266D8BF}"/>
              </a:ext>
            </a:extLst>
          </p:cNvPr>
          <p:cNvSpPr>
            <a:spLocks noGrp="1"/>
          </p:cNvSpPr>
          <p:nvPr>
            <p:ph type="title"/>
          </p:nvPr>
        </p:nvSpPr>
        <p:spPr>
          <a:xfrm>
            <a:off x="686834" y="591344"/>
            <a:ext cx="3200400" cy="5585619"/>
          </a:xfrm>
        </p:spPr>
        <p:txBody>
          <a:bodyPr>
            <a:normAutofit/>
          </a:bodyPr>
          <a:lstStyle/>
          <a:p>
            <a:r>
              <a:rPr lang="en-US">
                <a:solidFill>
                  <a:srgbClr val="FFFFFF"/>
                </a:solidFill>
              </a:rPr>
              <a:t>Methodology – Economic Comparison</a:t>
            </a:r>
          </a:p>
        </p:txBody>
      </p:sp>
      <p:sp>
        <p:nvSpPr>
          <p:cNvPr id="3" name="Content Placeholder 2">
            <a:extLst>
              <a:ext uri="{FF2B5EF4-FFF2-40B4-BE49-F238E27FC236}">
                <a16:creationId xmlns:a16="http://schemas.microsoft.com/office/drawing/2014/main" id="{A8DF4E53-E7F2-48A4-A6A2-9420A44BDBA2}"/>
              </a:ext>
            </a:extLst>
          </p:cNvPr>
          <p:cNvSpPr>
            <a:spLocks noGrp="1"/>
          </p:cNvSpPr>
          <p:nvPr>
            <p:ph idx="1"/>
          </p:nvPr>
        </p:nvSpPr>
        <p:spPr>
          <a:xfrm>
            <a:off x="4447308" y="591344"/>
            <a:ext cx="6906491" cy="5585619"/>
          </a:xfrm>
        </p:spPr>
        <p:txBody>
          <a:bodyPr anchor="ctr">
            <a:normAutofit/>
          </a:bodyPr>
          <a:lstStyle/>
          <a:p>
            <a:pPr marL="0" indent="0">
              <a:buNone/>
            </a:pPr>
            <a:r>
              <a:rPr lang="en-US" dirty="0"/>
              <a:t>In order to do the economic comparison, we can utilize economic data from the International Monetary Fund’s (IMF) April 2020 World Economic Outlook Report [8].</a:t>
            </a:r>
          </a:p>
          <a:p>
            <a:pPr marL="0" indent="0">
              <a:buNone/>
            </a:pPr>
            <a:endParaRPr lang="en-US" dirty="0"/>
          </a:p>
          <a:p>
            <a:pPr marL="0" indent="0">
              <a:buNone/>
            </a:pPr>
            <a:r>
              <a:rPr lang="en-US" dirty="0"/>
              <a:t>From this data, we will most likely look at the following data</a:t>
            </a:r>
          </a:p>
          <a:p>
            <a:r>
              <a:rPr lang="en-US" dirty="0"/>
              <a:t>GDP Per Capita</a:t>
            </a:r>
          </a:p>
          <a:p>
            <a:r>
              <a:rPr lang="en-US" dirty="0"/>
              <a:t>Unemployment Rate</a:t>
            </a:r>
          </a:p>
          <a:p>
            <a:r>
              <a:rPr lang="en-US" dirty="0"/>
              <a:t>Government Finance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8605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588C59-06F5-4766-928A-A781DEB57CAD}"/>
              </a:ext>
            </a:extLst>
          </p:cNvPr>
          <p:cNvSpPr>
            <a:spLocks noGrp="1"/>
          </p:cNvSpPr>
          <p:nvPr>
            <p:ph type="title"/>
          </p:nvPr>
        </p:nvSpPr>
        <p:spPr>
          <a:xfrm>
            <a:off x="686834" y="591344"/>
            <a:ext cx="3200400" cy="5585619"/>
          </a:xfrm>
        </p:spPr>
        <p:txBody>
          <a:bodyPr>
            <a:normAutofit/>
          </a:bodyPr>
          <a:lstStyle/>
          <a:p>
            <a:r>
              <a:rPr lang="en-US">
                <a:solidFill>
                  <a:srgbClr val="FFFFFF"/>
                </a:solidFill>
              </a:rPr>
              <a:t>Methodology – Healthcare Comparison</a:t>
            </a:r>
          </a:p>
        </p:txBody>
      </p:sp>
      <p:sp>
        <p:nvSpPr>
          <p:cNvPr id="3" name="Content Placeholder 2">
            <a:extLst>
              <a:ext uri="{FF2B5EF4-FFF2-40B4-BE49-F238E27FC236}">
                <a16:creationId xmlns:a16="http://schemas.microsoft.com/office/drawing/2014/main" id="{E48807B9-6DF6-4B0E-8F2D-8797472253E2}"/>
              </a:ext>
            </a:extLst>
          </p:cNvPr>
          <p:cNvSpPr>
            <a:spLocks noGrp="1"/>
          </p:cNvSpPr>
          <p:nvPr>
            <p:ph idx="1"/>
          </p:nvPr>
        </p:nvSpPr>
        <p:spPr>
          <a:xfrm>
            <a:off x="4447308" y="591344"/>
            <a:ext cx="6906491" cy="5585619"/>
          </a:xfrm>
        </p:spPr>
        <p:txBody>
          <a:bodyPr anchor="ctr">
            <a:normAutofit/>
          </a:bodyPr>
          <a:lstStyle/>
          <a:p>
            <a:pPr marL="0" indent="0">
              <a:buNone/>
            </a:pPr>
            <a:r>
              <a:rPr lang="en-US" dirty="0"/>
              <a:t>In order to do the healthcare comparison, we can utilize healthcare ranking data from the World Health Organization (WHO) report titled </a:t>
            </a:r>
            <a:r>
              <a:rPr lang="en-US" i="1" dirty="0"/>
              <a:t>Measuring Overall Health System Performance For 191 Countries </a:t>
            </a:r>
            <a:r>
              <a:rPr lang="en-US" dirty="0"/>
              <a:t>[9].</a:t>
            </a:r>
            <a:endParaRPr lang="en-US" i="1" dirty="0"/>
          </a:p>
          <a:p>
            <a:pPr marL="0" indent="0">
              <a:buNone/>
            </a:pPr>
            <a:endParaRPr lang="en-US" i="1" dirty="0"/>
          </a:p>
          <a:p>
            <a:pPr marL="0" indent="0">
              <a:buNone/>
            </a:pPr>
            <a:r>
              <a:rPr lang="en-US" dirty="0"/>
              <a:t>This report created a composite score that weighted every country’s healthcare’s efficiency versus their quality and equity.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252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024AD3-C517-4645-8D4D-5A11E9C58B7E}"/>
              </a:ext>
            </a:extLst>
          </p:cNvPr>
          <p:cNvSpPr>
            <a:spLocks noGrp="1"/>
          </p:cNvSpPr>
          <p:nvPr>
            <p:ph type="title"/>
          </p:nvPr>
        </p:nvSpPr>
        <p:spPr>
          <a:xfrm>
            <a:off x="686834" y="591344"/>
            <a:ext cx="3200400" cy="5585619"/>
          </a:xfrm>
        </p:spPr>
        <p:txBody>
          <a:bodyPr>
            <a:normAutofit/>
          </a:bodyPr>
          <a:lstStyle/>
          <a:p>
            <a:r>
              <a:rPr lang="en-US">
                <a:solidFill>
                  <a:srgbClr val="FFFFFF"/>
                </a:solidFill>
              </a:rPr>
              <a:t>Methodology – Press Independece Comparison</a:t>
            </a:r>
          </a:p>
        </p:txBody>
      </p:sp>
      <p:sp>
        <p:nvSpPr>
          <p:cNvPr id="3" name="Content Placeholder 2">
            <a:extLst>
              <a:ext uri="{FF2B5EF4-FFF2-40B4-BE49-F238E27FC236}">
                <a16:creationId xmlns:a16="http://schemas.microsoft.com/office/drawing/2014/main" id="{D4E26825-4457-4019-9B3B-233A9F452BB4}"/>
              </a:ext>
            </a:extLst>
          </p:cNvPr>
          <p:cNvSpPr>
            <a:spLocks noGrp="1"/>
          </p:cNvSpPr>
          <p:nvPr>
            <p:ph idx="1"/>
          </p:nvPr>
        </p:nvSpPr>
        <p:spPr>
          <a:xfrm>
            <a:off x="4447308" y="591344"/>
            <a:ext cx="6906491" cy="5585619"/>
          </a:xfrm>
        </p:spPr>
        <p:txBody>
          <a:bodyPr anchor="ctr">
            <a:normAutofit/>
          </a:bodyPr>
          <a:lstStyle/>
          <a:p>
            <a:pPr marL="0" indent="0">
              <a:buNone/>
            </a:pPr>
            <a:r>
              <a:rPr lang="en-US" dirty="0"/>
              <a:t>In order to the press independence comparison, we can utilize the data from the 2020 World Press Freedom Index Rankings published by Reporters Without Borders [10]</a:t>
            </a:r>
          </a:p>
          <a:p>
            <a:pPr marL="0" indent="0">
              <a:buNone/>
            </a:pPr>
            <a:endParaRPr lang="en-US" i="1" dirty="0"/>
          </a:p>
          <a:p>
            <a:pPr marL="0" indent="0">
              <a:buNone/>
            </a:pPr>
            <a:r>
              <a:rPr lang="en-US" dirty="0"/>
              <a:t>In addition to ranking each country, the report also assigned each country a score which they have also correlated to a categorical rating.</a:t>
            </a:r>
          </a:p>
          <a:p>
            <a:pPr marL="0" indent="0">
              <a:buNone/>
            </a:pP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5726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FF1CBD-CA0A-424B-A2CC-0A6BDC125E97}"/>
              </a:ext>
            </a:extLst>
          </p:cNvPr>
          <p:cNvSpPr>
            <a:spLocks noGrp="1"/>
          </p:cNvSpPr>
          <p:nvPr>
            <p:ph type="title"/>
          </p:nvPr>
        </p:nvSpPr>
        <p:spPr>
          <a:xfrm>
            <a:off x="686834" y="591344"/>
            <a:ext cx="3200400" cy="5585619"/>
          </a:xfrm>
        </p:spPr>
        <p:txBody>
          <a:bodyPr>
            <a:normAutofit/>
          </a:bodyPr>
          <a:lstStyle/>
          <a:p>
            <a:r>
              <a:rPr lang="en-US" sz="4100">
                <a:solidFill>
                  <a:srgbClr val="FFFFFF"/>
                </a:solidFill>
              </a:rPr>
              <a:t>Methodology – John’s Hopkins Pandemic Preparedness Comparison</a:t>
            </a:r>
          </a:p>
        </p:txBody>
      </p:sp>
      <p:sp>
        <p:nvSpPr>
          <p:cNvPr id="3" name="Content Placeholder 2">
            <a:extLst>
              <a:ext uri="{FF2B5EF4-FFF2-40B4-BE49-F238E27FC236}">
                <a16:creationId xmlns:a16="http://schemas.microsoft.com/office/drawing/2014/main" id="{D445FEE7-F1D7-489C-B35C-B85EBD7EC366}"/>
              </a:ext>
            </a:extLst>
          </p:cNvPr>
          <p:cNvSpPr>
            <a:spLocks noGrp="1"/>
          </p:cNvSpPr>
          <p:nvPr>
            <p:ph idx="1"/>
          </p:nvPr>
        </p:nvSpPr>
        <p:spPr>
          <a:xfrm>
            <a:off x="4447308" y="591344"/>
            <a:ext cx="6906491" cy="5585619"/>
          </a:xfrm>
        </p:spPr>
        <p:txBody>
          <a:bodyPr anchor="ctr">
            <a:normAutofit/>
          </a:bodyPr>
          <a:lstStyle/>
          <a:p>
            <a:pPr marL="0" indent="0">
              <a:buNone/>
            </a:pPr>
            <a:r>
              <a:rPr lang="en-US" dirty="0"/>
              <a:t>The Johns Hopkins GHS Rankings [5] pose an interesting area of study because they were released in October 2019. Thus, they give us a great view of what pandemic preparedness was viewed to be before the COVID-19 outbreak.</a:t>
            </a:r>
          </a:p>
          <a:p>
            <a:pPr marL="0" indent="0">
              <a:buNone/>
            </a:pPr>
            <a:endParaRPr lang="en-US" dirty="0"/>
          </a:p>
          <a:p>
            <a:pPr marL="0" indent="0">
              <a:buNone/>
            </a:pPr>
            <a:r>
              <a:rPr lang="en-US" dirty="0"/>
              <a:t>The reports ranks every country and provides a score across six dimensions of pandemic preparedness (prevent, detect, respond, health, norms, and risk) as well as an aggregated overall ranking.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4913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FF1CBD-CA0A-424B-A2CC-0A6BDC125E97}"/>
              </a:ext>
            </a:extLst>
          </p:cNvPr>
          <p:cNvSpPr>
            <a:spLocks noGrp="1"/>
          </p:cNvSpPr>
          <p:nvPr>
            <p:ph type="title"/>
          </p:nvPr>
        </p:nvSpPr>
        <p:spPr>
          <a:xfrm>
            <a:off x="686834" y="591344"/>
            <a:ext cx="3200400" cy="5585619"/>
          </a:xfrm>
        </p:spPr>
        <p:txBody>
          <a:bodyPr>
            <a:normAutofit/>
          </a:bodyPr>
          <a:lstStyle/>
          <a:p>
            <a:r>
              <a:rPr lang="en-US" sz="4100" dirty="0">
                <a:solidFill>
                  <a:srgbClr val="FFFFFF"/>
                </a:solidFill>
              </a:rPr>
              <a:t>Methodology – University of Oxford Stringency Index</a:t>
            </a:r>
          </a:p>
        </p:txBody>
      </p:sp>
      <p:sp>
        <p:nvSpPr>
          <p:cNvPr id="3" name="Content Placeholder 2">
            <a:extLst>
              <a:ext uri="{FF2B5EF4-FFF2-40B4-BE49-F238E27FC236}">
                <a16:creationId xmlns:a16="http://schemas.microsoft.com/office/drawing/2014/main" id="{D445FEE7-F1D7-489C-B35C-B85EBD7EC366}"/>
              </a:ext>
            </a:extLst>
          </p:cNvPr>
          <p:cNvSpPr>
            <a:spLocks noGrp="1"/>
          </p:cNvSpPr>
          <p:nvPr>
            <p:ph idx="1"/>
          </p:nvPr>
        </p:nvSpPr>
        <p:spPr>
          <a:xfrm>
            <a:off x="4447308" y="591344"/>
            <a:ext cx="6906491" cy="5585619"/>
          </a:xfrm>
        </p:spPr>
        <p:txBody>
          <a:bodyPr anchor="ctr">
            <a:normAutofit/>
          </a:bodyPr>
          <a:lstStyle/>
          <a:p>
            <a:pPr marL="0" indent="0">
              <a:buNone/>
            </a:pPr>
            <a:r>
              <a:rPr lang="en-US" dirty="0"/>
              <a:t>Researchers at the University of Oxford have put together a Stringency Index that “systematically collects information on several different common policy responses that governments have taken to respond to the pandemic on 17 indicators such as school closures and travel </a:t>
            </a:r>
            <a:r>
              <a:rPr lang="en-US"/>
              <a:t>restrictions” [11].</a:t>
            </a:r>
            <a:endParaRPr lang="en-US" dirty="0"/>
          </a:p>
          <a:p>
            <a:pPr marL="0" indent="0">
              <a:buNone/>
            </a:pPr>
            <a:endParaRPr lang="en-US" dirty="0"/>
          </a:p>
          <a:p>
            <a:pPr marL="0" indent="0">
              <a:buNone/>
            </a:pPr>
            <a:r>
              <a:rPr lang="en-US" dirty="0"/>
              <a:t>This data can also be used to leverage the COVID-19 metrics I calculate and the John’s Hopkins Pandemic Preparedness Metrics.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263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C0A900-D291-47E5-8B8B-15081161C8E6}"/>
              </a:ext>
            </a:extLst>
          </p:cNvPr>
          <p:cNvSpPr>
            <a:spLocks noGrp="1"/>
          </p:cNvSpPr>
          <p:nvPr>
            <p:ph type="title"/>
          </p:nvPr>
        </p:nvSpPr>
        <p:spPr>
          <a:xfrm>
            <a:off x="686834" y="591344"/>
            <a:ext cx="3200400" cy="5585619"/>
          </a:xfrm>
        </p:spPr>
        <p:txBody>
          <a:bodyPr>
            <a:normAutofit/>
          </a:bodyPr>
          <a:lstStyle/>
          <a:p>
            <a:r>
              <a:rPr lang="en-US">
                <a:solidFill>
                  <a:srgbClr val="FFFFFF"/>
                </a:solidFill>
              </a:rPr>
              <a:t>Methodology – Metrics</a:t>
            </a:r>
          </a:p>
        </p:txBody>
      </p:sp>
      <p:sp>
        <p:nvSpPr>
          <p:cNvPr id="3" name="Content Placeholder 2">
            <a:extLst>
              <a:ext uri="{FF2B5EF4-FFF2-40B4-BE49-F238E27FC236}">
                <a16:creationId xmlns:a16="http://schemas.microsoft.com/office/drawing/2014/main" id="{DE258A4F-853A-421E-83F1-9BB68B1EFDFE}"/>
              </a:ext>
            </a:extLst>
          </p:cNvPr>
          <p:cNvSpPr>
            <a:spLocks noGrp="1"/>
          </p:cNvSpPr>
          <p:nvPr>
            <p:ph idx="1"/>
          </p:nvPr>
        </p:nvSpPr>
        <p:spPr>
          <a:xfrm>
            <a:off x="4447308" y="591344"/>
            <a:ext cx="6906491" cy="5585619"/>
          </a:xfrm>
        </p:spPr>
        <p:txBody>
          <a:bodyPr anchor="ctr">
            <a:normAutofit/>
          </a:bodyPr>
          <a:lstStyle/>
          <a:p>
            <a:pPr marL="0" indent="0">
              <a:buNone/>
            </a:pPr>
            <a:r>
              <a:rPr lang="en-US" dirty="0"/>
              <a:t>Based on the COVID-19 Cases, Deaths, and Testing data, we must put together a list of metrics that can be used to measure the results of a country’s COVID-19 pandemic response.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122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E0A02F-9531-4761-8586-980C8687F569}"/>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kern="1200">
                <a:solidFill>
                  <a:schemeClr val="tx1"/>
                </a:solidFill>
                <a:latin typeface="+mj-lt"/>
                <a:ea typeface="+mj-ea"/>
                <a:cs typeface="+mj-cs"/>
              </a:rPr>
              <a:t>Significance</a:t>
            </a:r>
          </a:p>
        </p:txBody>
      </p:sp>
      <p:sp>
        <p:nvSpPr>
          <p:cNvPr id="3" name="Text Placeholder 2">
            <a:extLst>
              <a:ext uri="{FF2B5EF4-FFF2-40B4-BE49-F238E27FC236}">
                <a16:creationId xmlns:a16="http://schemas.microsoft.com/office/drawing/2014/main" id="{0B85F38E-8F9F-4D70-98EE-6C250C600477}"/>
              </a:ext>
            </a:extLst>
          </p:cNvPr>
          <p:cNvSpPr>
            <a:spLocks noGrp="1"/>
          </p:cNvSpPr>
          <p:nvPr>
            <p:ph type="body" idx="1"/>
          </p:nvPr>
        </p:nvSpPr>
        <p:spPr>
          <a:xfrm>
            <a:off x="4038600" y="4782320"/>
            <a:ext cx="7644627" cy="1329443"/>
          </a:xfrm>
        </p:spPr>
        <p:txBody>
          <a:bodyPr vert="horz" lIns="91440" tIns="45720" rIns="91440" bIns="45720" rtlCol="0">
            <a:normAutofit/>
          </a:bodyPr>
          <a:lstStyle/>
          <a:p>
            <a:pPr algn="r"/>
            <a:r>
              <a:rPr lang="en-US" kern="1200">
                <a:solidFill>
                  <a:schemeClr val="tx1"/>
                </a:solidFill>
                <a:latin typeface="+mn-lt"/>
                <a:ea typeface="+mn-ea"/>
                <a:cs typeface="+mn-cs"/>
              </a:rPr>
              <a:t>Why my research is important and would be valuable to pursue?</a:t>
            </a:r>
          </a:p>
        </p:txBody>
      </p:sp>
      <p:sp>
        <p:nvSpPr>
          <p:cNvPr id="18" name="Oval 1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5811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265517E6-731F-4E8F-9FC3-57499CC1D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6024FDB6-ADEE-441F-BE33-7FBD2998E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578600" cy="6858003"/>
          </a:xfrm>
          <a:custGeom>
            <a:avLst/>
            <a:gdLst>
              <a:gd name="connsiteX0" fmla="*/ 3840831 w 6450535"/>
              <a:gd name="connsiteY0" fmla="*/ 0 h 6858003"/>
              <a:gd name="connsiteX1" fmla="*/ 0 w 6450535"/>
              <a:gd name="connsiteY1" fmla="*/ 0 h 6858003"/>
              <a:gd name="connsiteX2" fmla="*/ 0 w 6450535"/>
              <a:gd name="connsiteY2" fmla="*/ 6858002 h 6858003"/>
              <a:gd name="connsiteX3" fmla="*/ 222478 w 6450535"/>
              <a:gd name="connsiteY3" fmla="*/ 6858002 h 6858003"/>
              <a:gd name="connsiteX4" fmla="*/ 222478 w 6450535"/>
              <a:gd name="connsiteY4" fmla="*/ 6858003 h 6858003"/>
              <a:gd name="connsiteX5" fmla="*/ 6450535 w 6450535"/>
              <a:gd name="connsiteY5" fmla="*/ 6858003 h 6858003"/>
              <a:gd name="connsiteX6" fmla="*/ 6450535 w 6450535"/>
              <a:gd name="connsiteY6" fmla="*/ 1 h 6858003"/>
              <a:gd name="connsiteX7" fmla="*/ 3840836 w 6450535"/>
              <a:gd name="connsiteY7" fmla="*/ 1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0535" h="6858003">
                <a:moveTo>
                  <a:pt x="3840831" y="0"/>
                </a:moveTo>
                <a:lnTo>
                  <a:pt x="0" y="0"/>
                </a:lnTo>
                <a:lnTo>
                  <a:pt x="0" y="6858002"/>
                </a:lnTo>
                <a:lnTo>
                  <a:pt x="222478" y="6858002"/>
                </a:lnTo>
                <a:lnTo>
                  <a:pt x="222478" y="6858003"/>
                </a:lnTo>
                <a:lnTo>
                  <a:pt x="6450535" y="6858003"/>
                </a:lnTo>
                <a:lnTo>
                  <a:pt x="6450535" y="1"/>
                </a:lnTo>
                <a:lnTo>
                  <a:pt x="3840836"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2974408"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C0A900-D291-47E5-8B8B-15081161C8E6}"/>
              </a:ext>
            </a:extLst>
          </p:cNvPr>
          <p:cNvSpPr>
            <a:spLocks noGrp="1"/>
          </p:cNvSpPr>
          <p:nvPr>
            <p:ph type="title"/>
          </p:nvPr>
        </p:nvSpPr>
        <p:spPr>
          <a:xfrm>
            <a:off x="643467" y="795509"/>
            <a:ext cx="5271106" cy="2798604"/>
          </a:xfrm>
        </p:spPr>
        <p:txBody>
          <a:bodyPr vert="horz" lIns="91440" tIns="45720" rIns="91440" bIns="45720" rtlCol="0" anchor="b">
            <a:normAutofit/>
          </a:bodyPr>
          <a:lstStyle/>
          <a:p>
            <a:r>
              <a:rPr lang="en-US" sz="6000" kern="1200">
                <a:solidFill>
                  <a:srgbClr val="FFFFFF"/>
                </a:solidFill>
                <a:latin typeface="+mj-lt"/>
                <a:ea typeface="+mj-ea"/>
                <a:cs typeface="+mj-cs"/>
              </a:rPr>
              <a:t>Methodology – Metrics: Number of Outbreaks</a:t>
            </a:r>
          </a:p>
        </p:txBody>
      </p:sp>
      <p:pic>
        <p:nvPicPr>
          <p:cNvPr id="7" name="Picture 6">
            <a:extLst>
              <a:ext uri="{FF2B5EF4-FFF2-40B4-BE49-F238E27FC236}">
                <a16:creationId xmlns:a16="http://schemas.microsoft.com/office/drawing/2014/main" id="{77D82EDF-884A-4DB0-A718-70C88350F070}"/>
              </a:ext>
            </a:extLst>
          </p:cNvPr>
          <p:cNvPicPr>
            <a:picLocks noChangeAspect="1"/>
          </p:cNvPicPr>
          <p:nvPr/>
        </p:nvPicPr>
        <p:blipFill>
          <a:blip r:embed="rId2"/>
          <a:stretch>
            <a:fillRect/>
          </a:stretch>
        </p:blipFill>
        <p:spPr>
          <a:xfrm>
            <a:off x="6864836" y="143441"/>
            <a:ext cx="4930881" cy="3143436"/>
          </a:xfrm>
          <a:custGeom>
            <a:avLst/>
            <a:gdLst/>
            <a:ahLst/>
            <a:cxnLst/>
            <a:rect l="l" t="t" r="r" b="b"/>
            <a:pathLst>
              <a:path w="5096871" h="3143436">
                <a:moveTo>
                  <a:pt x="75600" y="0"/>
                </a:moveTo>
                <a:lnTo>
                  <a:pt x="5021271" y="0"/>
                </a:lnTo>
                <a:cubicBezTo>
                  <a:pt x="5063024" y="0"/>
                  <a:pt x="5096871" y="33847"/>
                  <a:pt x="5096871" y="75600"/>
                </a:cubicBezTo>
                <a:lnTo>
                  <a:pt x="5096871" y="3067836"/>
                </a:lnTo>
                <a:cubicBezTo>
                  <a:pt x="5096871" y="3109589"/>
                  <a:pt x="5063024" y="3143436"/>
                  <a:pt x="5021271" y="3143436"/>
                </a:cubicBezTo>
                <a:lnTo>
                  <a:pt x="75600" y="3143436"/>
                </a:lnTo>
                <a:cubicBezTo>
                  <a:pt x="33847" y="3143436"/>
                  <a:pt x="0" y="3109589"/>
                  <a:pt x="0" y="3067836"/>
                </a:cubicBezTo>
                <a:lnTo>
                  <a:pt x="0" y="75600"/>
                </a:lnTo>
                <a:cubicBezTo>
                  <a:pt x="0" y="33847"/>
                  <a:pt x="33847" y="0"/>
                  <a:pt x="75600" y="0"/>
                </a:cubicBezTo>
                <a:close/>
              </a:path>
            </a:pathLst>
          </a:custGeom>
        </p:spPr>
      </p:pic>
      <p:sp>
        <p:nvSpPr>
          <p:cNvPr id="22" name="Oval 21">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5486807"/>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E258A4F-853A-421E-83F1-9BB68B1EFDFE}"/>
              </a:ext>
            </a:extLst>
          </p:cNvPr>
          <p:cNvSpPr>
            <a:spLocks noGrp="1"/>
          </p:cNvSpPr>
          <p:nvPr>
            <p:ph idx="1"/>
          </p:nvPr>
        </p:nvSpPr>
        <p:spPr>
          <a:xfrm>
            <a:off x="643467" y="3686187"/>
            <a:ext cx="5271106" cy="2292581"/>
          </a:xfrm>
        </p:spPr>
        <p:txBody>
          <a:bodyPr vert="horz" lIns="91440" tIns="45720" rIns="91440" bIns="45720" rtlCol="0">
            <a:normAutofit/>
          </a:bodyPr>
          <a:lstStyle/>
          <a:p>
            <a:pPr marL="0" indent="0">
              <a:buNone/>
            </a:pPr>
            <a:r>
              <a:rPr lang="en-US" sz="2400" kern="1200">
                <a:solidFill>
                  <a:srgbClr val="FFFFFF"/>
                </a:solidFill>
                <a:latin typeface="+mn-lt"/>
                <a:ea typeface="+mn-ea"/>
                <a:cs typeface="+mn-cs"/>
              </a:rPr>
              <a:t>This metric would seek to explain the amount of outbreaks, </a:t>
            </a:r>
            <a:r>
              <a:rPr lang="en-US" sz="2400" i="1" kern="1200">
                <a:solidFill>
                  <a:srgbClr val="FFFFFF"/>
                </a:solidFill>
                <a:latin typeface="+mn-lt"/>
                <a:ea typeface="+mn-ea"/>
                <a:cs typeface="+mn-cs"/>
              </a:rPr>
              <a:t>n</a:t>
            </a:r>
            <a:r>
              <a:rPr lang="en-US" sz="2400" kern="1200">
                <a:solidFill>
                  <a:srgbClr val="FFFFFF"/>
                </a:solidFill>
                <a:latin typeface="+mn-lt"/>
                <a:ea typeface="+mn-ea"/>
                <a:cs typeface="+mn-cs"/>
              </a:rPr>
              <a:t>, that a single country experienced.</a:t>
            </a:r>
          </a:p>
        </p:txBody>
      </p:sp>
      <p:sp>
        <p:nvSpPr>
          <p:cNvPr id="4" name="TextBox 3">
            <a:extLst>
              <a:ext uri="{FF2B5EF4-FFF2-40B4-BE49-F238E27FC236}">
                <a16:creationId xmlns:a16="http://schemas.microsoft.com/office/drawing/2014/main" id="{A9DC18E4-DD3E-47C8-959B-3BF2B3623D73}"/>
              </a:ext>
            </a:extLst>
          </p:cNvPr>
          <p:cNvSpPr txBox="1"/>
          <p:nvPr/>
        </p:nvSpPr>
        <p:spPr>
          <a:xfrm>
            <a:off x="10112291" y="1392935"/>
            <a:ext cx="1524000" cy="369332"/>
          </a:xfrm>
          <a:prstGeom prst="rect">
            <a:avLst/>
          </a:prstGeom>
          <a:noFill/>
        </p:spPr>
        <p:txBody>
          <a:bodyPr wrap="square" rtlCol="0">
            <a:spAutoFit/>
          </a:bodyPr>
          <a:lstStyle/>
          <a:p>
            <a:r>
              <a:rPr lang="en-US" b="1" i="1" dirty="0"/>
              <a:t>n=1</a:t>
            </a:r>
          </a:p>
        </p:txBody>
      </p:sp>
      <p:sp>
        <p:nvSpPr>
          <p:cNvPr id="15" name="TextBox 14">
            <a:extLst>
              <a:ext uri="{FF2B5EF4-FFF2-40B4-BE49-F238E27FC236}">
                <a16:creationId xmlns:a16="http://schemas.microsoft.com/office/drawing/2014/main" id="{D68C734D-9350-4F3A-912E-A0ADB482CC78}"/>
              </a:ext>
            </a:extLst>
          </p:cNvPr>
          <p:cNvSpPr txBox="1"/>
          <p:nvPr/>
        </p:nvSpPr>
        <p:spPr>
          <a:xfrm>
            <a:off x="10112291" y="4832477"/>
            <a:ext cx="1524000" cy="369332"/>
          </a:xfrm>
          <a:prstGeom prst="rect">
            <a:avLst/>
          </a:prstGeom>
          <a:noFill/>
        </p:spPr>
        <p:txBody>
          <a:bodyPr wrap="square" rtlCol="0">
            <a:spAutoFit/>
          </a:bodyPr>
          <a:lstStyle/>
          <a:p>
            <a:r>
              <a:rPr lang="en-US" b="1" i="1" dirty="0"/>
              <a:t>n=2</a:t>
            </a:r>
          </a:p>
        </p:txBody>
      </p:sp>
      <p:pic>
        <p:nvPicPr>
          <p:cNvPr id="13" name="Picture 12">
            <a:extLst>
              <a:ext uri="{FF2B5EF4-FFF2-40B4-BE49-F238E27FC236}">
                <a16:creationId xmlns:a16="http://schemas.microsoft.com/office/drawing/2014/main" id="{911BDC81-7D08-4361-90F4-ED092BCFA173}"/>
              </a:ext>
            </a:extLst>
          </p:cNvPr>
          <p:cNvPicPr>
            <a:picLocks noChangeAspect="1"/>
          </p:cNvPicPr>
          <p:nvPr/>
        </p:nvPicPr>
        <p:blipFill>
          <a:blip r:embed="rId3"/>
          <a:stretch>
            <a:fillRect/>
          </a:stretch>
        </p:blipFill>
        <p:spPr>
          <a:xfrm>
            <a:off x="6907971" y="3500719"/>
            <a:ext cx="5087139" cy="3229475"/>
          </a:xfrm>
          <a:prstGeom prst="rect">
            <a:avLst/>
          </a:prstGeom>
        </p:spPr>
      </p:pic>
      <p:sp>
        <p:nvSpPr>
          <p:cNvPr id="17" name="TextBox 16">
            <a:extLst>
              <a:ext uri="{FF2B5EF4-FFF2-40B4-BE49-F238E27FC236}">
                <a16:creationId xmlns:a16="http://schemas.microsoft.com/office/drawing/2014/main" id="{423264D4-2AD7-45A8-AFEE-D428CB2D564C}"/>
              </a:ext>
            </a:extLst>
          </p:cNvPr>
          <p:cNvSpPr txBox="1"/>
          <p:nvPr/>
        </p:nvSpPr>
        <p:spPr>
          <a:xfrm>
            <a:off x="10125443" y="4487436"/>
            <a:ext cx="1524000" cy="369332"/>
          </a:xfrm>
          <a:prstGeom prst="rect">
            <a:avLst/>
          </a:prstGeom>
          <a:noFill/>
        </p:spPr>
        <p:txBody>
          <a:bodyPr wrap="square" rtlCol="0">
            <a:spAutoFit/>
          </a:bodyPr>
          <a:lstStyle/>
          <a:p>
            <a:r>
              <a:rPr lang="en-US" b="1" i="1" dirty="0"/>
              <a:t>n=2</a:t>
            </a:r>
          </a:p>
        </p:txBody>
      </p:sp>
    </p:spTree>
    <p:extLst>
      <p:ext uri="{BB962C8B-B14F-4D97-AF65-F5344CB8AC3E}">
        <p14:creationId xmlns:p14="http://schemas.microsoft.com/office/powerpoint/2010/main" val="1022938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C0A900-D291-47E5-8B8B-15081161C8E6}"/>
              </a:ext>
            </a:extLst>
          </p:cNvPr>
          <p:cNvSpPr>
            <a:spLocks noGrp="1"/>
          </p:cNvSpPr>
          <p:nvPr>
            <p:ph type="title"/>
          </p:nvPr>
        </p:nvSpPr>
        <p:spPr>
          <a:xfrm>
            <a:off x="6769570" y="530578"/>
            <a:ext cx="4771178" cy="1160110"/>
          </a:xfrm>
        </p:spPr>
        <p:txBody>
          <a:bodyPr>
            <a:normAutofit fontScale="90000"/>
          </a:bodyPr>
          <a:lstStyle/>
          <a:p>
            <a:r>
              <a:rPr lang="en-US" sz="3700" dirty="0"/>
              <a:t>Methodology – Metrics: Severity of Subsequent Outbreaks</a:t>
            </a:r>
          </a:p>
        </p:txBody>
      </p:sp>
      <p:sp>
        <p:nvSpPr>
          <p:cNvPr id="16" name="Arc 12">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E258A4F-853A-421E-83F1-9BB68B1EFDFE}"/>
              </a:ext>
            </a:extLst>
          </p:cNvPr>
          <p:cNvSpPr>
            <a:spLocks noGrp="1"/>
          </p:cNvSpPr>
          <p:nvPr>
            <p:ph idx="1"/>
          </p:nvPr>
        </p:nvSpPr>
        <p:spPr>
          <a:xfrm>
            <a:off x="6769570" y="1825625"/>
            <a:ext cx="4771178" cy="4388908"/>
          </a:xfrm>
        </p:spPr>
        <p:txBody>
          <a:bodyPr>
            <a:normAutofit/>
          </a:bodyPr>
          <a:lstStyle/>
          <a:p>
            <a:pPr marL="0" indent="0">
              <a:buNone/>
            </a:pPr>
            <a:r>
              <a:rPr lang="en-US" sz="2400" dirty="0"/>
              <a:t>This metric would seek to explain the sustained response of a country’s COVID-19 response. The lower the peak of subsequent outbreaks, the better the COVID-19 response.</a:t>
            </a:r>
          </a:p>
          <a:p>
            <a:pPr marL="0" indent="0">
              <a:buNone/>
            </a:pPr>
            <a:endParaRPr lang="en-US" sz="2400" dirty="0"/>
          </a:p>
        </p:txBody>
      </p:sp>
      <p:pic>
        <p:nvPicPr>
          <p:cNvPr id="7" name="Picture 6">
            <a:extLst>
              <a:ext uri="{FF2B5EF4-FFF2-40B4-BE49-F238E27FC236}">
                <a16:creationId xmlns:a16="http://schemas.microsoft.com/office/drawing/2014/main" id="{08A107C4-8EC3-4F70-BA5B-CAEB9DBBD174}"/>
              </a:ext>
            </a:extLst>
          </p:cNvPr>
          <p:cNvPicPr>
            <a:picLocks noChangeAspect="1"/>
          </p:cNvPicPr>
          <p:nvPr/>
        </p:nvPicPr>
        <p:blipFill>
          <a:blip r:embed="rId2"/>
          <a:stretch>
            <a:fillRect/>
          </a:stretch>
        </p:blipFill>
        <p:spPr>
          <a:xfrm>
            <a:off x="578416" y="311178"/>
            <a:ext cx="4771178" cy="3028893"/>
          </a:xfrm>
          <a:prstGeom prst="rect">
            <a:avLst/>
          </a:prstGeom>
        </p:spPr>
      </p:pic>
      <p:pic>
        <p:nvPicPr>
          <p:cNvPr id="11" name="Picture 10">
            <a:extLst>
              <a:ext uri="{FF2B5EF4-FFF2-40B4-BE49-F238E27FC236}">
                <a16:creationId xmlns:a16="http://schemas.microsoft.com/office/drawing/2014/main" id="{ECA4836C-9BA8-404C-A635-29F414D80B7D}"/>
              </a:ext>
            </a:extLst>
          </p:cNvPr>
          <p:cNvPicPr>
            <a:picLocks noChangeAspect="1"/>
          </p:cNvPicPr>
          <p:nvPr/>
        </p:nvPicPr>
        <p:blipFill>
          <a:blip r:embed="rId3"/>
          <a:stretch>
            <a:fillRect/>
          </a:stretch>
        </p:blipFill>
        <p:spPr>
          <a:xfrm>
            <a:off x="578416" y="3651249"/>
            <a:ext cx="4771178" cy="2830130"/>
          </a:xfrm>
          <a:prstGeom prst="rect">
            <a:avLst/>
          </a:prstGeom>
        </p:spPr>
      </p:pic>
      <p:cxnSp>
        <p:nvCxnSpPr>
          <p:cNvPr id="13" name="Straight Connector 12">
            <a:extLst>
              <a:ext uri="{FF2B5EF4-FFF2-40B4-BE49-F238E27FC236}">
                <a16:creationId xmlns:a16="http://schemas.microsoft.com/office/drawing/2014/main" id="{C35BD9BB-7AB3-4E2F-B2F9-8748D2F3E166}"/>
              </a:ext>
            </a:extLst>
          </p:cNvPr>
          <p:cNvCxnSpPr>
            <a:cxnSpLocks/>
          </p:cNvCxnSpPr>
          <p:nvPr/>
        </p:nvCxnSpPr>
        <p:spPr>
          <a:xfrm>
            <a:off x="2020547" y="2186781"/>
            <a:ext cx="0" cy="2432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A1845E-F749-4558-B695-ADBE3C3DE123}"/>
              </a:ext>
            </a:extLst>
          </p:cNvPr>
          <p:cNvCxnSpPr>
            <a:cxnSpLocks/>
          </p:cNvCxnSpPr>
          <p:nvPr/>
        </p:nvCxnSpPr>
        <p:spPr>
          <a:xfrm>
            <a:off x="5261814" y="1755580"/>
            <a:ext cx="0" cy="6764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CEE5592-D6C9-4406-8B2D-833DDCDCA1E2}"/>
              </a:ext>
            </a:extLst>
          </p:cNvPr>
          <p:cNvCxnSpPr>
            <a:cxnSpLocks/>
          </p:cNvCxnSpPr>
          <p:nvPr/>
        </p:nvCxnSpPr>
        <p:spPr>
          <a:xfrm>
            <a:off x="6159278" y="1752752"/>
            <a:ext cx="0" cy="6764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B67AEB1-B70D-4733-9FE2-1B9BF8AAFA18}"/>
              </a:ext>
            </a:extLst>
          </p:cNvPr>
          <p:cNvCxnSpPr>
            <a:cxnSpLocks/>
          </p:cNvCxnSpPr>
          <p:nvPr/>
        </p:nvCxnSpPr>
        <p:spPr>
          <a:xfrm>
            <a:off x="5623473" y="2185942"/>
            <a:ext cx="0" cy="2432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F8619EC-98A6-47C7-AC1B-9B2057AE8A0C}"/>
              </a:ext>
            </a:extLst>
          </p:cNvPr>
          <p:cNvCxnSpPr>
            <a:cxnSpLocks/>
          </p:cNvCxnSpPr>
          <p:nvPr/>
        </p:nvCxnSpPr>
        <p:spPr>
          <a:xfrm>
            <a:off x="2084403" y="4931289"/>
            <a:ext cx="0" cy="8243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8C3A07-55CA-4FAD-ADCB-62207742B70A}"/>
              </a:ext>
            </a:extLst>
          </p:cNvPr>
          <p:cNvCxnSpPr>
            <a:cxnSpLocks/>
          </p:cNvCxnSpPr>
          <p:nvPr/>
        </p:nvCxnSpPr>
        <p:spPr>
          <a:xfrm>
            <a:off x="5264736" y="5503428"/>
            <a:ext cx="0" cy="2522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FB644A-C3CB-4999-B527-A4A0A08DEB7B}"/>
              </a:ext>
            </a:extLst>
          </p:cNvPr>
          <p:cNvCxnSpPr>
            <a:cxnSpLocks/>
          </p:cNvCxnSpPr>
          <p:nvPr/>
        </p:nvCxnSpPr>
        <p:spPr>
          <a:xfrm>
            <a:off x="5666963" y="4931289"/>
            <a:ext cx="0" cy="8243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4A34DF-F9F5-4374-8D9D-FB9C599CB11F}"/>
              </a:ext>
            </a:extLst>
          </p:cNvPr>
          <p:cNvCxnSpPr>
            <a:cxnSpLocks/>
          </p:cNvCxnSpPr>
          <p:nvPr/>
        </p:nvCxnSpPr>
        <p:spPr>
          <a:xfrm>
            <a:off x="6173563" y="5503428"/>
            <a:ext cx="0" cy="2522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6F8E221-58A8-4728-B5BD-DEEFC4C0A055}"/>
              </a:ext>
            </a:extLst>
          </p:cNvPr>
          <p:cNvCxnSpPr>
            <a:cxnSpLocks/>
          </p:cNvCxnSpPr>
          <p:nvPr/>
        </p:nvCxnSpPr>
        <p:spPr>
          <a:xfrm>
            <a:off x="5778823" y="5263602"/>
            <a:ext cx="283138" cy="2042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70AD5F9-23C7-4B8D-9A44-B278A14FF821}"/>
              </a:ext>
            </a:extLst>
          </p:cNvPr>
          <p:cNvCxnSpPr>
            <a:cxnSpLocks/>
          </p:cNvCxnSpPr>
          <p:nvPr/>
        </p:nvCxnSpPr>
        <p:spPr>
          <a:xfrm flipV="1">
            <a:off x="5771815" y="1977332"/>
            <a:ext cx="324185" cy="2086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04DD6E2-C472-430E-89E9-DD2426D911FB}"/>
              </a:ext>
            </a:extLst>
          </p:cNvPr>
          <p:cNvSpPr/>
          <p:nvPr/>
        </p:nvSpPr>
        <p:spPr>
          <a:xfrm>
            <a:off x="5492647" y="1390166"/>
            <a:ext cx="785747" cy="1160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0D52F36-C26C-4B2E-B1BD-6DE6E5775BFF}"/>
              </a:ext>
            </a:extLst>
          </p:cNvPr>
          <p:cNvSpPr/>
          <p:nvPr/>
        </p:nvSpPr>
        <p:spPr>
          <a:xfrm>
            <a:off x="5492646" y="4683547"/>
            <a:ext cx="785747" cy="1160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618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0A900-D291-47E5-8B8B-15081161C8E6}"/>
              </a:ext>
            </a:extLst>
          </p:cNvPr>
          <p:cNvSpPr>
            <a:spLocks noGrp="1"/>
          </p:cNvSpPr>
          <p:nvPr>
            <p:ph type="title"/>
          </p:nvPr>
        </p:nvSpPr>
        <p:spPr>
          <a:xfrm>
            <a:off x="6769570" y="530578"/>
            <a:ext cx="4771178" cy="1160110"/>
          </a:xfrm>
        </p:spPr>
        <p:txBody>
          <a:bodyPr>
            <a:normAutofit/>
          </a:bodyPr>
          <a:lstStyle/>
          <a:p>
            <a:r>
              <a:rPr lang="en-US" sz="3700"/>
              <a:t>Methodology – Metrics: Length of Outbreak</a:t>
            </a:r>
          </a:p>
        </p:txBody>
      </p:sp>
      <p:pic>
        <p:nvPicPr>
          <p:cNvPr id="6" name="Picture 5">
            <a:extLst>
              <a:ext uri="{FF2B5EF4-FFF2-40B4-BE49-F238E27FC236}">
                <a16:creationId xmlns:a16="http://schemas.microsoft.com/office/drawing/2014/main" id="{8F743ECB-83E1-43D7-8D5F-C31F741F4D42}"/>
              </a:ext>
            </a:extLst>
          </p:cNvPr>
          <p:cNvPicPr>
            <a:picLocks noChangeAspect="1"/>
          </p:cNvPicPr>
          <p:nvPr/>
        </p:nvPicPr>
        <p:blipFill>
          <a:blip r:embed="rId2"/>
          <a:stretch>
            <a:fillRect/>
          </a:stretch>
        </p:blipFill>
        <p:spPr>
          <a:xfrm>
            <a:off x="838199" y="1638494"/>
            <a:ext cx="5440195" cy="3468123"/>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3" name="Content Placeholder 2">
            <a:extLst>
              <a:ext uri="{FF2B5EF4-FFF2-40B4-BE49-F238E27FC236}">
                <a16:creationId xmlns:a16="http://schemas.microsoft.com/office/drawing/2014/main" id="{DE258A4F-853A-421E-83F1-9BB68B1EFDFE}"/>
              </a:ext>
            </a:extLst>
          </p:cNvPr>
          <p:cNvSpPr>
            <a:spLocks noGrp="1"/>
          </p:cNvSpPr>
          <p:nvPr>
            <p:ph idx="1"/>
          </p:nvPr>
        </p:nvSpPr>
        <p:spPr>
          <a:xfrm>
            <a:off x="6769570" y="1825625"/>
            <a:ext cx="4771178" cy="4388908"/>
          </a:xfrm>
        </p:spPr>
        <p:txBody>
          <a:bodyPr>
            <a:normAutofit/>
          </a:bodyPr>
          <a:lstStyle/>
          <a:p>
            <a:pPr marL="0" indent="0">
              <a:buNone/>
            </a:pPr>
            <a:r>
              <a:rPr lang="en-US" sz="2400"/>
              <a:t>This metric would seek to explain the amount of time the pandemic within a country underwent uncontrolled growth during it’s </a:t>
            </a:r>
            <a:r>
              <a:rPr lang="en-US" sz="2400" i="1"/>
              <a:t>nth </a:t>
            </a:r>
            <a:r>
              <a:rPr lang="en-US" sz="2400"/>
              <a:t>outbreak.</a:t>
            </a:r>
          </a:p>
          <a:p>
            <a:pPr marL="0" indent="0">
              <a:buNone/>
            </a:pPr>
            <a:endParaRPr lang="en-US" sz="2400"/>
          </a:p>
        </p:txBody>
      </p:sp>
      <p:sp>
        <p:nvSpPr>
          <p:cNvPr id="10" name="Rectangle 9">
            <a:extLst>
              <a:ext uri="{FF2B5EF4-FFF2-40B4-BE49-F238E27FC236}">
                <a16:creationId xmlns:a16="http://schemas.microsoft.com/office/drawing/2014/main" id="{6727B42A-DA43-4460-9467-E17932E2A03D}"/>
              </a:ext>
            </a:extLst>
          </p:cNvPr>
          <p:cNvSpPr/>
          <p:nvPr/>
        </p:nvSpPr>
        <p:spPr>
          <a:xfrm>
            <a:off x="2167337" y="2887964"/>
            <a:ext cx="812800" cy="1132115"/>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5126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C0A900-D291-47E5-8B8B-15081161C8E6}"/>
              </a:ext>
            </a:extLst>
          </p:cNvPr>
          <p:cNvSpPr>
            <a:spLocks noGrp="1"/>
          </p:cNvSpPr>
          <p:nvPr>
            <p:ph type="title"/>
          </p:nvPr>
        </p:nvSpPr>
        <p:spPr>
          <a:xfrm>
            <a:off x="6769570" y="530578"/>
            <a:ext cx="4771178" cy="1160110"/>
          </a:xfrm>
        </p:spPr>
        <p:txBody>
          <a:bodyPr>
            <a:normAutofit/>
          </a:bodyPr>
          <a:lstStyle/>
          <a:p>
            <a:r>
              <a:rPr lang="en-US" sz="3700"/>
              <a:t>Methodology – Metrics: Rate of Outbreak</a:t>
            </a:r>
          </a:p>
        </p:txBody>
      </p:sp>
      <p:pic>
        <p:nvPicPr>
          <p:cNvPr id="5" name="Picture 4">
            <a:extLst>
              <a:ext uri="{FF2B5EF4-FFF2-40B4-BE49-F238E27FC236}">
                <a16:creationId xmlns:a16="http://schemas.microsoft.com/office/drawing/2014/main" id="{DE305B7B-F0C2-4697-9AB6-46CC2BBE8A05}"/>
              </a:ext>
            </a:extLst>
          </p:cNvPr>
          <p:cNvPicPr>
            <a:picLocks noChangeAspect="1"/>
          </p:cNvPicPr>
          <p:nvPr/>
        </p:nvPicPr>
        <p:blipFill>
          <a:blip r:embed="rId2"/>
          <a:stretch>
            <a:fillRect/>
          </a:stretch>
        </p:blipFill>
        <p:spPr>
          <a:xfrm>
            <a:off x="838199" y="1679295"/>
            <a:ext cx="5440195" cy="3386520"/>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2" name="Arc 11">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E258A4F-853A-421E-83F1-9BB68B1EFDFE}"/>
              </a:ext>
            </a:extLst>
          </p:cNvPr>
          <p:cNvSpPr>
            <a:spLocks noGrp="1"/>
          </p:cNvSpPr>
          <p:nvPr>
            <p:ph idx="1"/>
          </p:nvPr>
        </p:nvSpPr>
        <p:spPr>
          <a:xfrm>
            <a:off x="6769570" y="1825625"/>
            <a:ext cx="4771178" cy="4388908"/>
          </a:xfrm>
        </p:spPr>
        <p:txBody>
          <a:bodyPr>
            <a:normAutofit/>
          </a:bodyPr>
          <a:lstStyle/>
          <a:p>
            <a:pPr marL="0" indent="0">
              <a:buNone/>
            </a:pPr>
            <a:r>
              <a:rPr lang="en-US" sz="2400"/>
              <a:t>This metric would seek to explain the rate of uncontrolled growth a country faced during their nth outbreak.</a:t>
            </a:r>
          </a:p>
          <a:p>
            <a:pPr marL="0" indent="0">
              <a:buNone/>
            </a:pPr>
            <a:endParaRPr lang="en-US" sz="2400"/>
          </a:p>
        </p:txBody>
      </p:sp>
      <p:cxnSp>
        <p:nvCxnSpPr>
          <p:cNvPr id="8" name="Straight Connector 7">
            <a:extLst>
              <a:ext uri="{FF2B5EF4-FFF2-40B4-BE49-F238E27FC236}">
                <a16:creationId xmlns:a16="http://schemas.microsoft.com/office/drawing/2014/main" id="{A680F32D-51AD-40BA-A36A-82073EA9BBC2}"/>
              </a:ext>
            </a:extLst>
          </p:cNvPr>
          <p:cNvCxnSpPr/>
          <p:nvPr/>
        </p:nvCxnSpPr>
        <p:spPr>
          <a:xfrm flipV="1">
            <a:off x="2959652" y="3145813"/>
            <a:ext cx="1323325" cy="13801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053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C0A900-D291-47E5-8B8B-15081161C8E6}"/>
              </a:ext>
            </a:extLst>
          </p:cNvPr>
          <p:cNvSpPr>
            <a:spLocks noGrp="1"/>
          </p:cNvSpPr>
          <p:nvPr>
            <p:ph type="title"/>
          </p:nvPr>
        </p:nvSpPr>
        <p:spPr>
          <a:xfrm>
            <a:off x="6769570" y="530578"/>
            <a:ext cx="4771178" cy="1160110"/>
          </a:xfrm>
        </p:spPr>
        <p:txBody>
          <a:bodyPr>
            <a:normAutofit/>
          </a:bodyPr>
          <a:lstStyle/>
          <a:p>
            <a:r>
              <a:rPr lang="en-US" sz="3700"/>
              <a:t>Methodology – Metrics: Time to Submission</a:t>
            </a:r>
          </a:p>
        </p:txBody>
      </p:sp>
      <p:pic>
        <p:nvPicPr>
          <p:cNvPr id="5" name="Picture 4">
            <a:extLst>
              <a:ext uri="{FF2B5EF4-FFF2-40B4-BE49-F238E27FC236}">
                <a16:creationId xmlns:a16="http://schemas.microsoft.com/office/drawing/2014/main" id="{0B8B2520-30F1-4471-B396-BDB5BD4D2BF9}"/>
              </a:ext>
            </a:extLst>
          </p:cNvPr>
          <p:cNvPicPr>
            <a:picLocks noChangeAspect="1"/>
          </p:cNvPicPr>
          <p:nvPr/>
        </p:nvPicPr>
        <p:blipFill>
          <a:blip r:embed="rId2"/>
          <a:stretch>
            <a:fillRect/>
          </a:stretch>
        </p:blipFill>
        <p:spPr>
          <a:xfrm>
            <a:off x="838199" y="1652094"/>
            <a:ext cx="5440195" cy="3440922"/>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2" name="Arc 11">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E258A4F-853A-421E-83F1-9BB68B1EFDFE}"/>
              </a:ext>
            </a:extLst>
          </p:cNvPr>
          <p:cNvSpPr>
            <a:spLocks noGrp="1"/>
          </p:cNvSpPr>
          <p:nvPr>
            <p:ph idx="1"/>
          </p:nvPr>
        </p:nvSpPr>
        <p:spPr>
          <a:xfrm>
            <a:off x="6769570" y="1825625"/>
            <a:ext cx="4771178" cy="4388908"/>
          </a:xfrm>
        </p:spPr>
        <p:txBody>
          <a:bodyPr>
            <a:normAutofit/>
          </a:bodyPr>
          <a:lstStyle/>
          <a:p>
            <a:pPr marL="0" indent="0">
              <a:buNone/>
            </a:pPr>
            <a:r>
              <a:rPr lang="en-US" sz="2400" dirty="0"/>
              <a:t>This metric would seek to explain the amount of time it took, after the pandemic within a country had stop experiencing uncontrolled growth, for a country to reduce its number of cases to where the pandemic could be considered submitted for it’s </a:t>
            </a:r>
            <a:r>
              <a:rPr lang="en-US" sz="2400" i="1" dirty="0"/>
              <a:t>nth</a:t>
            </a:r>
            <a:r>
              <a:rPr lang="en-US" sz="2400" dirty="0"/>
              <a:t> outbreak.</a:t>
            </a:r>
          </a:p>
          <a:p>
            <a:pPr marL="0" indent="0">
              <a:buNone/>
            </a:pPr>
            <a:endParaRPr lang="en-US" sz="2400" dirty="0"/>
          </a:p>
        </p:txBody>
      </p:sp>
      <p:sp>
        <p:nvSpPr>
          <p:cNvPr id="8" name="Rectangle 7">
            <a:extLst>
              <a:ext uri="{FF2B5EF4-FFF2-40B4-BE49-F238E27FC236}">
                <a16:creationId xmlns:a16="http://schemas.microsoft.com/office/drawing/2014/main" id="{10B6E586-CD83-46B8-BB39-2BAA0F0F4FE0}"/>
              </a:ext>
            </a:extLst>
          </p:cNvPr>
          <p:cNvSpPr/>
          <p:nvPr/>
        </p:nvSpPr>
        <p:spPr>
          <a:xfrm>
            <a:off x="3316513" y="3642707"/>
            <a:ext cx="2431143" cy="754743"/>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058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C0A900-D291-47E5-8B8B-15081161C8E6}"/>
              </a:ext>
            </a:extLst>
          </p:cNvPr>
          <p:cNvSpPr>
            <a:spLocks noGrp="1"/>
          </p:cNvSpPr>
          <p:nvPr>
            <p:ph type="title"/>
          </p:nvPr>
        </p:nvSpPr>
        <p:spPr>
          <a:xfrm>
            <a:off x="6769570" y="530578"/>
            <a:ext cx="4771178" cy="1160110"/>
          </a:xfrm>
        </p:spPr>
        <p:txBody>
          <a:bodyPr>
            <a:normAutofit/>
          </a:bodyPr>
          <a:lstStyle/>
          <a:p>
            <a:r>
              <a:rPr lang="en-US" sz="3700"/>
              <a:t>Methodology – Metrics: Rate of Submission</a:t>
            </a:r>
          </a:p>
        </p:txBody>
      </p:sp>
      <p:pic>
        <p:nvPicPr>
          <p:cNvPr id="5" name="Picture 4">
            <a:extLst>
              <a:ext uri="{FF2B5EF4-FFF2-40B4-BE49-F238E27FC236}">
                <a16:creationId xmlns:a16="http://schemas.microsoft.com/office/drawing/2014/main" id="{F105216E-E8EC-48DA-9768-407B20D407EE}"/>
              </a:ext>
            </a:extLst>
          </p:cNvPr>
          <p:cNvPicPr>
            <a:picLocks noChangeAspect="1"/>
          </p:cNvPicPr>
          <p:nvPr/>
        </p:nvPicPr>
        <p:blipFill>
          <a:blip r:embed="rId2"/>
          <a:stretch>
            <a:fillRect/>
          </a:stretch>
        </p:blipFill>
        <p:spPr>
          <a:xfrm>
            <a:off x="838199" y="1618093"/>
            <a:ext cx="5440195" cy="3508925"/>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3" name="Arc 12">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E258A4F-853A-421E-83F1-9BB68B1EFDFE}"/>
              </a:ext>
            </a:extLst>
          </p:cNvPr>
          <p:cNvSpPr>
            <a:spLocks noGrp="1"/>
          </p:cNvSpPr>
          <p:nvPr>
            <p:ph idx="1"/>
          </p:nvPr>
        </p:nvSpPr>
        <p:spPr>
          <a:xfrm>
            <a:off x="6769570" y="1825625"/>
            <a:ext cx="4771178" cy="4388908"/>
          </a:xfrm>
        </p:spPr>
        <p:txBody>
          <a:bodyPr>
            <a:normAutofit/>
          </a:bodyPr>
          <a:lstStyle/>
          <a:p>
            <a:pPr marL="0" indent="0">
              <a:buNone/>
            </a:pPr>
            <a:r>
              <a:rPr lang="en-US" sz="2400" dirty="0"/>
              <a:t>This metric would seek to explain the rate at which a country got their pandemic under control, after the pandemic within a country had stop experiencing uncontrolled growth, to the point at which it could be considered under submission or began its subsequent </a:t>
            </a:r>
            <a:r>
              <a:rPr lang="en-US" sz="2400" i="1" dirty="0"/>
              <a:t>nth</a:t>
            </a:r>
            <a:r>
              <a:rPr lang="en-US" sz="2400" dirty="0"/>
              <a:t> outbreak.</a:t>
            </a:r>
          </a:p>
        </p:txBody>
      </p:sp>
      <p:cxnSp>
        <p:nvCxnSpPr>
          <p:cNvPr id="6" name="Straight Connector 5">
            <a:extLst>
              <a:ext uri="{FF2B5EF4-FFF2-40B4-BE49-F238E27FC236}">
                <a16:creationId xmlns:a16="http://schemas.microsoft.com/office/drawing/2014/main" id="{4ACC674C-C81E-4ED2-8EE9-C5F039068A49}"/>
              </a:ext>
            </a:extLst>
          </p:cNvPr>
          <p:cNvCxnSpPr>
            <a:cxnSpLocks/>
          </p:cNvCxnSpPr>
          <p:nvPr/>
        </p:nvCxnSpPr>
        <p:spPr>
          <a:xfrm>
            <a:off x="3741551" y="3429000"/>
            <a:ext cx="1908313" cy="8348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01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EC726A-70DA-4D29-A96F-1C47D840DA70}"/>
              </a:ext>
            </a:extLst>
          </p:cNvPr>
          <p:cNvSpPr>
            <a:spLocks noGrp="1"/>
          </p:cNvSpPr>
          <p:nvPr>
            <p:ph type="title"/>
          </p:nvPr>
        </p:nvSpPr>
        <p:spPr>
          <a:xfrm>
            <a:off x="686834" y="591344"/>
            <a:ext cx="3200400" cy="5585619"/>
          </a:xfrm>
        </p:spPr>
        <p:txBody>
          <a:bodyPr>
            <a:normAutofit/>
          </a:bodyPr>
          <a:lstStyle/>
          <a:p>
            <a:r>
              <a:rPr lang="en-US">
                <a:solidFill>
                  <a:srgbClr val="FFFFFF"/>
                </a:solidFill>
              </a:rPr>
              <a:t>Case to Death Ratio Average</a:t>
            </a:r>
          </a:p>
        </p:txBody>
      </p:sp>
      <p:sp>
        <p:nvSpPr>
          <p:cNvPr id="3" name="Content Placeholder 2">
            <a:extLst>
              <a:ext uri="{FF2B5EF4-FFF2-40B4-BE49-F238E27FC236}">
                <a16:creationId xmlns:a16="http://schemas.microsoft.com/office/drawing/2014/main" id="{519C4FE9-630B-43FF-8705-4DB2E9CE6CE2}"/>
              </a:ext>
            </a:extLst>
          </p:cNvPr>
          <p:cNvSpPr>
            <a:spLocks noGrp="1"/>
          </p:cNvSpPr>
          <p:nvPr>
            <p:ph idx="1"/>
          </p:nvPr>
        </p:nvSpPr>
        <p:spPr>
          <a:xfrm>
            <a:off x="4447308" y="591344"/>
            <a:ext cx="6906491" cy="5585619"/>
          </a:xfrm>
        </p:spPr>
        <p:txBody>
          <a:bodyPr anchor="ctr">
            <a:normAutofit/>
          </a:bodyPr>
          <a:lstStyle/>
          <a:p>
            <a:pPr marL="0" indent="0">
              <a:buNone/>
            </a:pPr>
            <a:r>
              <a:rPr lang="en-US" dirty="0"/>
              <a:t>This single data point would represent a country’s death rate at the time of running the analysis. It is worthy to include because it may indirectly correlate to the quality of healthcare faculties in each country,</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E24425-6D93-459D-80AB-81306FCA64FC}"/>
                  </a:ext>
                </a:extLst>
              </p:cNvPr>
              <p:cNvSpPr txBox="1"/>
              <p:nvPr/>
            </p:nvSpPr>
            <p:spPr>
              <a:xfrm>
                <a:off x="6499464" y="4770783"/>
                <a:ext cx="2802177" cy="1128963"/>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f>
                        <m:fPr>
                          <m:ctrlPr>
                            <a:rPr lang="en-US" sz="3600" i="1" smtClean="0">
                              <a:latin typeface="Cambria Math" panose="02040503050406030204" pitchFamily="18" charset="0"/>
                            </a:rPr>
                          </m:ctrlPr>
                        </m:fPr>
                        <m:num>
                          <m:r>
                            <a:rPr lang="en-US" sz="3600" b="0" i="1" smtClean="0">
                              <a:latin typeface="Cambria Math" panose="02040503050406030204" pitchFamily="18" charset="0"/>
                            </a:rPr>
                            <m:t>𝑇𝑜𝑡𝑎𝑙</m:t>
                          </m:r>
                          <m:r>
                            <a:rPr lang="en-US" sz="3600" b="0" i="1" smtClean="0">
                              <a:latin typeface="Cambria Math" panose="02040503050406030204" pitchFamily="18" charset="0"/>
                            </a:rPr>
                            <m:t> </m:t>
                          </m:r>
                          <m:r>
                            <a:rPr lang="en-US" sz="3600" b="0" i="1" smtClean="0">
                              <a:latin typeface="Cambria Math" panose="02040503050406030204" pitchFamily="18" charset="0"/>
                            </a:rPr>
                            <m:t>𝐷𝑒𝑎𝑡h𝑠</m:t>
                          </m:r>
                        </m:num>
                        <m:den>
                          <m:r>
                            <a:rPr lang="en-US" sz="3600" b="0" i="1" smtClean="0">
                              <a:latin typeface="Cambria Math" panose="02040503050406030204" pitchFamily="18" charset="0"/>
                            </a:rPr>
                            <m:t>𝑇𝑜𝑡𝑎𝑙</m:t>
                          </m:r>
                          <m:r>
                            <a:rPr lang="en-US" sz="3600" b="0" i="1" smtClean="0">
                              <a:latin typeface="Cambria Math" panose="02040503050406030204" pitchFamily="18" charset="0"/>
                            </a:rPr>
                            <m:t> </m:t>
                          </m:r>
                          <m:r>
                            <a:rPr lang="en-US" sz="3600" b="0" i="1" smtClean="0">
                              <a:latin typeface="Cambria Math" panose="02040503050406030204" pitchFamily="18" charset="0"/>
                            </a:rPr>
                            <m:t>𝐶𝑎𝑠𝑒𝑠</m:t>
                          </m:r>
                        </m:den>
                      </m:f>
                    </m:oMath>
                  </m:oMathPara>
                </a14:m>
                <a:endParaRPr lang="en-US" sz="3600" dirty="0"/>
              </a:p>
            </p:txBody>
          </p:sp>
        </mc:Choice>
        <mc:Fallback xmlns="">
          <p:sp>
            <p:nvSpPr>
              <p:cNvPr id="4" name="TextBox 3">
                <a:extLst>
                  <a:ext uri="{FF2B5EF4-FFF2-40B4-BE49-F238E27FC236}">
                    <a16:creationId xmlns:a16="http://schemas.microsoft.com/office/drawing/2014/main" id="{8BE24425-6D93-459D-80AB-81306FCA64FC}"/>
                  </a:ext>
                </a:extLst>
              </p:cNvPr>
              <p:cNvSpPr txBox="1">
                <a:spLocks noRot="1" noChangeAspect="1" noMove="1" noResize="1" noEditPoints="1" noAdjustHandles="1" noChangeArrowheads="1" noChangeShapeType="1" noTextEdit="1"/>
              </p:cNvSpPr>
              <p:nvPr/>
            </p:nvSpPr>
            <p:spPr>
              <a:xfrm>
                <a:off x="6499464" y="4770783"/>
                <a:ext cx="2802177" cy="112896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91820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EC726A-70DA-4D29-A96F-1C47D840DA70}"/>
              </a:ext>
            </a:extLst>
          </p:cNvPr>
          <p:cNvSpPr>
            <a:spLocks noGrp="1"/>
          </p:cNvSpPr>
          <p:nvPr>
            <p:ph type="title"/>
          </p:nvPr>
        </p:nvSpPr>
        <p:spPr>
          <a:xfrm>
            <a:off x="5894962" y="479493"/>
            <a:ext cx="5458838" cy="1325563"/>
          </a:xfrm>
        </p:spPr>
        <p:txBody>
          <a:bodyPr>
            <a:normAutofit/>
          </a:bodyPr>
          <a:lstStyle/>
          <a:p>
            <a:r>
              <a:rPr lang="en-US" dirty="0"/>
              <a:t>Case to Death Ratio over Time</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19C4FE9-630B-43FF-8705-4DB2E9CE6CE2}"/>
              </a:ext>
            </a:extLst>
          </p:cNvPr>
          <p:cNvSpPr>
            <a:spLocks noGrp="1"/>
          </p:cNvSpPr>
          <p:nvPr>
            <p:ph idx="1"/>
          </p:nvPr>
        </p:nvSpPr>
        <p:spPr>
          <a:xfrm>
            <a:off x="5894962" y="1984443"/>
            <a:ext cx="5458838" cy="4192520"/>
          </a:xfrm>
        </p:spPr>
        <p:txBody>
          <a:bodyPr>
            <a:normAutofit/>
          </a:bodyPr>
          <a:lstStyle/>
          <a:p>
            <a:pPr marL="0" indent="0">
              <a:buNone/>
            </a:pPr>
            <a:r>
              <a:rPr lang="en-US" sz="2400"/>
              <a:t>This metric would be a time series of the case to death ratio over time. This indicator is worthy to include because it may be an indicator of how effective a country’s pandemic control measures were at protecting vulnerable populations.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9A7821F4-D352-49AA-90C9-668655C9649C}"/>
                  </a:ext>
                </a:extLst>
              </p:cNvPr>
              <p:cNvGraphicFramePr>
                <a:graphicFrameLocks noGrp="1"/>
              </p:cNvGraphicFramePr>
              <p:nvPr>
                <p:extLst>
                  <p:ext uri="{D42A27DB-BD31-4B8C-83A1-F6EECF244321}">
                    <p14:modId xmlns:p14="http://schemas.microsoft.com/office/powerpoint/2010/main" val="297725086"/>
                  </p:ext>
                </p:extLst>
              </p:nvPr>
            </p:nvGraphicFramePr>
            <p:xfrm>
              <a:off x="703182" y="2843536"/>
              <a:ext cx="4777383" cy="1001185"/>
            </p:xfrm>
            <a:graphic>
              <a:graphicData uri="http://schemas.openxmlformats.org/drawingml/2006/table">
                <a:tbl>
                  <a:tblPr firstRow="1" bandRow="1">
                    <a:tableStyleId>{5C22544A-7EE6-4342-B048-85BDC9FD1C3A}</a:tableStyleId>
                  </a:tblPr>
                  <a:tblGrid>
                    <a:gridCol w="807963">
                      <a:extLst>
                        <a:ext uri="{9D8B030D-6E8A-4147-A177-3AD203B41FA5}">
                          <a16:colId xmlns:a16="http://schemas.microsoft.com/office/drawing/2014/main" val="1337952579"/>
                        </a:ext>
                      </a:extLst>
                    </a:gridCol>
                    <a:gridCol w="992355">
                      <a:extLst>
                        <a:ext uri="{9D8B030D-6E8A-4147-A177-3AD203B41FA5}">
                          <a16:colId xmlns:a16="http://schemas.microsoft.com/office/drawing/2014/main" val="300361305"/>
                        </a:ext>
                      </a:extLst>
                    </a:gridCol>
                    <a:gridCol w="992355">
                      <a:extLst>
                        <a:ext uri="{9D8B030D-6E8A-4147-A177-3AD203B41FA5}">
                          <a16:colId xmlns:a16="http://schemas.microsoft.com/office/drawing/2014/main" val="744131843"/>
                        </a:ext>
                      </a:extLst>
                    </a:gridCol>
                    <a:gridCol w="992355">
                      <a:extLst>
                        <a:ext uri="{9D8B030D-6E8A-4147-A177-3AD203B41FA5}">
                          <a16:colId xmlns:a16="http://schemas.microsoft.com/office/drawing/2014/main" val="4248509850"/>
                        </a:ext>
                      </a:extLst>
                    </a:gridCol>
                    <a:gridCol w="992355">
                      <a:extLst>
                        <a:ext uri="{9D8B030D-6E8A-4147-A177-3AD203B41FA5}">
                          <a16:colId xmlns:a16="http://schemas.microsoft.com/office/drawing/2014/main" val="3110643581"/>
                        </a:ext>
                      </a:extLst>
                    </a:gridCol>
                  </a:tblGrid>
                  <a:tr h="383178">
                    <a:tc>
                      <a:txBody>
                        <a:bodyPr/>
                        <a:lstStyle/>
                        <a:p>
                          <a:r>
                            <a:rPr lang="en-US" sz="1700"/>
                            <a:t>Time</a:t>
                          </a:r>
                        </a:p>
                      </a:txBody>
                      <a:tcPr marL="87086" marR="87086" marT="43543" marB="43543"/>
                    </a:tc>
                    <a:tc>
                      <a:txBody>
                        <a:bodyPr/>
                        <a:lstStyle/>
                        <a:p>
                          <a:r>
                            <a:rPr lang="en-US" sz="1700"/>
                            <a:t>t=1</a:t>
                          </a:r>
                        </a:p>
                      </a:txBody>
                      <a:tcPr marL="87086" marR="87086" marT="43543" marB="43543"/>
                    </a:tc>
                    <a:tc>
                      <a:txBody>
                        <a:bodyPr/>
                        <a:lstStyle/>
                        <a:p>
                          <a:r>
                            <a:rPr lang="en-US" sz="1700" dirty="0"/>
                            <a:t>t=2</a:t>
                          </a:r>
                        </a:p>
                      </a:txBody>
                      <a:tcPr marL="87086" marR="87086" marT="43543" marB="43543"/>
                    </a:tc>
                    <a:tc>
                      <a:txBody>
                        <a:bodyPr/>
                        <a:lstStyle/>
                        <a:p>
                          <a:r>
                            <a:rPr lang="en-US" sz="1700"/>
                            <a:t>t=3</a:t>
                          </a:r>
                        </a:p>
                      </a:txBody>
                      <a:tcPr marL="87086" marR="87086" marT="43543" marB="43543"/>
                    </a:tc>
                    <a:tc>
                      <a:txBody>
                        <a:bodyPr/>
                        <a:lstStyle/>
                        <a:p>
                          <a:r>
                            <a:rPr lang="en-US" sz="1700"/>
                            <a:t>t=4</a:t>
                          </a:r>
                        </a:p>
                      </a:txBody>
                      <a:tcPr marL="87086" marR="87086" marT="43543" marB="43543"/>
                    </a:tc>
                    <a:extLst>
                      <a:ext uri="{0D108BD9-81ED-4DB2-BD59-A6C34878D82A}">
                        <a16:rowId xmlns:a16="http://schemas.microsoft.com/office/drawing/2014/main" val="1315338655"/>
                      </a:ext>
                    </a:extLst>
                  </a:tr>
                  <a:tr h="618007">
                    <a:tc>
                      <a:txBody>
                        <a:bodyPr/>
                        <a:lstStyle/>
                        <a:p>
                          <a:r>
                            <a:rPr lang="en-US" sz="1700"/>
                            <a:t>Ratio</a:t>
                          </a:r>
                        </a:p>
                      </a:txBody>
                      <a:tcPr marL="87086" marR="87086" marT="43543" marB="43543"/>
                    </a:tc>
                    <a:tc>
                      <a:txBody>
                        <a:bodyPr/>
                        <a:lstStyle/>
                        <a:p>
                          <a:pPr/>
                          <a14:m>
                            <m:oMathPara xmlns:m="http://schemas.openxmlformats.org/officeDocument/2006/math">
                              <m:oMathParaPr>
                                <m:jc m:val="centerGroup"/>
                              </m:oMathParaPr>
                              <m:oMath xmlns:m="http://schemas.openxmlformats.org/officeDocument/2006/math">
                                <m:f>
                                  <m:fPr>
                                    <m:ctrlPr>
                                      <a:rPr lang="en-US" sz="1700" i="1" smtClean="0">
                                        <a:latin typeface="Cambria Math" panose="02040503050406030204" pitchFamily="18" charset="0"/>
                                      </a:rPr>
                                    </m:ctrlPr>
                                  </m:fPr>
                                  <m:num>
                                    <m:r>
                                      <a:rPr lang="en-US" sz="1700" b="0" i="1" smtClean="0">
                                        <a:latin typeface="Cambria Math" panose="02040503050406030204" pitchFamily="18" charset="0"/>
                                      </a:rPr>
                                      <m:t>𝐷𝑒𝑎𝑡h𝑠</m:t>
                                    </m:r>
                                  </m:num>
                                  <m:den>
                                    <m:r>
                                      <a:rPr lang="en-US" sz="1700" b="0" i="1" smtClean="0">
                                        <a:latin typeface="Cambria Math" panose="02040503050406030204" pitchFamily="18" charset="0"/>
                                      </a:rPr>
                                      <m:t>𝐶𝑎𝑠𝑒𝑠</m:t>
                                    </m:r>
                                  </m:den>
                                </m:f>
                              </m:oMath>
                            </m:oMathPara>
                          </a14:m>
                          <a:endParaRPr lang="en-US" sz="1700" dirty="0"/>
                        </a:p>
                      </a:txBody>
                      <a:tcPr marL="87086" marR="87086" marT="43543" marB="43543"/>
                    </a:tc>
                    <a:tc>
                      <a:txBody>
                        <a:bodyPr/>
                        <a:lstStyle/>
                        <a:p>
                          <a:pPr/>
                          <a14:m>
                            <m:oMathPara xmlns:m="http://schemas.openxmlformats.org/officeDocument/2006/math">
                              <m:oMathParaPr>
                                <m:jc m:val="centerGroup"/>
                              </m:oMathParaPr>
                              <m:oMath xmlns:m="http://schemas.openxmlformats.org/officeDocument/2006/math">
                                <m:f>
                                  <m:fPr>
                                    <m:ctrlPr>
                                      <a:rPr lang="en-US" sz="1700" i="1" smtClean="0">
                                        <a:latin typeface="Cambria Math" panose="02040503050406030204" pitchFamily="18" charset="0"/>
                                      </a:rPr>
                                    </m:ctrlPr>
                                  </m:fPr>
                                  <m:num>
                                    <m:r>
                                      <a:rPr lang="en-US" sz="1700" b="0" i="1" smtClean="0">
                                        <a:latin typeface="Cambria Math" panose="02040503050406030204" pitchFamily="18" charset="0"/>
                                      </a:rPr>
                                      <m:t>𝐷𝑒𝑎𝑡h𝑠</m:t>
                                    </m:r>
                                  </m:num>
                                  <m:den>
                                    <m:r>
                                      <a:rPr lang="en-US" sz="1700" b="0" i="1" smtClean="0">
                                        <a:latin typeface="Cambria Math" panose="02040503050406030204" pitchFamily="18" charset="0"/>
                                      </a:rPr>
                                      <m:t>𝐶𝑎𝑠𝑒𝑠</m:t>
                                    </m:r>
                                  </m:den>
                                </m:f>
                              </m:oMath>
                            </m:oMathPara>
                          </a14:m>
                          <a:endParaRPr lang="en-US" sz="1700"/>
                        </a:p>
                      </a:txBody>
                      <a:tcPr marL="87086" marR="87086" marT="43543" marB="43543"/>
                    </a:tc>
                    <a:tc>
                      <a:txBody>
                        <a:bodyPr/>
                        <a:lstStyle/>
                        <a:p>
                          <a:pPr/>
                          <a14:m>
                            <m:oMathPara xmlns:m="http://schemas.openxmlformats.org/officeDocument/2006/math">
                              <m:oMathParaPr>
                                <m:jc m:val="centerGroup"/>
                              </m:oMathParaPr>
                              <m:oMath xmlns:m="http://schemas.openxmlformats.org/officeDocument/2006/math">
                                <m:f>
                                  <m:fPr>
                                    <m:ctrlPr>
                                      <a:rPr lang="en-US" sz="1700" i="1" smtClean="0">
                                        <a:latin typeface="Cambria Math" panose="02040503050406030204" pitchFamily="18" charset="0"/>
                                      </a:rPr>
                                    </m:ctrlPr>
                                  </m:fPr>
                                  <m:num>
                                    <m:r>
                                      <a:rPr lang="en-US" sz="1700" b="0" i="1" smtClean="0">
                                        <a:latin typeface="Cambria Math" panose="02040503050406030204" pitchFamily="18" charset="0"/>
                                      </a:rPr>
                                      <m:t>𝐷𝑒𝑎𝑡h𝑠</m:t>
                                    </m:r>
                                  </m:num>
                                  <m:den>
                                    <m:r>
                                      <a:rPr lang="en-US" sz="1700" b="0" i="1" smtClean="0">
                                        <a:latin typeface="Cambria Math" panose="02040503050406030204" pitchFamily="18" charset="0"/>
                                      </a:rPr>
                                      <m:t>𝐶𝑎𝑠𝑒𝑠</m:t>
                                    </m:r>
                                  </m:den>
                                </m:f>
                              </m:oMath>
                            </m:oMathPara>
                          </a14:m>
                          <a:endParaRPr lang="en-US" sz="1700"/>
                        </a:p>
                      </a:txBody>
                      <a:tcPr marL="87086" marR="87086" marT="43543" marB="43543"/>
                    </a:tc>
                    <a:tc>
                      <a:txBody>
                        <a:bodyPr/>
                        <a:lstStyle/>
                        <a:p>
                          <a:pPr/>
                          <a14:m>
                            <m:oMathPara xmlns:m="http://schemas.openxmlformats.org/officeDocument/2006/math">
                              <m:oMathParaPr>
                                <m:jc m:val="centerGroup"/>
                              </m:oMathParaPr>
                              <m:oMath xmlns:m="http://schemas.openxmlformats.org/officeDocument/2006/math">
                                <m:f>
                                  <m:fPr>
                                    <m:ctrlPr>
                                      <a:rPr lang="en-US" sz="1700" i="1" smtClean="0">
                                        <a:latin typeface="Cambria Math" panose="02040503050406030204" pitchFamily="18" charset="0"/>
                                      </a:rPr>
                                    </m:ctrlPr>
                                  </m:fPr>
                                  <m:num>
                                    <m:r>
                                      <a:rPr lang="en-US" sz="1700" b="0" i="1" smtClean="0">
                                        <a:latin typeface="Cambria Math" panose="02040503050406030204" pitchFamily="18" charset="0"/>
                                      </a:rPr>
                                      <m:t>𝐷𝑒𝑎𝑡h𝑠</m:t>
                                    </m:r>
                                  </m:num>
                                  <m:den>
                                    <m:r>
                                      <a:rPr lang="en-US" sz="1700" b="0" i="1" smtClean="0">
                                        <a:latin typeface="Cambria Math" panose="02040503050406030204" pitchFamily="18" charset="0"/>
                                      </a:rPr>
                                      <m:t>𝐶𝑎𝑠𝑒𝑠</m:t>
                                    </m:r>
                                  </m:den>
                                </m:f>
                              </m:oMath>
                            </m:oMathPara>
                          </a14:m>
                          <a:endParaRPr lang="en-US" sz="1700" dirty="0"/>
                        </a:p>
                      </a:txBody>
                      <a:tcPr marL="87086" marR="87086" marT="43543" marB="43543"/>
                    </a:tc>
                    <a:extLst>
                      <a:ext uri="{0D108BD9-81ED-4DB2-BD59-A6C34878D82A}">
                        <a16:rowId xmlns:a16="http://schemas.microsoft.com/office/drawing/2014/main" val="2444852748"/>
                      </a:ext>
                    </a:extLst>
                  </a:tr>
                </a:tbl>
              </a:graphicData>
            </a:graphic>
          </p:graphicFrame>
        </mc:Choice>
        <mc:Fallback xmlns="">
          <p:graphicFrame>
            <p:nvGraphicFramePr>
              <p:cNvPr id="4" name="Table 4">
                <a:extLst>
                  <a:ext uri="{FF2B5EF4-FFF2-40B4-BE49-F238E27FC236}">
                    <a16:creationId xmlns:a16="http://schemas.microsoft.com/office/drawing/2014/main" id="{9A7821F4-D352-49AA-90C9-668655C9649C}"/>
                  </a:ext>
                </a:extLst>
              </p:cNvPr>
              <p:cNvGraphicFramePr>
                <a:graphicFrameLocks noGrp="1"/>
              </p:cNvGraphicFramePr>
              <p:nvPr>
                <p:extLst>
                  <p:ext uri="{D42A27DB-BD31-4B8C-83A1-F6EECF244321}">
                    <p14:modId xmlns:p14="http://schemas.microsoft.com/office/powerpoint/2010/main" val="297725086"/>
                  </p:ext>
                </p:extLst>
              </p:nvPr>
            </p:nvGraphicFramePr>
            <p:xfrm>
              <a:off x="703182" y="2843536"/>
              <a:ext cx="4777383" cy="1001185"/>
            </p:xfrm>
            <a:graphic>
              <a:graphicData uri="http://schemas.openxmlformats.org/drawingml/2006/table">
                <a:tbl>
                  <a:tblPr firstRow="1" bandRow="1">
                    <a:tableStyleId>{5C22544A-7EE6-4342-B048-85BDC9FD1C3A}</a:tableStyleId>
                  </a:tblPr>
                  <a:tblGrid>
                    <a:gridCol w="807963">
                      <a:extLst>
                        <a:ext uri="{9D8B030D-6E8A-4147-A177-3AD203B41FA5}">
                          <a16:colId xmlns:a16="http://schemas.microsoft.com/office/drawing/2014/main" val="1337952579"/>
                        </a:ext>
                      </a:extLst>
                    </a:gridCol>
                    <a:gridCol w="992355">
                      <a:extLst>
                        <a:ext uri="{9D8B030D-6E8A-4147-A177-3AD203B41FA5}">
                          <a16:colId xmlns:a16="http://schemas.microsoft.com/office/drawing/2014/main" val="300361305"/>
                        </a:ext>
                      </a:extLst>
                    </a:gridCol>
                    <a:gridCol w="992355">
                      <a:extLst>
                        <a:ext uri="{9D8B030D-6E8A-4147-A177-3AD203B41FA5}">
                          <a16:colId xmlns:a16="http://schemas.microsoft.com/office/drawing/2014/main" val="744131843"/>
                        </a:ext>
                      </a:extLst>
                    </a:gridCol>
                    <a:gridCol w="992355">
                      <a:extLst>
                        <a:ext uri="{9D8B030D-6E8A-4147-A177-3AD203B41FA5}">
                          <a16:colId xmlns:a16="http://schemas.microsoft.com/office/drawing/2014/main" val="4248509850"/>
                        </a:ext>
                      </a:extLst>
                    </a:gridCol>
                    <a:gridCol w="992355">
                      <a:extLst>
                        <a:ext uri="{9D8B030D-6E8A-4147-A177-3AD203B41FA5}">
                          <a16:colId xmlns:a16="http://schemas.microsoft.com/office/drawing/2014/main" val="3110643581"/>
                        </a:ext>
                      </a:extLst>
                    </a:gridCol>
                  </a:tblGrid>
                  <a:tr h="383178">
                    <a:tc>
                      <a:txBody>
                        <a:bodyPr/>
                        <a:lstStyle/>
                        <a:p>
                          <a:r>
                            <a:rPr lang="en-US" sz="1700"/>
                            <a:t>Time</a:t>
                          </a:r>
                        </a:p>
                      </a:txBody>
                      <a:tcPr marL="87086" marR="87086" marT="43543" marB="43543"/>
                    </a:tc>
                    <a:tc>
                      <a:txBody>
                        <a:bodyPr/>
                        <a:lstStyle/>
                        <a:p>
                          <a:r>
                            <a:rPr lang="en-US" sz="1700"/>
                            <a:t>t=1</a:t>
                          </a:r>
                        </a:p>
                      </a:txBody>
                      <a:tcPr marL="87086" marR="87086" marT="43543" marB="43543"/>
                    </a:tc>
                    <a:tc>
                      <a:txBody>
                        <a:bodyPr/>
                        <a:lstStyle/>
                        <a:p>
                          <a:r>
                            <a:rPr lang="en-US" sz="1700" dirty="0"/>
                            <a:t>t=2</a:t>
                          </a:r>
                        </a:p>
                      </a:txBody>
                      <a:tcPr marL="87086" marR="87086" marT="43543" marB="43543"/>
                    </a:tc>
                    <a:tc>
                      <a:txBody>
                        <a:bodyPr/>
                        <a:lstStyle/>
                        <a:p>
                          <a:r>
                            <a:rPr lang="en-US" sz="1700"/>
                            <a:t>t=3</a:t>
                          </a:r>
                        </a:p>
                      </a:txBody>
                      <a:tcPr marL="87086" marR="87086" marT="43543" marB="43543"/>
                    </a:tc>
                    <a:tc>
                      <a:txBody>
                        <a:bodyPr/>
                        <a:lstStyle/>
                        <a:p>
                          <a:r>
                            <a:rPr lang="en-US" sz="1700"/>
                            <a:t>t=4</a:t>
                          </a:r>
                        </a:p>
                      </a:txBody>
                      <a:tcPr marL="87086" marR="87086" marT="43543" marB="43543"/>
                    </a:tc>
                    <a:extLst>
                      <a:ext uri="{0D108BD9-81ED-4DB2-BD59-A6C34878D82A}">
                        <a16:rowId xmlns:a16="http://schemas.microsoft.com/office/drawing/2014/main" val="1315338655"/>
                      </a:ext>
                    </a:extLst>
                  </a:tr>
                  <a:tr h="618007">
                    <a:tc>
                      <a:txBody>
                        <a:bodyPr/>
                        <a:lstStyle/>
                        <a:p>
                          <a:r>
                            <a:rPr lang="en-US" sz="1700"/>
                            <a:t>Ratio</a:t>
                          </a:r>
                        </a:p>
                      </a:txBody>
                      <a:tcPr marL="87086" marR="87086" marT="43543" marB="43543"/>
                    </a:tc>
                    <a:tc>
                      <a:txBody>
                        <a:bodyPr/>
                        <a:lstStyle/>
                        <a:p>
                          <a:endParaRPr lang="en-US"/>
                        </a:p>
                      </a:txBody>
                      <a:tcPr marL="87086" marR="87086" marT="43543" marB="43543">
                        <a:blipFill>
                          <a:blip r:embed="rId2"/>
                          <a:stretch>
                            <a:fillRect l="-82209" t="-63725" r="-302454" b="-1961"/>
                          </a:stretch>
                        </a:blipFill>
                      </a:tcPr>
                    </a:tc>
                    <a:tc>
                      <a:txBody>
                        <a:bodyPr/>
                        <a:lstStyle/>
                        <a:p>
                          <a:endParaRPr lang="en-US"/>
                        </a:p>
                      </a:txBody>
                      <a:tcPr marL="87086" marR="87086" marT="43543" marB="43543">
                        <a:blipFill>
                          <a:blip r:embed="rId2"/>
                          <a:stretch>
                            <a:fillRect l="-182209" t="-63725" r="-202454" b="-1961"/>
                          </a:stretch>
                        </a:blipFill>
                      </a:tcPr>
                    </a:tc>
                    <a:tc>
                      <a:txBody>
                        <a:bodyPr/>
                        <a:lstStyle/>
                        <a:p>
                          <a:endParaRPr lang="en-US"/>
                        </a:p>
                      </a:txBody>
                      <a:tcPr marL="87086" marR="87086" marT="43543" marB="43543">
                        <a:blipFill>
                          <a:blip r:embed="rId2"/>
                          <a:stretch>
                            <a:fillRect l="-282209" t="-63725" r="-102454" b="-1961"/>
                          </a:stretch>
                        </a:blipFill>
                      </a:tcPr>
                    </a:tc>
                    <a:tc>
                      <a:txBody>
                        <a:bodyPr/>
                        <a:lstStyle/>
                        <a:p>
                          <a:endParaRPr lang="en-US"/>
                        </a:p>
                      </a:txBody>
                      <a:tcPr marL="87086" marR="87086" marT="43543" marB="43543">
                        <a:blipFill>
                          <a:blip r:embed="rId2"/>
                          <a:stretch>
                            <a:fillRect l="-382209" t="-63725" r="-2454" b="-1961"/>
                          </a:stretch>
                        </a:blipFill>
                      </a:tcPr>
                    </a:tc>
                    <a:extLst>
                      <a:ext uri="{0D108BD9-81ED-4DB2-BD59-A6C34878D82A}">
                        <a16:rowId xmlns:a16="http://schemas.microsoft.com/office/drawing/2014/main" val="2444852748"/>
                      </a:ext>
                    </a:extLst>
                  </a:tr>
                </a:tbl>
              </a:graphicData>
            </a:graphic>
          </p:graphicFrame>
        </mc:Fallback>
      </mc:AlternateContent>
    </p:spTree>
    <p:extLst>
      <p:ext uri="{BB962C8B-B14F-4D97-AF65-F5344CB8AC3E}">
        <p14:creationId xmlns:p14="http://schemas.microsoft.com/office/powerpoint/2010/main" val="21834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0">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554BAB-9200-42C6-8629-B355A97770C6}"/>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Case to Tests Ratio Average</a:t>
            </a:r>
          </a:p>
        </p:txBody>
      </p:sp>
      <p:sp>
        <p:nvSpPr>
          <p:cNvPr id="3" name="Content Placeholder 2">
            <a:extLst>
              <a:ext uri="{FF2B5EF4-FFF2-40B4-BE49-F238E27FC236}">
                <a16:creationId xmlns:a16="http://schemas.microsoft.com/office/drawing/2014/main" id="{11BD5E98-24AC-4692-A9AB-E619A65D702A}"/>
              </a:ext>
            </a:extLst>
          </p:cNvPr>
          <p:cNvSpPr>
            <a:spLocks noGrp="1"/>
          </p:cNvSpPr>
          <p:nvPr>
            <p:ph idx="1"/>
          </p:nvPr>
        </p:nvSpPr>
        <p:spPr>
          <a:xfrm>
            <a:off x="4447308" y="591344"/>
            <a:ext cx="6906491" cy="5585619"/>
          </a:xfrm>
        </p:spPr>
        <p:txBody>
          <a:bodyPr anchor="ctr">
            <a:normAutofit/>
          </a:bodyPr>
          <a:lstStyle/>
          <a:p>
            <a:pPr marL="0" indent="0">
              <a:buNone/>
            </a:pPr>
            <a:r>
              <a:rPr lang="en-US" dirty="0"/>
              <a:t>This single data point would represent the relationship between the number of tests done to the number of cases. This is worthy to include as it may indirectly relate to the quality of a country’s healthcare system.</a:t>
            </a:r>
          </a:p>
        </p:txBody>
      </p:sp>
      <p:sp>
        <p:nvSpPr>
          <p:cNvPr id="17"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2B459F7-B7B6-4A75-9E90-F98080BA255D}"/>
                  </a:ext>
                </a:extLst>
              </p:cNvPr>
              <p:cNvSpPr txBox="1"/>
              <p:nvPr/>
            </p:nvSpPr>
            <p:spPr>
              <a:xfrm>
                <a:off x="6499464" y="4770783"/>
                <a:ext cx="2532873" cy="1128963"/>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f>
                        <m:fPr>
                          <m:ctrlPr>
                            <a:rPr lang="en-US" sz="3600" i="1" smtClean="0">
                              <a:latin typeface="Cambria Math" panose="02040503050406030204" pitchFamily="18" charset="0"/>
                            </a:rPr>
                          </m:ctrlPr>
                        </m:fPr>
                        <m:num>
                          <m:r>
                            <a:rPr lang="en-US" sz="3600" b="0" i="1" smtClean="0">
                              <a:latin typeface="Cambria Math" panose="02040503050406030204" pitchFamily="18" charset="0"/>
                            </a:rPr>
                            <m:t>𝑇𝑜𝑡𝑎𝑙</m:t>
                          </m:r>
                          <m:r>
                            <a:rPr lang="en-US" sz="3600" b="0" i="1" smtClean="0">
                              <a:latin typeface="Cambria Math" panose="02040503050406030204" pitchFamily="18" charset="0"/>
                            </a:rPr>
                            <m:t> </m:t>
                          </m:r>
                          <m:r>
                            <a:rPr lang="en-US" sz="3600" b="0" i="1" smtClean="0">
                              <a:latin typeface="Cambria Math" panose="02040503050406030204" pitchFamily="18" charset="0"/>
                            </a:rPr>
                            <m:t>𝐶𝑎𝑠𝑒𝑠</m:t>
                          </m:r>
                        </m:num>
                        <m:den>
                          <m:r>
                            <a:rPr lang="en-US" sz="3600" b="0" i="1" smtClean="0">
                              <a:latin typeface="Cambria Math" panose="02040503050406030204" pitchFamily="18" charset="0"/>
                            </a:rPr>
                            <m:t>𝑇𝑜𝑡𝑎𝑙</m:t>
                          </m:r>
                          <m:r>
                            <a:rPr lang="en-US" sz="3600" b="0" i="1" smtClean="0">
                              <a:latin typeface="Cambria Math" panose="02040503050406030204" pitchFamily="18" charset="0"/>
                            </a:rPr>
                            <m:t> </m:t>
                          </m:r>
                          <m:r>
                            <a:rPr lang="en-US" sz="3600" b="0" i="1" smtClean="0">
                              <a:latin typeface="Cambria Math" panose="02040503050406030204" pitchFamily="18" charset="0"/>
                            </a:rPr>
                            <m:t>𝑇𝑒𝑠𝑡𝑠</m:t>
                          </m:r>
                        </m:den>
                      </m:f>
                    </m:oMath>
                  </m:oMathPara>
                </a14:m>
                <a:endParaRPr lang="en-US" sz="3600" dirty="0"/>
              </a:p>
            </p:txBody>
          </p:sp>
        </mc:Choice>
        <mc:Fallback xmlns="">
          <p:sp>
            <p:nvSpPr>
              <p:cNvPr id="4" name="TextBox 3">
                <a:extLst>
                  <a:ext uri="{FF2B5EF4-FFF2-40B4-BE49-F238E27FC236}">
                    <a16:creationId xmlns:a16="http://schemas.microsoft.com/office/drawing/2014/main" id="{52B459F7-B7B6-4A75-9E90-F98080BA255D}"/>
                  </a:ext>
                </a:extLst>
              </p:cNvPr>
              <p:cNvSpPr txBox="1">
                <a:spLocks noRot="1" noChangeAspect="1" noMove="1" noResize="1" noEditPoints="1" noAdjustHandles="1" noChangeArrowheads="1" noChangeShapeType="1" noTextEdit="1"/>
              </p:cNvSpPr>
              <p:nvPr/>
            </p:nvSpPr>
            <p:spPr>
              <a:xfrm>
                <a:off x="6499464" y="4770783"/>
                <a:ext cx="2532873" cy="112896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92589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554BAB-9200-42C6-8629-B355A97770C6}"/>
              </a:ext>
            </a:extLst>
          </p:cNvPr>
          <p:cNvSpPr>
            <a:spLocks noGrp="1"/>
          </p:cNvSpPr>
          <p:nvPr>
            <p:ph type="title"/>
          </p:nvPr>
        </p:nvSpPr>
        <p:spPr>
          <a:xfrm>
            <a:off x="5894962" y="479493"/>
            <a:ext cx="5458838" cy="1325563"/>
          </a:xfrm>
        </p:spPr>
        <p:txBody>
          <a:bodyPr>
            <a:normAutofit/>
          </a:bodyPr>
          <a:lstStyle/>
          <a:p>
            <a:r>
              <a:rPr lang="en-US" dirty="0"/>
              <a:t>Case to Tests Ratio over Time</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1BD5E98-24AC-4692-A9AB-E619A65D702A}"/>
              </a:ext>
            </a:extLst>
          </p:cNvPr>
          <p:cNvSpPr>
            <a:spLocks noGrp="1"/>
          </p:cNvSpPr>
          <p:nvPr>
            <p:ph idx="1"/>
          </p:nvPr>
        </p:nvSpPr>
        <p:spPr>
          <a:xfrm>
            <a:off x="5894962" y="1984443"/>
            <a:ext cx="5458838" cy="4192520"/>
          </a:xfrm>
        </p:spPr>
        <p:txBody>
          <a:bodyPr>
            <a:normAutofit/>
          </a:bodyPr>
          <a:lstStyle/>
          <a:p>
            <a:pPr marL="0" indent="0">
              <a:buNone/>
            </a:pPr>
            <a:r>
              <a:rPr lang="en-US" sz="2400"/>
              <a:t>This metric would be a time series of the case to test ratio over time. This indicator is worthy to include because it may be an indicator of the quality of a country’s healthcare system.</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5530CB34-03F7-4BFF-9F27-B7BD4AC4B703}"/>
                  </a:ext>
                </a:extLst>
              </p:cNvPr>
              <p:cNvGraphicFramePr>
                <a:graphicFrameLocks noGrp="1"/>
              </p:cNvGraphicFramePr>
              <p:nvPr>
                <p:extLst>
                  <p:ext uri="{D42A27DB-BD31-4B8C-83A1-F6EECF244321}">
                    <p14:modId xmlns:p14="http://schemas.microsoft.com/office/powerpoint/2010/main" val="200724988"/>
                  </p:ext>
                </p:extLst>
              </p:nvPr>
            </p:nvGraphicFramePr>
            <p:xfrm>
              <a:off x="703182" y="2787282"/>
              <a:ext cx="4777383" cy="1113693"/>
            </p:xfrm>
            <a:graphic>
              <a:graphicData uri="http://schemas.openxmlformats.org/drawingml/2006/table">
                <a:tbl>
                  <a:tblPr firstRow="1" bandRow="1">
                    <a:tableStyleId>{5C22544A-7EE6-4342-B048-85BDC9FD1C3A}</a:tableStyleId>
                  </a:tblPr>
                  <a:tblGrid>
                    <a:gridCol w="905919">
                      <a:extLst>
                        <a:ext uri="{9D8B030D-6E8A-4147-A177-3AD203B41FA5}">
                          <a16:colId xmlns:a16="http://schemas.microsoft.com/office/drawing/2014/main" val="1337952579"/>
                        </a:ext>
                      </a:extLst>
                    </a:gridCol>
                    <a:gridCol w="967866">
                      <a:extLst>
                        <a:ext uri="{9D8B030D-6E8A-4147-A177-3AD203B41FA5}">
                          <a16:colId xmlns:a16="http://schemas.microsoft.com/office/drawing/2014/main" val="300361305"/>
                        </a:ext>
                      </a:extLst>
                    </a:gridCol>
                    <a:gridCol w="967866">
                      <a:extLst>
                        <a:ext uri="{9D8B030D-6E8A-4147-A177-3AD203B41FA5}">
                          <a16:colId xmlns:a16="http://schemas.microsoft.com/office/drawing/2014/main" val="744131843"/>
                        </a:ext>
                      </a:extLst>
                    </a:gridCol>
                    <a:gridCol w="967866">
                      <a:extLst>
                        <a:ext uri="{9D8B030D-6E8A-4147-A177-3AD203B41FA5}">
                          <a16:colId xmlns:a16="http://schemas.microsoft.com/office/drawing/2014/main" val="4248509850"/>
                        </a:ext>
                      </a:extLst>
                    </a:gridCol>
                    <a:gridCol w="967866">
                      <a:extLst>
                        <a:ext uri="{9D8B030D-6E8A-4147-A177-3AD203B41FA5}">
                          <a16:colId xmlns:a16="http://schemas.microsoft.com/office/drawing/2014/main" val="3110643581"/>
                        </a:ext>
                      </a:extLst>
                    </a:gridCol>
                  </a:tblGrid>
                  <a:tr h="429178">
                    <a:tc>
                      <a:txBody>
                        <a:bodyPr/>
                        <a:lstStyle/>
                        <a:p>
                          <a:r>
                            <a:rPr lang="en-US" sz="1900"/>
                            <a:t>Time</a:t>
                          </a:r>
                        </a:p>
                      </a:txBody>
                      <a:tcPr marL="97651" marR="97651" marT="48826" marB="48826"/>
                    </a:tc>
                    <a:tc>
                      <a:txBody>
                        <a:bodyPr/>
                        <a:lstStyle/>
                        <a:p>
                          <a:r>
                            <a:rPr lang="en-US" sz="1900" dirty="0"/>
                            <a:t>t=1</a:t>
                          </a:r>
                        </a:p>
                      </a:txBody>
                      <a:tcPr marL="97651" marR="97651" marT="48826" marB="48826"/>
                    </a:tc>
                    <a:tc>
                      <a:txBody>
                        <a:bodyPr/>
                        <a:lstStyle/>
                        <a:p>
                          <a:r>
                            <a:rPr lang="en-US" sz="1900"/>
                            <a:t>t=2</a:t>
                          </a:r>
                        </a:p>
                      </a:txBody>
                      <a:tcPr marL="97651" marR="97651" marT="48826" marB="48826"/>
                    </a:tc>
                    <a:tc>
                      <a:txBody>
                        <a:bodyPr/>
                        <a:lstStyle/>
                        <a:p>
                          <a:r>
                            <a:rPr lang="en-US" sz="1900"/>
                            <a:t>t=3</a:t>
                          </a:r>
                        </a:p>
                      </a:txBody>
                      <a:tcPr marL="97651" marR="97651" marT="48826" marB="48826"/>
                    </a:tc>
                    <a:tc>
                      <a:txBody>
                        <a:bodyPr/>
                        <a:lstStyle/>
                        <a:p>
                          <a:r>
                            <a:rPr lang="en-US" sz="1900"/>
                            <a:t>t=4</a:t>
                          </a:r>
                        </a:p>
                      </a:txBody>
                      <a:tcPr marL="97651" marR="97651" marT="48826" marB="48826"/>
                    </a:tc>
                    <a:extLst>
                      <a:ext uri="{0D108BD9-81ED-4DB2-BD59-A6C34878D82A}">
                        <a16:rowId xmlns:a16="http://schemas.microsoft.com/office/drawing/2014/main" val="1315338655"/>
                      </a:ext>
                    </a:extLst>
                  </a:tr>
                  <a:tr h="684515">
                    <a:tc>
                      <a:txBody>
                        <a:bodyPr/>
                        <a:lstStyle/>
                        <a:p>
                          <a:r>
                            <a:rPr lang="en-US" sz="1900"/>
                            <a:t>Ratio</a:t>
                          </a:r>
                        </a:p>
                      </a:txBody>
                      <a:tcPr marL="97651" marR="97651" marT="48826" marB="48826"/>
                    </a:tc>
                    <a:tc>
                      <a:txBody>
                        <a:bodyPr/>
                        <a:lstStyle/>
                        <a:p>
                          <a:pPr/>
                          <a14:m>
                            <m:oMathPara xmlns:m="http://schemas.openxmlformats.org/officeDocument/2006/math">
                              <m:oMathParaPr>
                                <m:jc m:val="centerGroup"/>
                              </m:oMathParaPr>
                              <m:oMath xmlns:m="http://schemas.openxmlformats.org/officeDocument/2006/math">
                                <m:f>
                                  <m:fPr>
                                    <m:ctrlPr>
                                      <a:rPr lang="en-US" sz="1900" i="1" smtClean="0">
                                        <a:latin typeface="Cambria Math" panose="02040503050406030204" pitchFamily="18" charset="0"/>
                                      </a:rPr>
                                    </m:ctrlPr>
                                  </m:fPr>
                                  <m:num>
                                    <m:r>
                                      <a:rPr lang="en-US" sz="1900" b="0" i="1" smtClean="0">
                                        <a:latin typeface="Cambria Math" panose="02040503050406030204" pitchFamily="18" charset="0"/>
                                      </a:rPr>
                                      <m:t>𝐶𝑎𝑠𝑒𝑠</m:t>
                                    </m:r>
                                  </m:num>
                                  <m:den>
                                    <m:r>
                                      <a:rPr lang="en-US" sz="1900" b="0" i="1" smtClean="0">
                                        <a:latin typeface="Cambria Math" panose="02040503050406030204" pitchFamily="18" charset="0"/>
                                      </a:rPr>
                                      <m:t>𝑇𝑒𝑠𝑡</m:t>
                                    </m:r>
                                  </m:den>
                                </m:f>
                              </m:oMath>
                            </m:oMathPara>
                          </a14:m>
                          <a:endParaRPr lang="en-US" sz="1900" dirty="0"/>
                        </a:p>
                      </a:txBody>
                      <a:tcPr marL="97651" marR="97651" marT="48826" marB="48826"/>
                    </a:tc>
                    <a:tc>
                      <a:txBody>
                        <a:bodyPr/>
                        <a:lstStyle/>
                        <a:p>
                          <a:pPr/>
                          <a14:m>
                            <m:oMathPara xmlns:m="http://schemas.openxmlformats.org/officeDocument/2006/math">
                              <m:oMathParaPr>
                                <m:jc m:val="centerGroup"/>
                              </m:oMathParaPr>
                              <m:oMath xmlns:m="http://schemas.openxmlformats.org/officeDocument/2006/math">
                                <m:f>
                                  <m:fPr>
                                    <m:ctrlPr>
                                      <a:rPr lang="en-US" sz="1900" i="1" smtClean="0">
                                        <a:latin typeface="Cambria Math" panose="02040503050406030204" pitchFamily="18" charset="0"/>
                                      </a:rPr>
                                    </m:ctrlPr>
                                  </m:fPr>
                                  <m:num>
                                    <m:r>
                                      <a:rPr lang="en-US" sz="1900" b="0" i="1" smtClean="0">
                                        <a:latin typeface="Cambria Math" panose="02040503050406030204" pitchFamily="18" charset="0"/>
                                      </a:rPr>
                                      <m:t>𝐶𝑎𝑠𝑒𝑠</m:t>
                                    </m:r>
                                  </m:num>
                                  <m:den>
                                    <m:r>
                                      <a:rPr lang="en-US" sz="1900" b="0" i="1" smtClean="0">
                                        <a:latin typeface="Cambria Math" panose="02040503050406030204" pitchFamily="18" charset="0"/>
                                      </a:rPr>
                                      <m:t>𝑇𝑒𝑠𝑡</m:t>
                                    </m:r>
                                  </m:den>
                                </m:f>
                              </m:oMath>
                            </m:oMathPara>
                          </a14:m>
                          <a:endParaRPr lang="en-US" sz="1900"/>
                        </a:p>
                      </a:txBody>
                      <a:tcPr marL="97651" marR="97651" marT="48826" marB="48826"/>
                    </a:tc>
                    <a:tc>
                      <a:txBody>
                        <a:bodyPr/>
                        <a:lstStyle/>
                        <a:p>
                          <a:pPr/>
                          <a14:m>
                            <m:oMathPara xmlns:m="http://schemas.openxmlformats.org/officeDocument/2006/math">
                              <m:oMathParaPr>
                                <m:jc m:val="centerGroup"/>
                              </m:oMathParaPr>
                              <m:oMath xmlns:m="http://schemas.openxmlformats.org/officeDocument/2006/math">
                                <m:f>
                                  <m:fPr>
                                    <m:ctrlPr>
                                      <a:rPr lang="en-US" sz="1900" i="1" smtClean="0">
                                        <a:latin typeface="Cambria Math" panose="02040503050406030204" pitchFamily="18" charset="0"/>
                                      </a:rPr>
                                    </m:ctrlPr>
                                  </m:fPr>
                                  <m:num>
                                    <m:r>
                                      <a:rPr lang="en-US" sz="1900" b="0" i="1" smtClean="0">
                                        <a:latin typeface="Cambria Math" panose="02040503050406030204" pitchFamily="18" charset="0"/>
                                      </a:rPr>
                                      <m:t>𝐶𝑎𝑠𝑒𝑠</m:t>
                                    </m:r>
                                  </m:num>
                                  <m:den>
                                    <m:r>
                                      <a:rPr lang="en-US" sz="1900" b="0" i="1" smtClean="0">
                                        <a:latin typeface="Cambria Math" panose="02040503050406030204" pitchFamily="18" charset="0"/>
                                      </a:rPr>
                                      <m:t>𝑇𝑒𝑠𝑡</m:t>
                                    </m:r>
                                  </m:den>
                                </m:f>
                              </m:oMath>
                            </m:oMathPara>
                          </a14:m>
                          <a:endParaRPr lang="en-US" sz="1900"/>
                        </a:p>
                      </a:txBody>
                      <a:tcPr marL="97651" marR="97651" marT="48826" marB="48826"/>
                    </a:tc>
                    <a:tc>
                      <a:txBody>
                        <a:bodyPr/>
                        <a:lstStyle/>
                        <a:p>
                          <a:pPr/>
                          <a14:m>
                            <m:oMathPara xmlns:m="http://schemas.openxmlformats.org/officeDocument/2006/math">
                              <m:oMathParaPr>
                                <m:jc m:val="centerGroup"/>
                              </m:oMathParaPr>
                              <m:oMath xmlns:m="http://schemas.openxmlformats.org/officeDocument/2006/math">
                                <m:f>
                                  <m:fPr>
                                    <m:ctrlPr>
                                      <a:rPr lang="en-US" sz="1900" i="1" smtClean="0">
                                        <a:latin typeface="Cambria Math" panose="02040503050406030204" pitchFamily="18" charset="0"/>
                                      </a:rPr>
                                    </m:ctrlPr>
                                  </m:fPr>
                                  <m:num>
                                    <m:r>
                                      <a:rPr lang="en-US" sz="1900" b="0" i="1" smtClean="0">
                                        <a:latin typeface="Cambria Math" panose="02040503050406030204" pitchFamily="18" charset="0"/>
                                      </a:rPr>
                                      <m:t>𝐶𝑎𝑠𝑒𝑠</m:t>
                                    </m:r>
                                  </m:num>
                                  <m:den>
                                    <m:r>
                                      <a:rPr lang="en-US" sz="1900" b="0" i="1" smtClean="0">
                                        <a:latin typeface="Cambria Math" panose="02040503050406030204" pitchFamily="18" charset="0"/>
                                      </a:rPr>
                                      <m:t>𝑇𝑒𝑠𝑡</m:t>
                                    </m:r>
                                  </m:den>
                                </m:f>
                              </m:oMath>
                            </m:oMathPara>
                          </a14:m>
                          <a:endParaRPr lang="en-US" sz="1900" dirty="0"/>
                        </a:p>
                      </a:txBody>
                      <a:tcPr marL="97651" marR="97651" marT="48826" marB="48826"/>
                    </a:tc>
                    <a:extLst>
                      <a:ext uri="{0D108BD9-81ED-4DB2-BD59-A6C34878D82A}">
                        <a16:rowId xmlns:a16="http://schemas.microsoft.com/office/drawing/2014/main" val="2444852748"/>
                      </a:ext>
                    </a:extLst>
                  </a:tr>
                </a:tbl>
              </a:graphicData>
            </a:graphic>
          </p:graphicFrame>
        </mc:Choice>
        <mc:Fallback xmlns="">
          <p:graphicFrame>
            <p:nvGraphicFramePr>
              <p:cNvPr id="4" name="Table 4">
                <a:extLst>
                  <a:ext uri="{FF2B5EF4-FFF2-40B4-BE49-F238E27FC236}">
                    <a16:creationId xmlns:a16="http://schemas.microsoft.com/office/drawing/2014/main" id="{5530CB34-03F7-4BFF-9F27-B7BD4AC4B703}"/>
                  </a:ext>
                </a:extLst>
              </p:cNvPr>
              <p:cNvGraphicFramePr>
                <a:graphicFrameLocks noGrp="1"/>
              </p:cNvGraphicFramePr>
              <p:nvPr>
                <p:extLst>
                  <p:ext uri="{D42A27DB-BD31-4B8C-83A1-F6EECF244321}">
                    <p14:modId xmlns:p14="http://schemas.microsoft.com/office/powerpoint/2010/main" val="200724988"/>
                  </p:ext>
                </p:extLst>
              </p:nvPr>
            </p:nvGraphicFramePr>
            <p:xfrm>
              <a:off x="703182" y="2787282"/>
              <a:ext cx="4777383" cy="1113693"/>
            </p:xfrm>
            <a:graphic>
              <a:graphicData uri="http://schemas.openxmlformats.org/drawingml/2006/table">
                <a:tbl>
                  <a:tblPr firstRow="1" bandRow="1">
                    <a:tableStyleId>{5C22544A-7EE6-4342-B048-85BDC9FD1C3A}</a:tableStyleId>
                  </a:tblPr>
                  <a:tblGrid>
                    <a:gridCol w="905919">
                      <a:extLst>
                        <a:ext uri="{9D8B030D-6E8A-4147-A177-3AD203B41FA5}">
                          <a16:colId xmlns:a16="http://schemas.microsoft.com/office/drawing/2014/main" val="1337952579"/>
                        </a:ext>
                      </a:extLst>
                    </a:gridCol>
                    <a:gridCol w="967866">
                      <a:extLst>
                        <a:ext uri="{9D8B030D-6E8A-4147-A177-3AD203B41FA5}">
                          <a16:colId xmlns:a16="http://schemas.microsoft.com/office/drawing/2014/main" val="300361305"/>
                        </a:ext>
                      </a:extLst>
                    </a:gridCol>
                    <a:gridCol w="967866">
                      <a:extLst>
                        <a:ext uri="{9D8B030D-6E8A-4147-A177-3AD203B41FA5}">
                          <a16:colId xmlns:a16="http://schemas.microsoft.com/office/drawing/2014/main" val="744131843"/>
                        </a:ext>
                      </a:extLst>
                    </a:gridCol>
                    <a:gridCol w="967866">
                      <a:extLst>
                        <a:ext uri="{9D8B030D-6E8A-4147-A177-3AD203B41FA5}">
                          <a16:colId xmlns:a16="http://schemas.microsoft.com/office/drawing/2014/main" val="4248509850"/>
                        </a:ext>
                      </a:extLst>
                    </a:gridCol>
                    <a:gridCol w="967866">
                      <a:extLst>
                        <a:ext uri="{9D8B030D-6E8A-4147-A177-3AD203B41FA5}">
                          <a16:colId xmlns:a16="http://schemas.microsoft.com/office/drawing/2014/main" val="3110643581"/>
                        </a:ext>
                      </a:extLst>
                    </a:gridCol>
                  </a:tblGrid>
                  <a:tr h="429178">
                    <a:tc>
                      <a:txBody>
                        <a:bodyPr/>
                        <a:lstStyle/>
                        <a:p>
                          <a:r>
                            <a:rPr lang="en-US" sz="1900"/>
                            <a:t>Time</a:t>
                          </a:r>
                        </a:p>
                      </a:txBody>
                      <a:tcPr marL="97651" marR="97651" marT="48826" marB="48826"/>
                    </a:tc>
                    <a:tc>
                      <a:txBody>
                        <a:bodyPr/>
                        <a:lstStyle/>
                        <a:p>
                          <a:r>
                            <a:rPr lang="en-US" sz="1900" dirty="0"/>
                            <a:t>t=1</a:t>
                          </a:r>
                        </a:p>
                      </a:txBody>
                      <a:tcPr marL="97651" marR="97651" marT="48826" marB="48826"/>
                    </a:tc>
                    <a:tc>
                      <a:txBody>
                        <a:bodyPr/>
                        <a:lstStyle/>
                        <a:p>
                          <a:r>
                            <a:rPr lang="en-US" sz="1900"/>
                            <a:t>t=2</a:t>
                          </a:r>
                        </a:p>
                      </a:txBody>
                      <a:tcPr marL="97651" marR="97651" marT="48826" marB="48826"/>
                    </a:tc>
                    <a:tc>
                      <a:txBody>
                        <a:bodyPr/>
                        <a:lstStyle/>
                        <a:p>
                          <a:r>
                            <a:rPr lang="en-US" sz="1900"/>
                            <a:t>t=3</a:t>
                          </a:r>
                        </a:p>
                      </a:txBody>
                      <a:tcPr marL="97651" marR="97651" marT="48826" marB="48826"/>
                    </a:tc>
                    <a:tc>
                      <a:txBody>
                        <a:bodyPr/>
                        <a:lstStyle/>
                        <a:p>
                          <a:r>
                            <a:rPr lang="en-US" sz="1900"/>
                            <a:t>t=4</a:t>
                          </a:r>
                        </a:p>
                      </a:txBody>
                      <a:tcPr marL="97651" marR="97651" marT="48826" marB="48826"/>
                    </a:tc>
                    <a:extLst>
                      <a:ext uri="{0D108BD9-81ED-4DB2-BD59-A6C34878D82A}">
                        <a16:rowId xmlns:a16="http://schemas.microsoft.com/office/drawing/2014/main" val="1315338655"/>
                      </a:ext>
                    </a:extLst>
                  </a:tr>
                  <a:tr h="684515">
                    <a:tc>
                      <a:txBody>
                        <a:bodyPr/>
                        <a:lstStyle/>
                        <a:p>
                          <a:r>
                            <a:rPr lang="en-US" sz="1900"/>
                            <a:t>Ratio</a:t>
                          </a:r>
                        </a:p>
                      </a:txBody>
                      <a:tcPr marL="97651" marR="97651" marT="48826" marB="48826"/>
                    </a:tc>
                    <a:tc>
                      <a:txBody>
                        <a:bodyPr/>
                        <a:lstStyle/>
                        <a:p>
                          <a:endParaRPr lang="en-US"/>
                        </a:p>
                      </a:txBody>
                      <a:tcPr marL="97651" marR="97651" marT="48826" marB="48826">
                        <a:blipFill>
                          <a:blip r:embed="rId2"/>
                          <a:stretch>
                            <a:fillRect l="-94340" t="-66964" r="-302516" b="-2679"/>
                          </a:stretch>
                        </a:blipFill>
                      </a:tcPr>
                    </a:tc>
                    <a:tc>
                      <a:txBody>
                        <a:bodyPr/>
                        <a:lstStyle/>
                        <a:p>
                          <a:endParaRPr lang="en-US"/>
                        </a:p>
                      </a:txBody>
                      <a:tcPr marL="97651" marR="97651" marT="48826" marB="48826">
                        <a:blipFill>
                          <a:blip r:embed="rId2"/>
                          <a:stretch>
                            <a:fillRect l="-194340" t="-66964" r="-202516" b="-2679"/>
                          </a:stretch>
                        </a:blipFill>
                      </a:tcPr>
                    </a:tc>
                    <a:tc>
                      <a:txBody>
                        <a:bodyPr/>
                        <a:lstStyle/>
                        <a:p>
                          <a:endParaRPr lang="en-US"/>
                        </a:p>
                      </a:txBody>
                      <a:tcPr marL="97651" marR="97651" marT="48826" marB="48826">
                        <a:blipFill>
                          <a:blip r:embed="rId2"/>
                          <a:stretch>
                            <a:fillRect l="-294340" t="-66964" r="-102516" b="-2679"/>
                          </a:stretch>
                        </a:blipFill>
                      </a:tcPr>
                    </a:tc>
                    <a:tc>
                      <a:txBody>
                        <a:bodyPr/>
                        <a:lstStyle/>
                        <a:p>
                          <a:endParaRPr lang="en-US"/>
                        </a:p>
                      </a:txBody>
                      <a:tcPr marL="97651" marR="97651" marT="48826" marB="48826">
                        <a:blipFill>
                          <a:blip r:embed="rId2"/>
                          <a:stretch>
                            <a:fillRect l="-394340" t="-66964" r="-2516" b="-2679"/>
                          </a:stretch>
                        </a:blipFill>
                      </a:tcPr>
                    </a:tc>
                    <a:extLst>
                      <a:ext uri="{0D108BD9-81ED-4DB2-BD59-A6C34878D82A}">
                        <a16:rowId xmlns:a16="http://schemas.microsoft.com/office/drawing/2014/main" val="2444852748"/>
                      </a:ext>
                    </a:extLst>
                  </a:tr>
                </a:tbl>
              </a:graphicData>
            </a:graphic>
          </p:graphicFrame>
        </mc:Fallback>
      </mc:AlternateContent>
    </p:spTree>
    <p:extLst>
      <p:ext uri="{BB962C8B-B14F-4D97-AF65-F5344CB8AC3E}">
        <p14:creationId xmlns:p14="http://schemas.microsoft.com/office/powerpoint/2010/main" val="429194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7AD2E4-54E1-4CF7-B22A-F072972291C9}"/>
              </a:ext>
            </a:extLst>
          </p:cNvPr>
          <p:cNvSpPr>
            <a:spLocks noGrp="1"/>
          </p:cNvSpPr>
          <p:nvPr>
            <p:ph type="title"/>
          </p:nvPr>
        </p:nvSpPr>
        <p:spPr>
          <a:xfrm>
            <a:off x="838201" y="3998018"/>
            <a:ext cx="3981854" cy="2216513"/>
          </a:xfrm>
        </p:spPr>
        <p:txBody>
          <a:bodyPr vert="horz" lIns="91440" tIns="45720" rIns="91440" bIns="45720" rtlCol="0" anchor="ctr">
            <a:normAutofit/>
          </a:bodyPr>
          <a:lstStyle/>
          <a:p>
            <a:r>
              <a:rPr lang="en-US" kern="1200">
                <a:solidFill>
                  <a:schemeClr val="tx1"/>
                </a:solidFill>
                <a:latin typeface="+mj-lt"/>
                <a:ea typeface="+mj-ea"/>
                <a:cs typeface="+mj-cs"/>
              </a:rPr>
              <a:t>Significance</a:t>
            </a:r>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982AD023-221D-426C-B7AA-7209F764EBEE}"/>
              </a:ext>
            </a:extLst>
          </p:cNvPr>
          <p:cNvPicPr>
            <a:picLocks noGrp="1" noChangeAspect="1"/>
          </p:cNvPicPr>
          <p:nvPr>
            <p:ph idx="1"/>
          </p:nvPr>
        </p:nvPicPr>
        <p:blipFill>
          <a:blip r:embed="rId2"/>
          <a:stretch>
            <a:fillRect/>
          </a:stretch>
        </p:blipFill>
        <p:spPr>
          <a:xfrm>
            <a:off x="2915921" y="704504"/>
            <a:ext cx="6360158"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6" name="TextBox 5">
            <a:extLst>
              <a:ext uri="{FF2B5EF4-FFF2-40B4-BE49-F238E27FC236}">
                <a16:creationId xmlns:a16="http://schemas.microsoft.com/office/drawing/2014/main" id="{53EC174F-DA2A-4AE8-8937-579314523A75}"/>
              </a:ext>
            </a:extLst>
          </p:cNvPr>
          <p:cNvSpPr txBox="1"/>
          <p:nvPr/>
        </p:nvSpPr>
        <p:spPr>
          <a:xfrm>
            <a:off x="4970835" y="3998019"/>
            <a:ext cx="6382966" cy="2216512"/>
          </a:xfrm>
          <a:prstGeom prst="rect">
            <a:avLst/>
          </a:prstGeom>
        </p:spPr>
        <p:txBody>
          <a:bodyPr vert="horz" lIns="91440" tIns="45720" rIns="91440" bIns="45720" rtlCol="0">
            <a:normAutofit/>
          </a:bodyPr>
          <a:lstStyle/>
          <a:p>
            <a:pPr>
              <a:lnSpc>
                <a:spcPct val="90000"/>
              </a:lnSpc>
              <a:spcAft>
                <a:spcPts val="600"/>
              </a:spcAft>
            </a:pPr>
            <a:r>
              <a:rPr lang="en-US" sz="2400" dirty="0"/>
              <a:t>Pandemics prior to COVID-19 have extracted a massive economic impact on the global economy [1]</a:t>
            </a:r>
          </a:p>
        </p:txBody>
      </p:sp>
    </p:spTree>
    <p:extLst>
      <p:ext uri="{BB962C8B-B14F-4D97-AF65-F5344CB8AC3E}">
        <p14:creationId xmlns:p14="http://schemas.microsoft.com/office/powerpoint/2010/main" val="352472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312178-D654-491F-B228-7379251BD41E}"/>
              </a:ext>
            </a:extLst>
          </p:cNvPr>
          <p:cNvSpPr>
            <a:spLocks noGrp="1"/>
          </p:cNvSpPr>
          <p:nvPr>
            <p:ph type="title"/>
          </p:nvPr>
        </p:nvSpPr>
        <p:spPr>
          <a:xfrm>
            <a:off x="5894962" y="479493"/>
            <a:ext cx="5458838" cy="1325563"/>
          </a:xfrm>
        </p:spPr>
        <p:txBody>
          <a:bodyPr>
            <a:normAutofit/>
          </a:bodyPr>
          <a:lstStyle/>
          <a:p>
            <a:r>
              <a:rPr lang="en-US" dirty="0"/>
              <a:t>Testing Rate over Time</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CDF14F5-CC4E-448E-98A7-4DBCB20BD87F}"/>
              </a:ext>
            </a:extLst>
          </p:cNvPr>
          <p:cNvSpPr>
            <a:spLocks noGrp="1"/>
          </p:cNvSpPr>
          <p:nvPr>
            <p:ph idx="1"/>
          </p:nvPr>
        </p:nvSpPr>
        <p:spPr>
          <a:xfrm>
            <a:off x="5894962" y="1984443"/>
            <a:ext cx="5458838" cy="4192520"/>
          </a:xfrm>
        </p:spPr>
        <p:txBody>
          <a:bodyPr>
            <a:normAutofit/>
          </a:bodyPr>
          <a:lstStyle/>
          <a:p>
            <a:pPr marL="0" indent="0">
              <a:buNone/>
            </a:pPr>
            <a:r>
              <a:rPr lang="en-US" sz="2400"/>
              <a:t>This time series metric would show how many tests a country was able to do over time. This would be important to know as it would show how well a country was able to respond to the pandemic.</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3ED12930-FC9F-468C-958B-55990B99B522}"/>
                  </a:ext>
                </a:extLst>
              </p:cNvPr>
              <p:cNvGraphicFramePr>
                <a:graphicFrameLocks noGrp="1"/>
              </p:cNvGraphicFramePr>
              <p:nvPr>
                <p:extLst>
                  <p:ext uri="{D42A27DB-BD31-4B8C-83A1-F6EECF244321}">
                    <p14:modId xmlns:p14="http://schemas.microsoft.com/office/powerpoint/2010/main" val="4171538823"/>
                  </p:ext>
                </p:extLst>
              </p:nvPr>
            </p:nvGraphicFramePr>
            <p:xfrm>
              <a:off x="703182" y="2707205"/>
              <a:ext cx="4777385" cy="1273848"/>
            </p:xfrm>
            <a:graphic>
              <a:graphicData uri="http://schemas.openxmlformats.org/drawingml/2006/table">
                <a:tbl>
                  <a:tblPr firstRow="1" bandRow="1">
                    <a:tableStyleId>{5C22544A-7EE6-4342-B048-85BDC9FD1C3A}</a:tableStyleId>
                  </a:tblPr>
                  <a:tblGrid>
                    <a:gridCol w="1138548">
                      <a:extLst>
                        <a:ext uri="{9D8B030D-6E8A-4147-A177-3AD203B41FA5}">
                          <a16:colId xmlns:a16="http://schemas.microsoft.com/office/drawing/2014/main" val="1337952579"/>
                        </a:ext>
                      </a:extLst>
                    </a:gridCol>
                    <a:gridCol w="909709">
                      <a:extLst>
                        <a:ext uri="{9D8B030D-6E8A-4147-A177-3AD203B41FA5}">
                          <a16:colId xmlns:a16="http://schemas.microsoft.com/office/drawing/2014/main" val="300361305"/>
                        </a:ext>
                      </a:extLst>
                    </a:gridCol>
                    <a:gridCol w="909709">
                      <a:extLst>
                        <a:ext uri="{9D8B030D-6E8A-4147-A177-3AD203B41FA5}">
                          <a16:colId xmlns:a16="http://schemas.microsoft.com/office/drawing/2014/main" val="744131843"/>
                        </a:ext>
                      </a:extLst>
                    </a:gridCol>
                    <a:gridCol w="909709">
                      <a:extLst>
                        <a:ext uri="{9D8B030D-6E8A-4147-A177-3AD203B41FA5}">
                          <a16:colId xmlns:a16="http://schemas.microsoft.com/office/drawing/2014/main" val="4248509850"/>
                        </a:ext>
                      </a:extLst>
                    </a:gridCol>
                    <a:gridCol w="909710">
                      <a:extLst>
                        <a:ext uri="{9D8B030D-6E8A-4147-A177-3AD203B41FA5}">
                          <a16:colId xmlns:a16="http://schemas.microsoft.com/office/drawing/2014/main" val="3110643581"/>
                        </a:ext>
                      </a:extLst>
                    </a:gridCol>
                  </a:tblGrid>
                  <a:tr h="474738">
                    <a:tc>
                      <a:txBody>
                        <a:bodyPr/>
                        <a:lstStyle/>
                        <a:p>
                          <a:r>
                            <a:rPr lang="en-US" sz="2100"/>
                            <a:t>Time</a:t>
                          </a:r>
                        </a:p>
                      </a:txBody>
                      <a:tcPr marL="109391" marR="109391" marT="54696" marB="54696"/>
                    </a:tc>
                    <a:tc>
                      <a:txBody>
                        <a:bodyPr/>
                        <a:lstStyle/>
                        <a:p>
                          <a:r>
                            <a:rPr lang="en-US" sz="2100"/>
                            <a:t>t=1</a:t>
                          </a:r>
                        </a:p>
                      </a:txBody>
                      <a:tcPr marL="109391" marR="109391" marT="54696" marB="54696"/>
                    </a:tc>
                    <a:tc>
                      <a:txBody>
                        <a:bodyPr/>
                        <a:lstStyle/>
                        <a:p>
                          <a:r>
                            <a:rPr lang="en-US" sz="2100"/>
                            <a:t>t=2</a:t>
                          </a:r>
                        </a:p>
                      </a:txBody>
                      <a:tcPr marL="109391" marR="109391" marT="54696" marB="54696"/>
                    </a:tc>
                    <a:tc>
                      <a:txBody>
                        <a:bodyPr/>
                        <a:lstStyle/>
                        <a:p>
                          <a:r>
                            <a:rPr lang="en-US" sz="2100"/>
                            <a:t>t=3</a:t>
                          </a:r>
                        </a:p>
                      </a:txBody>
                      <a:tcPr marL="109391" marR="109391" marT="54696" marB="54696"/>
                    </a:tc>
                    <a:tc>
                      <a:txBody>
                        <a:bodyPr/>
                        <a:lstStyle/>
                        <a:p>
                          <a:r>
                            <a:rPr lang="en-US" sz="2100"/>
                            <a:t>t=4</a:t>
                          </a:r>
                        </a:p>
                      </a:txBody>
                      <a:tcPr marL="109391" marR="109391" marT="54696" marB="54696"/>
                    </a:tc>
                    <a:extLst>
                      <a:ext uri="{0D108BD9-81ED-4DB2-BD59-A6C34878D82A}">
                        <a16:rowId xmlns:a16="http://schemas.microsoft.com/office/drawing/2014/main" val="1315338655"/>
                      </a:ext>
                    </a:extLst>
                  </a:tr>
                  <a:tr h="799110">
                    <a:tc>
                      <a:txBody>
                        <a:bodyPr/>
                        <a:lstStyle/>
                        <a:p>
                          <a:r>
                            <a:rPr lang="en-US" sz="2100"/>
                            <a:t># New Tests</a:t>
                          </a:r>
                        </a:p>
                      </a:txBody>
                      <a:tcPr marL="109391" marR="109391" marT="54696" marB="54696"/>
                    </a:tc>
                    <a:tc>
                      <a:txBody>
                        <a:bodyPr/>
                        <a:lstStyle/>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𝐹</m:t>
                                </m:r>
                                <m:d>
                                  <m:dPr>
                                    <m:ctrlPr>
                                      <a:rPr lang="en-US" sz="2100" i="1" smtClean="0">
                                        <a:latin typeface="Cambria Math" panose="02040503050406030204" pitchFamily="18" charset="0"/>
                                      </a:rPr>
                                    </m:ctrlPr>
                                  </m:dPr>
                                  <m:e>
                                    <m:r>
                                      <a:rPr lang="en-US" sz="2100" b="0" i="1" smtClean="0">
                                        <a:latin typeface="Cambria Math" panose="02040503050406030204" pitchFamily="18" charset="0"/>
                                      </a:rPr>
                                      <m:t>𝑇</m:t>
                                    </m:r>
                                    <m:r>
                                      <a:rPr lang="en-US" sz="2100" b="0" i="1" smtClean="0">
                                        <a:latin typeface="Cambria Math" panose="02040503050406030204" pitchFamily="18" charset="0"/>
                                      </a:rPr>
                                      <m:t>=1</m:t>
                                    </m:r>
                                  </m:e>
                                </m:d>
                              </m:oMath>
                            </m:oMathPara>
                          </a14:m>
                          <a:endParaRPr lang="en-US" sz="2100"/>
                        </a:p>
                      </a:txBody>
                      <a:tcPr marL="109391" marR="109391" marT="54696" marB="54696"/>
                    </a:tc>
                    <a:tc>
                      <a:txBody>
                        <a:bodyPr/>
                        <a:lstStyle/>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𝐹</m:t>
                                </m:r>
                                <m:d>
                                  <m:dPr>
                                    <m:ctrlPr>
                                      <a:rPr lang="en-US" sz="2100" i="1" smtClean="0">
                                        <a:latin typeface="Cambria Math" panose="02040503050406030204" pitchFamily="18" charset="0"/>
                                      </a:rPr>
                                    </m:ctrlPr>
                                  </m:dPr>
                                  <m:e>
                                    <m:r>
                                      <a:rPr lang="en-US" sz="2100" b="0" i="1" smtClean="0">
                                        <a:latin typeface="Cambria Math" panose="02040503050406030204" pitchFamily="18" charset="0"/>
                                      </a:rPr>
                                      <m:t>𝑇</m:t>
                                    </m:r>
                                    <m:r>
                                      <a:rPr lang="en-US" sz="2100" b="0" i="1" smtClean="0">
                                        <a:latin typeface="Cambria Math" panose="02040503050406030204" pitchFamily="18" charset="0"/>
                                      </a:rPr>
                                      <m:t>=1</m:t>
                                    </m:r>
                                  </m:e>
                                </m:d>
                              </m:oMath>
                            </m:oMathPara>
                          </a14:m>
                          <a:endParaRPr lang="en-US" sz="2100"/>
                        </a:p>
                      </a:txBody>
                      <a:tcPr marL="109391" marR="109391" marT="54696" marB="54696"/>
                    </a:tc>
                    <a:tc>
                      <a:txBody>
                        <a:bodyPr/>
                        <a:lstStyle/>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𝐹</m:t>
                                </m:r>
                                <m:d>
                                  <m:dPr>
                                    <m:ctrlPr>
                                      <a:rPr lang="en-US" sz="2100" i="1" smtClean="0">
                                        <a:latin typeface="Cambria Math" panose="02040503050406030204" pitchFamily="18" charset="0"/>
                                      </a:rPr>
                                    </m:ctrlPr>
                                  </m:dPr>
                                  <m:e>
                                    <m:r>
                                      <a:rPr lang="en-US" sz="2100" b="0" i="1" smtClean="0">
                                        <a:latin typeface="Cambria Math" panose="02040503050406030204" pitchFamily="18" charset="0"/>
                                      </a:rPr>
                                      <m:t>𝑇</m:t>
                                    </m:r>
                                    <m:r>
                                      <a:rPr lang="en-US" sz="2100" b="0" i="1" smtClean="0">
                                        <a:latin typeface="Cambria Math" panose="02040503050406030204" pitchFamily="18" charset="0"/>
                                      </a:rPr>
                                      <m:t>=1</m:t>
                                    </m:r>
                                  </m:e>
                                </m:d>
                              </m:oMath>
                            </m:oMathPara>
                          </a14:m>
                          <a:endParaRPr lang="en-US" sz="2100"/>
                        </a:p>
                      </a:txBody>
                      <a:tcPr marL="109391" marR="109391" marT="54696" marB="54696"/>
                    </a:tc>
                    <a:tc>
                      <a:txBody>
                        <a:bodyPr/>
                        <a:lstStyle/>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𝐹</m:t>
                                </m:r>
                                <m:d>
                                  <m:dPr>
                                    <m:ctrlPr>
                                      <a:rPr lang="en-US" sz="2100" i="1" smtClean="0">
                                        <a:latin typeface="Cambria Math" panose="02040503050406030204" pitchFamily="18" charset="0"/>
                                      </a:rPr>
                                    </m:ctrlPr>
                                  </m:dPr>
                                  <m:e>
                                    <m:r>
                                      <a:rPr lang="en-US" sz="2100" b="0" i="1" smtClean="0">
                                        <a:latin typeface="Cambria Math" panose="02040503050406030204" pitchFamily="18" charset="0"/>
                                      </a:rPr>
                                      <m:t>𝑇</m:t>
                                    </m:r>
                                    <m:r>
                                      <a:rPr lang="en-US" sz="2100" b="0" i="1" smtClean="0">
                                        <a:latin typeface="Cambria Math" panose="02040503050406030204" pitchFamily="18" charset="0"/>
                                      </a:rPr>
                                      <m:t>=1</m:t>
                                    </m:r>
                                  </m:e>
                                </m:d>
                              </m:oMath>
                            </m:oMathPara>
                          </a14:m>
                          <a:endParaRPr lang="en-US" sz="2100" dirty="0"/>
                        </a:p>
                      </a:txBody>
                      <a:tcPr marL="109391" marR="109391" marT="54696" marB="54696"/>
                    </a:tc>
                    <a:extLst>
                      <a:ext uri="{0D108BD9-81ED-4DB2-BD59-A6C34878D82A}">
                        <a16:rowId xmlns:a16="http://schemas.microsoft.com/office/drawing/2014/main" val="2444852748"/>
                      </a:ext>
                    </a:extLst>
                  </a:tr>
                </a:tbl>
              </a:graphicData>
            </a:graphic>
          </p:graphicFrame>
        </mc:Choice>
        <mc:Fallback xmlns="">
          <p:graphicFrame>
            <p:nvGraphicFramePr>
              <p:cNvPr id="4" name="Table 4">
                <a:extLst>
                  <a:ext uri="{FF2B5EF4-FFF2-40B4-BE49-F238E27FC236}">
                    <a16:creationId xmlns:a16="http://schemas.microsoft.com/office/drawing/2014/main" id="{3ED12930-FC9F-468C-958B-55990B99B522}"/>
                  </a:ext>
                </a:extLst>
              </p:cNvPr>
              <p:cNvGraphicFramePr>
                <a:graphicFrameLocks noGrp="1"/>
              </p:cNvGraphicFramePr>
              <p:nvPr>
                <p:extLst>
                  <p:ext uri="{D42A27DB-BD31-4B8C-83A1-F6EECF244321}">
                    <p14:modId xmlns:p14="http://schemas.microsoft.com/office/powerpoint/2010/main" val="4171538823"/>
                  </p:ext>
                </p:extLst>
              </p:nvPr>
            </p:nvGraphicFramePr>
            <p:xfrm>
              <a:off x="703182" y="2707205"/>
              <a:ext cx="4777385" cy="1273848"/>
            </p:xfrm>
            <a:graphic>
              <a:graphicData uri="http://schemas.openxmlformats.org/drawingml/2006/table">
                <a:tbl>
                  <a:tblPr firstRow="1" bandRow="1">
                    <a:tableStyleId>{5C22544A-7EE6-4342-B048-85BDC9FD1C3A}</a:tableStyleId>
                  </a:tblPr>
                  <a:tblGrid>
                    <a:gridCol w="1138548">
                      <a:extLst>
                        <a:ext uri="{9D8B030D-6E8A-4147-A177-3AD203B41FA5}">
                          <a16:colId xmlns:a16="http://schemas.microsoft.com/office/drawing/2014/main" val="1337952579"/>
                        </a:ext>
                      </a:extLst>
                    </a:gridCol>
                    <a:gridCol w="909709">
                      <a:extLst>
                        <a:ext uri="{9D8B030D-6E8A-4147-A177-3AD203B41FA5}">
                          <a16:colId xmlns:a16="http://schemas.microsoft.com/office/drawing/2014/main" val="300361305"/>
                        </a:ext>
                      </a:extLst>
                    </a:gridCol>
                    <a:gridCol w="909709">
                      <a:extLst>
                        <a:ext uri="{9D8B030D-6E8A-4147-A177-3AD203B41FA5}">
                          <a16:colId xmlns:a16="http://schemas.microsoft.com/office/drawing/2014/main" val="744131843"/>
                        </a:ext>
                      </a:extLst>
                    </a:gridCol>
                    <a:gridCol w="909709">
                      <a:extLst>
                        <a:ext uri="{9D8B030D-6E8A-4147-A177-3AD203B41FA5}">
                          <a16:colId xmlns:a16="http://schemas.microsoft.com/office/drawing/2014/main" val="4248509850"/>
                        </a:ext>
                      </a:extLst>
                    </a:gridCol>
                    <a:gridCol w="909710">
                      <a:extLst>
                        <a:ext uri="{9D8B030D-6E8A-4147-A177-3AD203B41FA5}">
                          <a16:colId xmlns:a16="http://schemas.microsoft.com/office/drawing/2014/main" val="3110643581"/>
                        </a:ext>
                      </a:extLst>
                    </a:gridCol>
                  </a:tblGrid>
                  <a:tr h="474738">
                    <a:tc>
                      <a:txBody>
                        <a:bodyPr/>
                        <a:lstStyle/>
                        <a:p>
                          <a:r>
                            <a:rPr lang="en-US" sz="2100"/>
                            <a:t>Time</a:t>
                          </a:r>
                        </a:p>
                      </a:txBody>
                      <a:tcPr marL="109391" marR="109391" marT="54696" marB="54696"/>
                    </a:tc>
                    <a:tc>
                      <a:txBody>
                        <a:bodyPr/>
                        <a:lstStyle/>
                        <a:p>
                          <a:r>
                            <a:rPr lang="en-US" sz="2100"/>
                            <a:t>t=1</a:t>
                          </a:r>
                        </a:p>
                      </a:txBody>
                      <a:tcPr marL="109391" marR="109391" marT="54696" marB="54696"/>
                    </a:tc>
                    <a:tc>
                      <a:txBody>
                        <a:bodyPr/>
                        <a:lstStyle/>
                        <a:p>
                          <a:r>
                            <a:rPr lang="en-US" sz="2100"/>
                            <a:t>t=2</a:t>
                          </a:r>
                        </a:p>
                      </a:txBody>
                      <a:tcPr marL="109391" marR="109391" marT="54696" marB="54696"/>
                    </a:tc>
                    <a:tc>
                      <a:txBody>
                        <a:bodyPr/>
                        <a:lstStyle/>
                        <a:p>
                          <a:r>
                            <a:rPr lang="en-US" sz="2100"/>
                            <a:t>t=3</a:t>
                          </a:r>
                        </a:p>
                      </a:txBody>
                      <a:tcPr marL="109391" marR="109391" marT="54696" marB="54696"/>
                    </a:tc>
                    <a:tc>
                      <a:txBody>
                        <a:bodyPr/>
                        <a:lstStyle/>
                        <a:p>
                          <a:r>
                            <a:rPr lang="en-US" sz="2100"/>
                            <a:t>t=4</a:t>
                          </a:r>
                        </a:p>
                      </a:txBody>
                      <a:tcPr marL="109391" marR="109391" marT="54696" marB="54696"/>
                    </a:tc>
                    <a:extLst>
                      <a:ext uri="{0D108BD9-81ED-4DB2-BD59-A6C34878D82A}">
                        <a16:rowId xmlns:a16="http://schemas.microsoft.com/office/drawing/2014/main" val="1315338655"/>
                      </a:ext>
                    </a:extLst>
                  </a:tr>
                  <a:tr h="799110">
                    <a:tc>
                      <a:txBody>
                        <a:bodyPr/>
                        <a:lstStyle/>
                        <a:p>
                          <a:r>
                            <a:rPr lang="en-US" sz="2100"/>
                            <a:t># New Tests</a:t>
                          </a:r>
                        </a:p>
                      </a:txBody>
                      <a:tcPr marL="109391" marR="109391" marT="54696" marB="54696"/>
                    </a:tc>
                    <a:tc>
                      <a:txBody>
                        <a:bodyPr/>
                        <a:lstStyle/>
                        <a:p>
                          <a:endParaRPr lang="en-US"/>
                        </a:p>
                      </a:txBody>
                      <a:tcPr marL="109391" marR="109391" marT="54696" marB="54696">
                        <a:blipFill>
                          <a:blip r:embed="rId2"/>
                          <a:stretch>
                            <a:fillRect l="-125333" t="-64394" r="-301333" b="-92424"/>
                          </a:stretch>
                        </a:blipFill>
                      </a:tcPr>
                    </a:tc>
                    <a:tc>
                      <a:txBody>
                        <a:bodyPr/>
                        <a:lstStyle/>
                        <a:p>
                          <a:endParaRPr lang="en-US"/>
                        </a:p>
                      </a:txBody>
                      <a:tcPr marL="109391" marR="109391" marT="54696" marB="54696">
                        <a:blipFill>
                          <a:blip r:embed="rId2"/>
                          <a:stretch>
                            <a:fillRect l="-226846" t="-64394" r="-203356" b="-92424"/>
                          </a:stretch>
                        </a:blipFill>
                      </a:tcPr>
                    </a:tc>
                    <a:tc>
                      <a:txBody>
                        <a:bodyPr/>
                        <a:lstStyle/>
                        <a:p>
                          <a:endParaRPr lang="en-US"/>
                        </a:p>
                      </a:txBody>
                      <a:tcPr marL="109391" marR="109391" marT="54696" marB="54696">
                        <a:blipFill>
                          <a:blip r:embed="rId2"/>
                          <a:stretch>
                            <a:fillRect l="-324667" t="-64394" r="-102000" b="-92424"/>
                          </a:stretch>
                        </a:blipFill>
                      </a:tcPr>
                    </a:tc>
                    <a:tc>
                      <a:txBody>
                        <a:bodyPr/>
                        <a:lstStyle/>
                        <a:p>
                          <a:endParaRPr lang="en-US"/>
                        </a:p>
                      </a:txBody>
                      <a:tcPr marL="109391" marR="109391" marT="54696" marB="54696">
                        <a:blipFill>
                          <a:blip r:embed="rId2"/>
                          <a:stretch>
                            <a:fillRect l="-427517" t="-64394" r="-2685" b="-92424"/>
                          </a:stretch>
                        </a:blipFill>
                      </a:tcPr>
                    </a:tc>
                    <a:extLst>
                      <a:ext uri="{0D108BD9-81ED-4DB2-BD59-A6C34878D82A}">
                        <a16:rowId xmlns:a16="http://schemas.microsoft.com/office/drawing/2014/main" val="2444852748"/>
                      </a:ext>
                    </a:extLst>
                  </a:tr>
                </a:tbl>
              </a:graphicData>
            </a:graphic>
          </p:graphicFrame>
        </mc:Fallback>
      </mc:AlternateContent>
    </p:spTree>
    <p:extLst>
      <p:ext uri="{BB962C8B-B14F-4D97-AF65-F5344CB8AC3E}">
        <p14:creationId xmlns:p14="http://schemas.microsoft.com/office/powerpoint/2010/main" val="2474593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8666D3-1903-4480-A1F9-2C8A84B20463}"/>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kern="1200">
                <a:solidFill>
                  <a:schemeClr val="tx1"/>
                </a:solidFill>
                <a:latin typeface="+mj-lt"/>
                <a:ea typeface="+mj-ea"/>
                <a:cs typeface="+mj-cs"/>
              </a:rPr>
              <a:t>Known Challenges and Proposed Solutions</a:t>
            </a:r>
          </a:p>
        </p:txBody>
      </p:sp>
      <p:sp>
        <p:nvSpPr>
          <p:cNvPr id="3" name="Text Placeholder 2">
            <a:extLst>
              <a:ext uri="{FF2B5EF4-FFF2-40B4-BE49-F238E27FC236}">
                <a16:creationId xmlns:a16="http://schemas.microsoft.com/office/drawing/2014/main" id="{F6443884-4B6F-4658-B253-7D3D9A8A964A}"/>
              </a:ext>
            </a:extLst>
          </p:cNvPr>
          <p:cNvSpPr>
            <a:spLocks noGrp="1"/>
          </p:cNvSpPr>
          <p:nvPr>
            <p:ph type="body" idx="1"/>
          </p:nvPr>
        </p:nvSpPr>
        <p:spPr>
          <a:xfrm>
            <a:off x="4038600" y="4782320"/>
            <a:ext cx="7644627" cy="1329443"/>
          </a:xfrm>
        </p:spPr>
        <p:txBody>
          <a:bodyPr vert="horz" lIns="91440" tIns="45720" rIns="91440" bIns="45720" rtlCol="0">
            <a:normAutofit/>
          </a:bodyPr>
          <a:lstStyle/>
          <a:p>
            <a:pPr algn="r"/>
            <a:r>
              <a:rPr lang="en-US" kern="1200">
                <a:solidFill>
                  <a:schemeClr val="tx1"/>
                </a:solidFill>
                <a:latin typeface="+mn-lt"/>
                <a:ea typeface="+mn-ea"/>
                <a:cs typeface="+mn-cs"/>
              </a:rPr>
              <a:t>The challenges I know I must solve in order to conduct my research and how I think they can be sovled.</a:t>
            </a:r>
          </a:p>
        </p:txBody>
      </p:sp>
      <p:sp>
        <p:nvSpPr>
          <p:cNvPr id="18" name="Oval 1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6348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160A7E-7C3D-4F1C-B1F4-8D2D34488118}"/>
              </a:ext>
            </a:extLst>
          </p:cNvPr>
          <p:cNvSpPr>
            <a:spLocks noGrp="1"/>
          </p:cNvSpPr>
          <p:nvPr>
            <p:ph type="title"/>
          </p:nvPr>
        </p:nvSpPr>
        <p:spPr>
          <a:xfrm>
            <a:off x="5894962" y="479493"/>
            <a:ext cx="5458838" cy="1325563"/>
          </a:xfrm>
        </p:spPr>
        <p:txBody>
          <a:bodyPr>
            <a:normAutofit/>
          </a:bodyPr>
          <a:lstStyle/>
          <a:p>
            <a:r>
              <a:rPr lang="en-US" dirty="0"/>
              <a:t>Periodicity of Data</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219E953-51B4-473D-BBC0-8DE4B7F6320A}"/>
              </a:ext>
            </a:extLst>
          </p:cNvPr>
          <p:cNvPicPr>
            <a:picLocks noChangeAspect="1"/>
          </p:cNvPicPr>
          <p:nvPr/>
        </p:nvPicPr>
        <p:blipFill>
          <a:blip r:embed="rId2"/>
          <a:stretch>
            <a:fillRect/>
          </a:stretch>
        </p:blipFill>
        <p:spPr>
          <a:xfrm>
            <a:off x="703182" y="1827309"/>
            <a:ext cx="4777381" cy="303363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6E6C5E55-0506-4B78-82D7-8E4B37BAA7C1}"/>
              </a:ext>
            </a:extLst>
          </p:cNvPr>
          <p:cNvSpPr>
            <a:spLocks noGrp="1"/>
          </p:cNvSpPr>
          <p:nvPr>
            <p:ph idx="1"/>
          </p:nvPr>
        </p:nvSpPr>
        <p:spPr>
          <a:xfrm>
            <a:off x="5894962" y="1984443"/>
            <a:ext cx="5458838" cy="4192520"/>
          </a:xfrm>
        </p:spPr>
        <p:txBody>
          <a:bodyPr>
            <a:normAutofit/>
          </a:bodyPr>
          <a:lstStyle/>
          <a:p>
            <a:pPr marL="0" indent="0">
              <a:buNone/>
            </a:pPr>
            <a:r>
              <a:rPr lang="en-US" sz="2400"/>
              <a:t>Many country’s data exhibits a great deal of weekly periodicity. Therefore, in order to make the data processing more accurate, a 7-10 day moving average should be applied.</a:t>
            </a:r>
          </a:p>
        </p:txBody>
      </p:sp>
    </p:spTree>
    <p:extLst>
      <p:ext uri="{BB962C8B-B14F-4D97-AF65-F5344CB8AC3E}">
        <p14:creationId xmlns:p14="http://schemas.microsoft.com/office/powerpoint/2010/main" val="582895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214E22-FD56-4AA4-ACE8-F50CBF4EDED7}"/>
              </a:ext>
            </a:extLst>
          </p:cNvPr>
          <p:cNvSpPr>
            <a:spLocks noGrp="1"/>
          </p:cNvSpPr>
          <p:nvPr>
            <p:ph type="title"/>
          </p:nvPr>
        </p:nvSpPr>
        <p:spPr>
          <a:xfrm>
            <a:off x="686834" y="591344"/>
            <a:ext cx="3200400" cy="5585619"/>
          </a:xfrm>
        </p:spPr>
        <p:txBody>
          <a:bodyPr>
            <a:normAutofit/>
          </a:bodyPr>
          <a:lstStyle/>
          <a:p>
            <a:r>
              <a:rPr lang="en-US">
                <a:solidFill>
                  <a:srgbClr val="FFFFFF"/>
                </a:solidFill>
              </a:rPr>
              <a:t>How to Measure Cases, Deaths, and Tests</a:t>
            </a:r>
          </a:p>
        </p:txBody>
      </p:sp>
      <p:sp>
        <p:nvSpPr>
          <p:cNvPr id="3" name="Content Placeholder 2">
            <a:extLst>
              <a:ext uri="{FF2B5EF4-FFF2-40B4-BE49-F238E27FC236}">
                <a16:creationId xmlns:a16="http://schemas.microsoft.com/office/drawing/2014/main" id="{0A05E093-69AA-488A-9206-E3EA84CCDF01}"/>
              </a:ext>
            </a:extLst>
          </p:cNvPr>
          <p:cNvSpPr>
            <a:spLocks noGrp="1"/>
          </p:cNvSpPr>
          <p:nvPr>
            <p:ph idx="1"/>
          </p:nvPr>
        </p:nvSpPr>
        <p:spPr>
          <a:xfrm>
            <a:off x="4447308" y="591344"/>
            <a:ext cx="6906491" cy="5585619"/>
          </a:xfrm>
        </p:spPr>
        <p:txBody>
          <a:bodyPr anchor="ctr">
            <a:normAutofit/>
          </a:bodyPr>
          <a:lstStyle/>
          <a:p>
            <a:pPr marL="0" indent="0">
              <a:buNone/>
            </a:pPr>
            <a:r>
              <a:rPr lang="en-US" dirty="0"/>
              <a:t>Countries have vastly different populations. Therefore, to make sure all countries are compared accurately, all data needs to be converted to indicants per 100,000 or 1,000,000 people.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8688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968645-87E1-4500-9234-47B7CEAA1A5D}"/>
              </a:ext>
            </a:extLst>
          </p:cNvPr>
          <p:cNvSpPr>
            <a:spLocks noGrp="1"/>
          </p:cNvSpPr>
          <p:nvPr>
            <p:ph type="title"/>
          </p:nvPr>
        </p:nvSpPr>
        <p:spPr>
          <a:xfrm>
            <a:off x="6769570" y="530578"/>
            <a:ext cx="4771178" cy="1160110"/>
          </a:xfrm>
        </p:spPr>
        <p:txBody>
          <a:bodyPr>
            <a:normAutofit/>
          </a:bodyPr>
          <a:lstStyle/>
          <a:p>
            <a:r>
              <a:rPr lang="en-US" sz="3700" dirty="0"/>
              <a:t>Describing and Smoothing Distributions</a:t>
            </a:r>
          </a:p>
        </p:txBody>
      </p:sp>
      <p:pic>
        <p:nvPicPr>
          <p:cNvPr id="5" name="Picture 4">
            <a:extLst>
              <a:ext uri="{FF2B5EF4-FFF2-40B4-BE49-F238E27FC236}">
                <a16:creationId xmlns:a16="http://schemas.microsoft.com/office/drawing/2014/main" id="{B4DA7CE0-D006-4A06-A705-5F9E18827B0A}"/>
              </a:ext>
            </a:extLst>
          </p:cNvPr>
          <p:cNvPicPr>
            <a:picLocks noChangeAspect="1"/>
          </p:cNvPicPr>
          <p:nvPr/>
        </p:nvPicPr>
        <p:blipFill>
          <a:blip r:embed="rId2"/>
          <a:stretch>
            <a:fillRect/>
          </a:stretch>
        </p:blipFill>
        <p:spPr>
          <a:xfrm>
            <a:off x="838199" y="1645293"/>
            <a:ext cx="5440195" cy="3454524"/>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2" name="Arc 11">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3315A1D-80A2-405B-B3F7-A3501B114C86}"/>
              </a:ext>
            </a:extLst>
          </p:cNvPr>
          <p:cNvSpPr>
            <a:spLocks noGrp="1"/>
          </p:cNvSpPr>
          <p:nvPr>
            <p:ph idx="1"/>
          </p:nvPr>
        </p:nvSpPr>
        <p:spPr>
          <a:xfrm>
            <a:off x="6769570" y="1825625"/>
            <a:ext cx="4771178" cy="4388908"/>
          </a:xfrm>
        </p:spPr>
        <p:txBody>
          <a:bodyPr>
            <a:normAutofit/>
          </a:bodyPr>
          <a:lstStyle/>
          <a:p>
            <a:pPr marL="0" indent="0">
              <a:buNone/>
            </a:pPr>
            <a:r>
              <a:rPr lang="en-US" sz="2400" dirty="0"/>
              <a:t>In order to obtain useful information from the COVID-19 case data, we must first smooth the data in order to remove the elements of weekly periodicity from the data. This can be achieved, as previously mentioned, through a moving average.</a:t>
            </a:r>
          </a:p>
          <a:p>
            <a:pPr marL="0" indent="0">
              <a:buNone/>
            </a:pPr>
            <a:endParaRPr lang="en-US" sz="2400" dirty="0"/>
          </a:p>
        </p:txBody>
      </p:sp>
    </p:spTree>
    <p:extLst>
      <p:ext uri="{BB962C8B-B14F-4D97-AF65-F5344CB8AC3E}">
        <p14:creationId xmlns:p14="http://schemas.microsoft.com/office/powerpoint/2010/main" val="2021018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B161DF-E457-41D5-83AD-378B43003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083752-853E-4DC8-92F7-3C4A5B870311}"/>
              </a:ext>
            </a:extLst>
          </p:cNvPr>
          <p:cNvSpPr>
            <a:spLocks noGrp="1"/>
          </p:cNvSpPr>
          <p:nvPr>
            <p:ph type="title"/>
          </p:nvPr>
        </p:nvSpPr>
        <p:spPr>
          <a:xfrm>
            <a:off x="6151294" y="486184"/>
            <a:ext cx="5397237" cy="1325563"/>
          </a:xfrm>
        </p:spPr>
        <p:txBody>
          <a:bodyPr>
            <a:normAutofit/>
          </a:bodyPr>
          <a:lstStyle/>
          <a:p>
            <a:r>
              <a:rPr lang="en-US" dirty="0"/>
              <a:t>Describing and Smoothing Data</a:t>
            </a:r>
          </a:p>
        </p:txBody>
      </p:sp>
      <p:pic>
        <p:nvPicPr>
          <p:cNvPr id="5" name="Picture 4">
            <a:extLst>
              <a:ext uri="{FF2B5EF4-FFF2-40B4-BE49-F238E27FC236}">
                <a16:creationId xmlns:a16="http://schemas.microsoft.com/office/drawing/2014/main" id="{0B9D8976-F2DC-472A-ADA4-A5A44D6C73AF}"/>
              </a:ext>
            </a:extLst>
          </p:cNvPr>
          <p:cNvPicPr>
            <a:picLocks noChangeAspect="1"/>
          </p:cNvPicPr>
          <p:nvPr/>
        </p:nvPicPr>
        <p:blipFill rotWithShape="1">
          <a:blip r:embed="rId2"/>
          <a:srcRect b="19540"/>
          <a:stretch/>
        </p:blipFill>
        <p:spPr>
          <a:xfrm>
            <a:off x="643466" y="579155"/>
            <a:ext cx="5130797" cy="2642068"/>
          </a:xfrm>
          <a:custGeom>
            <a:avLst/>
            <a:gdLst/>
            <a:ahLst/>
            <a:cxnLst/>
            <a:rect l="l" t="t" r="r" b="b"/>
            <a:pathLst>
              <a:path w="4252881" h="4252881">
                <a:moveTo>
                  <a:pt x="95137" y="0"/>
                </a:moveTo>
                <a:lnTo>
                  <a:pt x="4157744" y="0"/>
                </a:lnTo>
                <a:cubicBezTo>
                  <a:pt x="4210287" y="0"/>
                  <a:pt x="4252881" y="42594"/>
                  <a:pt x="4252881" y="95137"/>
                </a:cubicBezTo>
                <a:lnTo>
                  <a:pt x="4252881" y="4157744"/>
                </a:lnTo>
                <a:cubicBezTo>
                  <a:pt x="4252881" y="4210287"/>
                  <a:pt x="4210287" y="4252881"/>
                  <a:pt x="4157744" y="4252881"/>
                </a:cubicBezTo>
                <a:lnTo>
                  <a:pt x="95137" y="4252881"/>
                </a:lnTo>
                <a:cubicBezTo>
                  <a:pt x="42594" y="4252881"/>
                  <a:pt x="0" y="4210287"/>
                  <a:pt x="0" y="4157744"/>
                </a:cubicBezTo>
                <a:lnTo>
                  <a:pt x="0" y="95137"/>
                </a:lnTo>
                <a:cubicBezTo>
                  <a:pt x="0" y="42594"/>
                  <a:pt x="42594" y="0"/>
                  <a:pt x="95137" y="0"/>
                </a:cubicBezTo>
                <a:close/>
              </a:path>
            </a:pathLst>
          </a:custGeom>
        </p:spPr>
      </p:pic>
      <p:sp>
        <p:nvSpPr>
          <p:cNvPr id="12" name="Rectangle 11">
            <a:extLst>
              <a:ext uri="{FF2B5EF4-FFF2-40B4-BE49-F238E27FC236}">
                <a16:creationId xmlns:a16="http://schemas.microsoft.com/office/drawing/2014/main" id="{107D50C9-F568-423A-A839-B49874A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9499" y="4590068"/>
            <a:ext cx="624734" cy="62473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3D1E124-D5A7-476A-A8EF-3D07818EFC77}"/>
              </a:ext>
            </a:extLst>
          </p:cNvPr>
          <p:cNvSpPr>
            <a:spLocks noGrp="1"/>
          </p:cNvSpPr>
          <p:nvPr>
            <p:ph idx="1"/>
          </p:nvPr>
        </p:nvSpPr>
        <p:spPr>
          <a:xfrm>
            <a:off x="6151294" y="1946684"/>
            <a:ext cx="5397237" cy="4351338"/>
          </a:xfrm>
        </p:spPr>
        <p:txBody>
          <a:bodyPr>
            <a:normAutofit/>
          </a:bodyPr>
          <a:lstStyle/>
          <a:p>
            <a:pPr marL="0" indent="0">
              <a:buNone/>
            </a:pPr>
            <a:r>
              <a:rPr lang="en-US" sz="2400"/>
              <a:t>However, even by utilizing such smoothing methods, the data is not quite usable to determine the start and end points of different portions of curves. For example, although Signapore saw an increase in cases, I would not consider it a second outbreak like we see in the US Data.</a:t>
            </a:r>
          </a:p>
        </p:txBody>
      </p:sp>
      <p:pic>
        <p:nvPicPr>
          <p:cNvPr id="4" name="Picture 3">
            <a:extLst>
              <a:ext uri="{FF2B5EF4-FFF2-40B4-BE49-F238E27FC236}">
                <a16:creationId xmlns:a16="http://schemas.microsoft.com/office/drawing/2014/main" id="{29659D7B-B2D1-4837-84FA-5E07209954F8}"/>
              </a:ext>
            </a:extLst>
          </p:cNvPr>
          <p:cNvPicPr>
            <a:picLocks noChangeAspect="1"/>
          </p:cNvPicPr>
          <p:nvPr/>
        </p:nvPicPr>
        <p:blipFill rotWithShape="1">
          <a:blip r:embed="rId3"/>
          <a:srcRect r="2" b="19720"/>
          <a:stretch/>
        </p:blipFill>
        <p:spPr>
          <a:xfrm>
            <a:off x="671966" y="3543301"/>
            <a:ext cx="5102297" cy="264206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9" name="Oval 8">
            <a:extLst>
              <a:ext uri="{FF2B5EF4-FFF2-40B4-BE49-F238E27FC236}">
                <a16:creationId xmlns:a16="http://schemas.microsoft.com/office/drawing/2014/main" id="{3FF5F405-4602-4E76-A8B3-F6E370EB2409}"/>
              </a:ext>
            </a:extLst>
          </p:cNvPr>
          <p:cNvSpPr/>
          <p:nvPr/>
        </p:nvSpPr>
        <p:spPr>
          <a:xfrm>
            <a:off x="3421585" y="5056335"/>
            <a:ext cx="822960" cy="8223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6377AF5-9F58-4493-9E38-B3D1FEB02940}"/>
              </a:ext>
            </a:extLst>
          </p:cNvPr>
          <p:cNvSpPr/>
          <p:nvPr/>
        </p:nvSpPr>
        <p:spPr>
          <a:xfrm>
            <a:off x="4748064" y="1946683"/>
            <a:ext cx="1140916" cy="1143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3028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46"/>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5F225D-75AD-4C88-8BB9-4D45A1477D80}"/>
              </a:ext>
            </a:extLst>
          </p:cNvPr>
          <p:cNvSpPr>
            <a:spLocks noGrp="1"/>
          </p:cNvSpPr>
          <p:nvPr>
            <p:ph type="title"/>
          </p:nvPr>
        </p:nvSpPr>
        <p:spPr>
          <a:xfrm>
            <a:off x="988820" y="3592397"/>
            <a:ext cx="4622663" cy="2584566"/>
          </a:xfrm>
        </p:spPr>
        <p:txBody>
          <a:bodyPr>
            <a:normAutofit/>
          </a:bodyPr>
          <a:lstStyle/>
          <a:p>
            <a:r>
              <a:rPr lang="en-US" dirty="0"/>
              <a:t>Describing and Smoothing Data</a:t>
            </a:r>
          </a:p>
        </p:txBody>
      </p:sp>
      <p:sp>
        <p:nvSpPr>
          <p:cNvPr id="16" name="Freeform: Shape 15">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6601"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80D9BBE6-4A9B-46C6-870E-182DD2CEA065}"/>
              </a:ext>
            </a:extLst>
          </p:cNvPr>
          <p:cNvPicPr>
            <a:picLocks noChangeAspect="1"/>
          </p:cNvPicPr>
          <p:nvPr/>
        </p:nvPicPr>
        <p:blipFill>
          <a:blip r:embed="rId2"/>
          <a:stretch>
            <a:fillRect/>
          </a:stretch>
        </p:blipFill>
        <p:spPr>
          <a:xfrm>
            <a:off x="868326" y="1135634"/>
            <a:ext cx="3267203" cy="2099177"/>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5" name="Picture 4">
            <a:extLst>
              <a:ext uri="{FF2B5EF4-FFF2-40B4-BE49-F238E27FC236}">
                <a16:creationId xmlns:a16="http://schemas.microsoft.com/office/drawing/2014/main" id="{15DACD8E-B957-4346-A0B2-6604FC1D829E}"/>
              </a:ext>
            </a:extLst>
          </p:cNvPr>
          <p:cNvPicPr>
            <a:picLocks noChangeAspect="1"/>
          </p:cNvPicPr>
          <p:nvPr/>
        </p:nvPicPr>
        <p:blipFill>
          <a:blip r:embed="rId3"/>
          <a:stretch>
            <a:fillRect/>
          </a:stretch>
        </p:blipFill>
        <p:spPr>
          <a:xfrm>
            <a:off x="4462399" y="1184641"/>
            <a:ext cx="3267203" cy="2050169"/>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7" name="Picture 6">
            <a:extLst>
              <a:ext uri="{FF2B5EF4-FFF2-40B4-BE49-F238E27FC236}">
                <a16:creationId xmlns:a16="http://schemas.microsoft.com/office/drawing/2014/main" id="{480ECA43-9ADE-4095-900A-3A9DD0527B34}"/>
              </a:ext>
            </a:extLst>
          </p:cNvPr>
          <p:cNvPicPr>
            <a:picLocks noChangeAspect="1"/>
          </p:cNvPicPr>
          <p:nvPr/>
        </p:nvPicPr>
        <p:blipFill>
          <a:blip r:embed="rId4"/>
          <a:stretch>
            <a:fillRect/>
          </a:stretch>
        </p:blipFill>
        <p:spPr>
          <a:xfrm>
            <a:off x="8056472" y="1192806"/>
            <a:ext cx="3267204" cy="2042002"/>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p:sp>
        <p:nvSpPr>
          <p:cNvPr id="18" name="Freeform: Shape 17">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058400"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FCF4E8-B20C-44DA-9B19-4615E3835F77}"/>
              </a:ext>
            </a:extLst>
          </p:cNvPr>
          <p:cNvSpPr>
            <a:spLocks noGrp="1"/>
          </p:cNvSpPr>
          <p:nvPr>
            <p:ph idx="1"/>
          </p:nvPr>
        </p:nvSpPr>
        <p:spPr>
          <a:xfrm>
            <a:off x="5809819" y="3592395"/>
            <a:ext cx="5393361" cy="2584567"/>
          </a:xfrm>
        </p:spPr>
        <p:txBody>
          <a:bodyPr>
            <a:normAutofit/>
          </a:bodyPr>
          <a:lstStyle/>
          <a:p>
            <a:pPr marL="0" indent="0">
              <a:buNone/>
            </a:pPr>
            <a:r>
              <a:rPr lang="en-US" sz="2000" dirty="0"/>
              <a:t>Although we could go through every country’s data and manually choose start and end points, this would be a worst-case scenario. However, due to the sheer number of countries we need to analyze, creating a list of rules that would encapsulate every country’s unique data would be cumbersome.</a:t>
            </a:r>
          </a:p>
        </p:txBody>
      </p:sp>
      <p:sp>
        <p:nvSpPr>
          <p:cNvPr id="23" name="Arc 19">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7360" y="3429000"/>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963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7FD2A1-8158-4748-993E-997BFFB7E9B5}"/>
              </a:ext>
            </a:extLst>
          </p:cNvPr>
          <p:cNvSpPr>
            <a:spLocks noGrp="1"/>
          </p:cNvSpPr>
          <p:nvPr>
            <p:ph type="title"/>
          </p:nvPr>
        </p:nvSpPr>
        <p:spPr>
          <a:xfrm>
            <a:off x="686834" y="591344"/>
            <a:ext cx="3200400" cy="5585619"/>
          </a:xfrm>
        </p:spPr>
        <p:txBody>
          <a:bodyPr>
            <a:normAutofit/>
          </a:bodyPr>
          <a:lstStyle/>
          <a:p>
            <a:r>
              <a:rPr lang="en-US">
                <a:solidFill>
                  <a:srgbClr val="FFFFFF"/>
                </a:solidFill>
              </a:rPr>
              <a:t>Describing and Smoothing Data</a:t>
            </a:r>
          </a:p>
        </p:txBody>
      </p:sp>
      <p:sp>
        <p:nvSpPr>
          <p:cNvPr id="3" name="Content Placeholder 2">
            <a:extLst>
              <a:ext uri="{FF2B5EF4-FFF2-40B4-BE49-F238E27FC236}">
                <a16:creationId xmlns:a16="http://schemas.microsoft.com/office/drawing/2014/main" id="{B301A72E-F4CC-4C17-8F0D-AD7265DD2B9A}"/>
              </a:ext>
            </a:extLst>
          </p:cNvPr>
          <p:cNvSpPr>
            <a:spLocks noGrp="1"/>
          </p:cNvSpPr>
          <p:nvPr>
            <p:ph idx="1"/>
          </p:nvPr>
        </p:nvSpPr>
        <p:spPr>
          <a:xfrm>
            <a:off x="4447308" y="591344"/>
            <a:ext cx="6906491" cy="5585619"/>
          </a:xfrm>
        </p:spPr>
        <p:txBody>
          <a:bodyPr anchor="ctr">
            <a:normAutofit/>
          </a:bodyPr>
          <a:lstStyle/>
          <a:p>
            <a:pPr marL="0" indent="0">
              <a:buNone/>
            </a:pPr>
            <a:r>
              <a:rPr lang="en-US" dirty="0"/>
              <a:t>To solve this issue, I think we can utilize the following python libraries to create  curve fitted functions from which we can determine the first derivatives to determine the start and end points of the different outbreaks.</a:t>
            </a:r>
          </a:p>
          <a:p>
            <a:r>
              <a:rPr lang="en-US" dirty="0" err="1"/>
              <a:t>curve_fit</a:t>
            </a:r>
            <a:endParaRPr lang="en-US" dirty="0"/>
          </a:p>
          <a:p>
            <a:pPr lvl="1"/>
            <a:r>
              <a:rPr lang="en-US" dirty="0"/>
              <a:t>Utilizes optimization to determine the coefficients of a pre-input non-linear function</a:t>
            </a:r>
          </a:p>
          <a:p>
            <a:r>
              <a:rPr lang="en-US" dirty="0" err="1"/>
              <a:t>f_solve</a:t>
            </a:r>
            <a:endParaRPr lang="en-US" dirty="0"/>
          </a:p>
          <a:p>
            <a:pPr lvl="1"/>
            <a:r>
              <a:rPr lang="en-US" dirty="0"/>
              <a:t>Utilizes optimization to determine the roots of an inputted nonlinear function</a:t>
            </a:r>
          </a:p>
          <a:p>
            <a:pPr marL="0" indent="0">
              <a:buNone/>
            </a:pPr>
            <a:endParaRPr lang="en-US" dirty="0"/>
          </a:p>
          <a:p>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6017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A4FC4F-8063-4839-B15F-68D7D012E6BB}"/>
              </a:ext>
            </a:extLst>
          </p:cNvPr>
          <p:cNvSpPr>
            <a:spLocks noGrp="1"/>
          </p:cNvSpPr>
          <p:nvPr>
            <p:ph type="title"/>
          </p:nvPr>
        </p:nvSpPr>
        <p:spPr>
          <a:xfrm>
            <a:off x="686834" y="591344"/>
            <a:ext cx="3200400" cy="5585619"/>
          </a:xfrm>
        </p:spPr>
        <p:txBody>
          <a:bodyPr>
            <a:normAutofit/>
          </a:bodyPr>
          <a:lstStyle/>
          <a:p>
            <a:r>
              <a:rPr lang="en-US">
                <a:solidFill>
                  <a:srgbClr val="FFFFFF"/>
                </a:solidFill>
              </a:rPr>
              <a:t>Describing and Smoothing Data</a:t>
            </a:r>
          </a:p>
        </p:txBody>
      </p:sp>
      <p:sp>
        <p:nvSpPr>
          <p:cNvPr id="3" name="Content Placeholder 2">
            <a:extLst>
              <a:ext uri="{FF2B5EF4-FFF2-40B4-BE49-F238E27FC236}">
                <a16:creationId xmlns:a16="http://schemas.microsoft.com/office/drawing/2014/main" id="{9B63F44A-0C7D-477F-8974-B260E95C705C}"/>
              </a:ext>
            </a:extLst>
          </p:cNvPr>
          <p:cNvSpPr>
            <a:spLocks noGrp="1"/>
          </p:cNvSpPr>
          <p:nvPr>
            <p:ph idx="1"/>
          </p:nvPr>
        </p:nvSpPr>
        <p:spPr>
          <a:xfrm>
            <a:off x="4447308" y="591344"/>
            <a:ext cx="6906491" cy="5585619"/>
          </a:xfrm>
        </p:spPr>
        <p:txBody>
          <a:bodyPr anchor="ctr">
            <a:normAutofit/>
          </a:bodyPr>
          <a:lstStyle/>
          <a:p>
            <a:pPr marL="0" indent="0">
              <a:buNone/>
            </a:pPr>
            <a:r>
              <a:rPr lang="en-US" dirty="0"/>
              <a:t>By feeding different functions (i.e. quadratic, cubic, quartic, exponential, Poisson, etc.) to </a:t>
            </a:r>
            <a:r>
              <a:rPr lang="en-US" dirty="0" err="1"/>
              <a:t>curve_fit</a:t>
            </a:r>
            <a:r>
              <a:rPr lang="en-US" dirty="0"/>
              <a:t> to be fitted to the data and selecting the result with the best R^2 value, we can systemically and repeatably get a smoothened function for which to determine an outbreak’s start and end points.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131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314DBF-251A-4BD4-948B-04E94BC7F357}"/>
              </a:ext>
            </a:extLst>
          </p:cNvPr>
          <p:cNvSpPr>
            <a:spLocks noGrp="1"/>
          </p:cNvSpPr>
          <p:nvPr>
            <p:ph type="title"/>
          </p:nvPr>
        </p:nvSpPr>
        <p:spPr>
          <a:xfrm>
            <a:off x="5894962" y="479493"/>
            <a:ext cx="5458838" cy="1325563"/>
          </a:xfrm>
        </p:spPr>
        <p:txBody>
          <a:bodyPr>
            <a:normAutofit/>
          </a:bodyPr>
          <a:lstStyle/>
          <a:p>
            <a:r>
              <a:rPr lang="en-US" dirty="0"/>
              <a:t>Dealing with Extraneous Data Points</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954D4DA-3770-4F77-B45F-48E92272FE3D}"/>
              </a:ext>
            </a:extLst>
          </p:cNvPr>
          <p:cNvPicPr>
            <a:picLocks noChangeAspect="1"/>
          </p:cNvPicPr>
          <p:nvPr/>
        </p:nvPicPr>
        <p:blipFill>
          <a:blip r:embed="rId2"/>
          <a:stretch>
            <a:fillRect/>
          </a:stretch>
        </p:blipFill>
        <p:spPr>
          <a:xfrm>
            <a:off x="703182" y="1851196"/>
            <a:ext cx="4777381" cy="298586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9ABD0E78-9A55-4559-B72C-38D4902CAFEF}"/>
              </a:ext>
            </a:extLst>
          </p:cNvPr>
          <p:cNvSpPr>
            <a:spLocks noGrp="1"/>
          </p:cNvSpPr>
          <p:nvPr>
            <p:ph idx="1"/>
          </p:nvPr>
        </p:nvSpPr>
        <p:spPr>
          <a:xfrm>
            <a:off x="5894962" y="1984443"/>
            <a:ext cx="5458838" cy="4192520"/>
          </a:xfrm>
        </p:spPr>
        <p:txBody>
          <a:bodyPr>
            <a:normAutofit/>
          </a:bodyPr>
          <a:lstStyle/>
          <a:p>
            <a:pPr marL="0" indent="0">
              <a:buNone/>
            </a:pPr>
            <a:r>
              <a:rPr lang="en-US" sz="2400" dirty="0"/>
              <a:t>Some countries have retroactively increased or decreased daily incidents to account for counting or other discrepancies. This data either needs to be completely removed, to equally distributed across the prior two weeks. </a:t>
            </a:r>
          </a:p>
        </p:txBody>
      </p:sp>
    </p:spTree>
    <p:extLst>
      <p:ext uri="{BB962C8B-B14F-4D97-AF65-F5344CB8AC3E}">
        <p14:creationId xmlns:p14="http://schemas.microsoft.com/office/powerpoint/2010/main" val="269040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243617-5502-48D3-A31C-68D19B2B35E8}"/>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a:solidFill>
                  <a:schemeClr val="tx1"/>
                </a:solidFill>
                <a:latin typeface="+mj-lt"/>
                <a:ea typeface="+mj-ea"/>
                <a:cs typeface="+mj-cs"/>
              </a:rPr>
              <a:t>Significance</a:t>
            </a: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72F37868-2706-4214-9BFB-9946338F3BDE}"/>
              </a:ext>
            </a:extLst>
          </p:cNvPr>
          <p:cNvPicPr>
            <a:picLocks noGrp="1" noChangeAspect="1"/>
          </p:cNvPicPr>
          <p:nvPr>
            <p:ph idx="1"/>
          </p:nvPr>
        </p:nvPicPr>
        <p:blipFill>
          <a:blip r:embed="rId2"/>
          <a:stretch>
            <a:fillRect/>
          </a:stretch>
        </p:blipFill>
        <p:spPr>
          <a:xfrm>
            <a:off x="703182" y="1636215"/>
            <a:ext cx="4777381" cy="341582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7" name="TextBox 6">
            <a:extLst>
              <a:ext uri="{FF2B5EF4-FFF2-40B4-BE49-F238E27FC236}">
                <a16:creationId xmlns:a16="http://schemas.microsoft.com/office/drawing/2014/main" id="{0DB1BA58-9263-4D02-AE73-7F56FA6471B7}"/>
              </a:ext>
            </a:extLst>
          </p:cNvPr>
          <p:cNvSpPr txBox="1"/>
          <p:nvPr/>
        </p:nvSpPr>
        <p:spPr>
          <a:xfrm>
            <a:off x="5894962" y="1984443"/>
            <a:ext cx="5458838" cy="4192520"/>
          </a:xfrm>
          <a:prstGeom prst="rect">
            <a:avLst/>
          </a:prstGeom>
        </p:spPr>
        <p:txBody>
          <a:bodyPr vert="horz" lIns="91440" tIns="45720" rIns="91440" bIns="45720" rtlCol="0">
            <a:normAutofit/>
          </a:bodyPr>
          <a:lstStyle/>
          <a:p>
            <a:pPr>
              <a:lnSpc>
                <a:spcPct val="90000"/>
              </a:lnSpc>
              <a:spcAft>
                <a:spcPts val="600"/>
              </a:spcAft>
            </a:pPr>
            <a:r>
              <a:rPr lang="en-US" sz="2400" dirty="0"/>
              <a:t>However, the economic impact of these prior pandemics pale in comparison to the estimated economic impact of COVID-19, which has estimated to be $880 billion in 2020 [2] and $12 trillion by 2040 [3].</a:t>
            </a:r>
          </a:p>
        </p:txBody>
      </p:sp>
    </p:spTree>
    <p:extLst>
      <p:ext uri="{BB962C8B-B14F-4D97-AF65-F5344CB8AC3E}">
        <p14:creationId xmlns:p14="http://schemas.microsoft.com/office/powerpoint/2010/main" val="1785172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D38C16-AEBD-4CA1-86CE-DCBAC9DF8635}"/>
              </a:ext>
            </a:extLst>
          </p:cNvPr>
          <p:cNvSpPr>
            <a:spLocks noGrp="1"/>
          </p:cNvSpPr>
          <p:nvPr>
            <p:ph type="ctrTitle"/>
          </p:nvPr>
        </p:nvSpPr>
        <p:spPr>
          <a:xfrm>
            <a:off x="4038600" y="1939159"/>
            <a:ext cx="7644627" cy="2751086"/>
          </a:xfrm>
        </p:spPr>
        <p:txBody>
          <a:bodyPr>
            <a:normAutofit/>
          </a:bodyPr>
          <a:lstStyle/>
          <a:p>
            <a:pPr algn="r"/>
            <a:r>
              <a:rPr lang="en-US" dirty="0"/>
              <a:t>Analysis Methods</a:t>
            </a:r>
            <a:endParaRPr lang="en-US"/>
          </a:p>
        </p:txBody>
      </p:sp>
      <p:sp>
        <p:nvSpPr>
          <p:cNvPr id="3" name="Subtitle 2">
            <a:extLst>
              <a:ext uri="{FF2B5EF4-FFF2-40B4-BE49-F238E27FC236}">
                <a16:creationId xmlns:a16="http://schemas.microsoft.com/office/drawing/2014/main" id="{94D41687-6C4D-4FA5-9A34-892BC097C537}"/>
              </a:ext>
            </a:extLst>
          </p:cNvPr>
          <p:cNvSpPr>
            <a:spLocks noGrp="1"/>
          </p:cNvSpPr>
          <p:nvPr>
            <p:ph type="subTitle" idx="1"/>
          </p:nvPr>
        </p:nvSpPr>
        <p:spPr>
          <a:xfrm>
            <a:off x="4038600" y="4782320"/>
            <a:ext cx="7644627" cy="1329443"/>
          </a:xfrm>
        </p:spPr>
        <p:txBody>
          <a:bodyPr>
            <a:normAutofit/>
          </a:bodyPr>
          <a:lstStyle/>
          <a:p>
            <a:pPr algn="r"/>
            <a:r>
              <a:rPr lang="en-US" dirty="0"/>
              <a:t>What methods will be used to determine if relationships exist between my metrics and existing rankings/metrics.</a:t>
            </a:r>
            <a:endParaRPr lang="en-US"/>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263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793C78-D369-41DB-9749-C0EA3A8349C3}"/>
              </a:ext>
            </a:extLst>
          </p:cNvPr>
          <p:cNvSpPr>
            <a:spLocks noGrp="1"/>
          </p:cNvSpPr>
          <p:nvPr>
            <p:ph type="title"/>
          </p:nvPr>
        </p:nvSpPr>
        <p:spPr>
          <a:xfrm>
            <a:off x="686834" y="591344"/>
            <a:ext cx="3200400" cy="5585619"/>
          </a:xfrm>
        </p:spPr>
        <p:txBody>
          <a:bodyPr>
            <a:normAutofit/>
          </a:bodyPr>
          <a:lstStyle/>
          <a:p>
            <a:r>
              <a:rPr lang="en-US">
                <a:solidFill>
                  <a:srgbClr val="FFFFFF"/>
                </a:solidFill>
              </a:rPr>
              <a:t>Trend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621223-7FAF-44EB-AE57-C1BBCFC3862D}"/>
                  </a:ext>
                </a:extLst>
              </p:cNvPr>
              <p:cNvSpPr>
                <a:spLocks noGrp="1"/>
              </p:cNvSpPr>
              <p:nvPr>
                <p:ph idx="1"/>
              </p:nvPr>
            </p:nvSpPr>
            <p:spPr>
              <a:xfrm>
                <a:off x="4447308" y="591344"/>
                <a:ext cx="6906491" cy="5585619"/>
              </a:xfrm>
            </p:spPr>
            <p:txBody>
              <a:bodyPr anchor="ctr">
                <a:normAutofit/>
              </a:bodyPr>
              <a:lstStyle/>
              <a:p>
                <a:pPr marL="0" indent="0">
                  <a:buNone/>
                </a:pPr>
                <a:r>
                  <a:rPr lang="en-US" dirty="0"/>
                  <a:t>For results where we seek to identify if a trend occurs, we can fit a trendline (linear or nonlinear) and use the resulting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r>
                  <a:rPr lang="en-US" dirty="0"/>
                  <a:t>value to determine the significance of the resulting correlation.</a:t>
                </a:r>
              </a:p>
            </p:txBody>
          </p:sp>
        </mc:Choice>
        <mc:Fallback xmlns="">
          <p:sp>
            <p:nvSpPr>
              <p:cNvPr id="3" name="Content Placeholder 2">
                <a:extLst>
                  <a:ext uri="{FF2B5EF4-FFF2-40B4-BE49-F238E27FC236}">
                    <a16:creationId xmlns:a16="http://schemas.microsoft.com/office/drawing/2014/main" id="{AE621223-7FAF-44EB-AE57-C1BBCFC3862D}"/>
                  </a:ext>
                </a:extLst>
              </p:cNvPr>
              <p:cNvSpPr>
                <a:spLocks noGrp="1" noRot="1" noChangeAspect="1" noMove="1" noResize="1" noEditPoints="1" noAdjustHandles="1" noChangeArrowheads="1" noChangeShapeType="1" noTextEdit="1"/>
              </p:cNvSpPr>
              <p:nvPr>
                <p:ph idx="1"/>
              </p:nvPr>
            </p:nvSpPr>
            <p:spPr>
              <a:xfrm>
                <a:off x="4447308" y="591344"/>
                <a:ext cx="6906491" cy="5585619"/>
              </a:xfrm>
              <a:blipFill>
                <a:blip r:embed="rId2"/>
                <a:stretch>
                  <a:fillRect l="-1855" r="-2032"/>
                </a:stretch>
              </a:blipFill>
            </p:spPr>
            <p:txBody>
              <a:bodyPr/>
              <a:lstStyle/>
              <a:p>
                <a:r>
                  <a:rPr lang="en-US">
                    <a:noFill/>
                  </a:rPr>
                  <a:t> </a:t>
                </a:r>
              </a:p>
            </p:txBody>
          </p:sp>
        </mc:Fallback>
      </mc:AlternateContent>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4471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A8E6A2-A071-4AC8-9A72-8D24BE4C4404}"/>
              </a:ext>
            </a:extLst>
          </p:cNvPr>
          <p:cNvSpPr>
            <a:spLocks noGrp="1"/>
          </p:cNvSpPr>
          <p:nvPr>
            <p:ph type="title"/>
          </p:nvPr>
        </p:nvSpPr>
        <p:spPr>
          <a:xfrm>
            <a:off x="686834" y="591344"/>
            <a:ext cx="3200400" cy="5585619"/>
          </a:xfrm>
        </p:spPr>
        <p:txBody>
          <a:bodyPr>
            <a:normAutofit/>
          </a:bodyPr>
          <a:lstStyle/>
          <a:p>
            <a:r>
              <a:rPr lang="en-US">
                <a:solidFill>
                  <a:srgbClr val="FFFFFF"/>
                </a:solidFill>
              </a:rPr>
              <a:t>ANOVA Analysis</a:t>
            </a:r>
          </a:p>
        </p:txBody>
      </p:sp>
      <p:sp>
        <p:nvSpPr>
          <p:cNvPr id="3" name="Content Placeholder 2">
            <a:extLst>
              <a:ext uri="{FF2B5EF4-FFF2-40B4-BE49-F238E27FC236}">
                <a16:creationId xmlns:a16="http://schemas.microsoft.com/office/drawing/2014/main" id="{306E1AD7-8550-448E-9A8C-70B9EF878BE2}"/>
              </a:ext>
            </a:extLst>
          </p:cNvPr>
          <p:cNvSpPr>
            <a:spLocks noGrp="1"/>
          </p:cNvSpPr>
          <p:nvPr>
            <p:ph idx="1"/>
          </p:nvPr>
        </p:nvSpPr>
        <p:spPr>
          <a:xfrm>
            <a:off x="4447308" y="591344"/>
            <a:ext cx="6906491" cy="5585619"/>
          </a:xfrm>
        </p:spPr>
        <p:txBody>
          <a:bodyPr anchor="ctr">
            <a:normAutofit/>
          </a:bodyPr>
          <a:lstStyle/>
          <a:p>
            <a:pPr marL="0" indent="0">
              <a:buNone/>
            </a:pPr>
            <a:r>
              <a:rPr lang="en-US" dirty="0"/>
              <a:t>For the analysis of comparison results, we can use ANOVA Analysis to determine if a significant difference between the data occurs via T-Tests or other statistical tests.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187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19450B-2693-4466-B50F-D05DCAA7E18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Additional Work – My Pandemic Response Rankings</a:t>
            </a:r>
          </a:p>
        </p:txBody>
      </p:sp>
      <p:sp>
        <p:nvSpPr>
          <p:cNvPr id="3" name="Content Placeholder 2">
            <a:extLst>
              <a:ext uri="{FF2B5EF4-FFF2-40B4-BE49-F238E27FC236}">
                <a16:creationId xmlns:a16="http://schemas.microsoft.com/office/drawing/2014/main" id="{06B69EA3-E0B4-46ED-904A-F628EC234104}"/>
              </a:ext>
            </a:extLst>
          </p:cNvPr>
          <p:cNvSpPr>
            <a:spLocks noGrp="1"/>
          </p:cNvSpPr>
          <p:nvPr>
            <p:ph idx="1"/>
          </p:nvPr>
        </p:nvSpPr>
        <p:spPr>
          <a:xfrm>
            <a:off x="4447308" y="591344"/>
            <a:ext cx="6906491" cy="5585619"/>
          </a:xfrm>
        </p:spPr>
        <p:txBody>
          <a:bodyPr anchor="ctr">
            <a:normAutofit/>
          </a:bodyPr>
          <a:lstStyle/>
          <a:p>
            <a:pPr marL="0" indent="0">
              <a:buNone/>
            </a:pPr>
            <a:r>
              <a:rPr lang="en-US" dirty="0"/>
              <a:t>If time allows, as an addendum to my research, it may be interesting to create my own rankings of a country’s pandemic response based off the COVID-19 metrics I calculate by utilizing ratio scaling methods.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6099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CA95F-6CA4-4891-AD03-7D9DCD5AFC80}"/>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9464DA56-87B5-4D1A-AF88-38E5C74D06C9}"/>
              </a:ext>
            </a:extLst>
          </p:cNvPr>
          <p:cNvSpPr>
            <a:spLocks noGrp="1"/>
          </p:cNvSpPr>
          <p:nvPr>
            <p:ph idx="1"/>
          </p:nvPr>
        </p:nvSpPr>
        <p:spPr/>
        <p:txBody>
          <a:bodyPr>
            <a:normAutofit fontScale="55000" lnSpcReduction="20000"/>
          </a:bodyPr>
          <a:lstStyle/>
          <a:p>
            <a:pPr marL="0" indent="0">
              <a:buNone/>
            </a:pPr>
            <a:r>
              <a:rPr lang="en-US" dirty="0"/>
              <a:t>[1] </a:t>
            </a:r>
            <a:r>
              <a:rPr lang="en-US" dirty="0">
                <a:hlinkClick r:id="rId2"/>
              </a:rPr>
              <a:t>https://apps.who.int/gpmb/assets/annual_report/GPMB_annualreport_2019.pdf</a:t>
            </a:r>
            <a:r>
              <a:rPr lang="en-US" dirty="0"/>
              <a:t> </a:t>
            </a:r>
          </a:p>
          <a:p>
            <a:pPr marL="0" indent="0">
              <a:buNone/>
            </a:pPr>
            <a:r>
              <a:rPr lang="en-US" dirty="0"/>
              <a:t>[2] </a:t>
            </a:r>
            <a:r>
              <a:rPr lang="en-US" dirty="0">
                <a:hlinkClick r:id="rId3"/>
              </a:rPr>
              <a:t>https://www.medelahealthcare.com/en-GB/insights/fighting-the-pandemic-takes-preparation</a:t>
            </a:r>
            <a:endParaRPr lang="en-US" dirty="0"/>
          </a:p>
          <a:p>
            <a:pPr marL="0" indent="0">
              <a:buNone/>
            </a:pPr>
            <a:r>
              <a:rPr lang="en-US" dirty="0"/>
              <a:t>[3] </a:t>
            </a:r>
            <a:r>
              <a:rPr lang="en-US" dirty="0">
                <a:hlinkClick r:id="rId4"/>
              </a:rPr>
              <a:t>https://www.mckinsey.com/business-functions/risk/our-insights/covid-19-implications-for-business#</a:t>
            </a:r>
            <a:endParaRPr lang="en-US" dirty="0"/>
          </a:p>
          <a:p>
            <a:pPr marL="0" indent="0">
              <a:buNone/>
            </a:pPr>
            <a:r>
              <a:rPr lang="en-US" dirty="0"/>
              <a:t>[4] </a:t>
            </a:r>
            <a:r>
              <a:rPr lang="en-US" dirty="0">
                <a:hlinkClick r:id="rId5"/>
              </a:rPr>
              <a:t>https://www.mckinsey.com/business-functions/operations/our-insights/supply-chain-risk-management-is-back</a:t>
            </a:r>
            <a:endParaRPr lang="en-US" dirty="0"/>
          </a:p>
          <a:p>
            <a:pPr marL="0" indent="0">
              <a:buNone/>
            </a:pPr>
            <a:r>
              <a:rPr lang="en-US" dirty="0"/>
              <a:t>[5] </a:t>
            </a:r>
            <a:r>
              <a:rPr lang="en-US" dirty="0">
                <a:hlinkClick r:id="rId6"/>
              </a:rPr>
              <a:t>https://www.ghsindex.org/about/</a:t>
            </a:r>
            <a:r>
              <a:rPr lang="en-US" dirty="0"/>
              <a:t> </a:t>
            </a:r>
          </a:p>
          <a:p>
            <a:pPr marL="0" indent="0">
              <a:buNone/>
            </a:pPr>
            <a:r>
              <a:rPr lang="en-US" dirty="0"/>
              <a:t>[6] </a:t>
            </a:r>
            <a:r>
              <a:rPr lang="en-US" dirty="0">
                <a:hlinkClick r:id="rId7"/>
              </a:rPr>
              <a:t>https://github.com/CSSEGISandData/COVID-19/tree/master/csse_covid_19_data</a:t>
            </a:r>
            <a:r>
              <a:rPr lang="en-US" dirty="0"/>
              <a:t> </a:t>
            </a:r>
          </a:p>
          <a:p>
            <a:pPr marL="0" indent="0">
              <a:buNone/>
            </a:pPr>
            <a:r>
              <a:rPr lang="en-US" dirty="0"/>
              <a:t>[7] </a:t>
            </a:r>
            <a:r>
              <a:rPr lang="en-US" dirty="0">
                <a:hlinkClick r:id="rId8"/>
              </a:rPr>
              <a:t>https://github.com/owid/covid-19-data/tree/master/public/data</a:t>
            </a:r>
            <a:r>
              <a:rPr lang="en-US" dirty="0"/>
              <a:t> </a:t>
            </a:r>
          </a:p>
          <a:p>
            <a:pPr marL="0" indent="0">
              <a:buNone/>
            </a:pPr>
            <a:r>
              <a:rPr lang="en-US" dirty="0"/>
              <a:t>[8] </a:t>
            </a:r>
            <a:r>
              <a:rPr lang="en-US" dirty="0">
                <a:hlinkClick r:id="rId9"/>
              </a:rPr>
              <a:t>https://www.imf.org/external/pubs/ft/weo/2020/01/weodata/index.aspx</a:t>
            </a:r>
            <a:r>
              <a:rPr lang="en-US" dirty="0"/>
              <a:t> </a:t>
            </a:r>
          </a:p>
          <a:p>
            <a:pPr marL="0" indent="0">
              <a:buNone/>
            </a:pPr>
            <a:r>
              <a:rPr lang="en-US" dirty="0"/>
              <a:t>[9] </a:t>
            </a:r>
            <a:r>
              <a:rPr lang="en-US" dirty="0">
                <a:hlinkClick r:id="rId10"/>
              </a:rPr>
              <a:t>https://www.who.int/healthinfo/paper30.pdf?ua=1</a:t>
            </a:r>
            <a:r>
              <a:rPr lang="en-US" dirty="0"/>
              <a:t> </a:t>
            </a:r>
          </a:p>
          <a:p>
            <a:pPr marL="0" indent="0">
              <a:buNone/>
            </a:pPr>
            <a:r>
              <a:rPr lang="en-US" dirty="0"/>
              <a:t>[10] </a:t>
            </a:r>
            <a:r>
              <a:rPr lang="en-US" dirty="0">
                <a:hlinkClick r:id="rId11"/>
              </a:rPr>
              <a:t>https://rsf.org/en/ranking</a:t>
            </a:r>
            <a:r>
              <a:rPr lang="en-US" dirty="0"/>
              <a:t> </a:t>
            </a:r>
          </a:p>
          <a:p>
            <a:pPr marL="0" indent="0">
              <a:buNone/>
            </a:pPr>
            <a:r>
              <a:rPr lang="en-US" dirty="0"/>
              <a:t>[11] </a:t>
            </a:r>
            <a:r>
              <a:rPr lang="en-US" dirty="0">
                <a:hlinkClick r:id="rId12"/>
              </a:rPr>
              <a:t>https://www.bsg.ox.ac.uk/research/research-projects/coronavirus-government-response-tracker</a:t>
            </a: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3121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6E0BA3-8059-4795-B599-37858D9C6355}"/>
              </a:ext>
            </a:extLst>
          </p:cNvPr>
          <p:cNvSpPr>
            <a:spLocks noGrp="1"/>
          </p:cNvSpPr>
          <p:nvPr>
            <p:ph type="title"/>
          </p:nvPr>
        </p:nvSpPr>
        <p:spPr>
          <a:xfrm>
            <a:off x="838201" y="3998018"/>
            <a:ext cx="3981854" cy="2216513"/>
          </a:xfrm>
        </p:spPr>
        <p:txBody>
          <a:bodyPr vert="horz" lIns="91440" tIns="45720" rIns="91440" bIns="45720" rtlCol="0" anchor="ctr">
            <a:normAutofit/>
          </a:bodyPr>
          <a:lstStyle/>
          <a:p>
            <a:r>
              <a:rPr lang="en-US" kern="1200">
                <a:solidFill>
                  <a:schemeClr val="tx1"/>
                </a:solidFill>
                <a:latin typeface="+mj-lt"/>
                <a:ea typeface="+mj-ea"/>
                <a:cs typeface="+mj-cs"/>
              </a:rPr>
              <a:t>Significance</a:t>
            </a:r>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29A07575-E6C8-456D-B801-D76E6A7E53C7}"/>
              </a:ext>
            </a:extLst>
          </p:cNvPr>
          <p:cNvPicPr>
            <a:picLocks noGrp="1" noChangeAspect="1"/>
          </p:cNvPicPr>
          <p:nvPr>
            <p:ph idx="1"/>
          </p:nvPr>
        </p:nvPicPr>
        <p:blipFill>
          <a:blip r:embed="rId2"/>
          <a:stretch>
            <a:fillRect/>
          </a:stretch>
        </p:blipFill>
        <p:spPr>
          <a:xfrm>
            <a:off x="3182236" y="704504"/>
            <a:ext cx="5827528"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6" name="TextBox 5">
            <a:extLst>
              <a:ext uri="{FF2B5EF4-FFF2-40B4-BE49-F238E27FC236}">
                <a16:creationId xmlns:a16="http://schemas.microsoft.com/office/drawing/2014/main" id="{7605844B-8A06-4339-96EC-BB2C5704E1C3}"/>
              </a:ext>
            </a:extLst>
          </p:cNvPr>
          <p:cNvSpPr txBox="1"/>
          <p:nvPr/>
        </p:nvSpPr>
        <p:spPr>
          <a:xfrm>
            <a:off x="4970835" y="3998019"/>
            <a:ext cx="6382966" cy="2216512"/>
          </a:xfrm>
          <a:prstGeom prst="rect">
            <a:avLst/>
          </a:prstGeom>
        </p:spPr>
        <p:txBody>
          <a:bodyPr vert="horz" lIns="91440" tIns="45720" rIns="91440" bIns="45720" rtlCol="0">
            <a:normAutofit/>
          </a:bodyPr>
          <a:lstStyle/>
          <a:p>
            <a:pPr>
              <a:lnSpc>
                <a:spcPct val="90000"/>
              </a:lnSpc>
              <a:spcAft>
                <a:spcPts val="600"/>
              </a:spcAft>
            </a:pPr>
            <a:r>
              <a:rPr lang="en-US" sz="2400" dirty="0"/>
              <a:t>In addition to current </a:t>
            </a:r>
            <a:r>
              <a:rPr lang="en-US" sz="2400" i="1" dirty="0"/>
              <a:t>Black Swan</a:t>
            </a:r>
            <a:r>
              <a:rPr lang="en-US" sz="2400" dirty="0"/>
              <a:t> supply chain risk strategies (i.e. wars, floods, storms, and terrorist attacks) pandemic preparedness will surely, and needs to be, considered in the future [4]. </a:t>
            </a:r>
          </a:p>
        </p:txBody>
      </p:sp>
    </p:spTree>
    <p:extLst>
      <p:ext uri="{BB962C8B-B14F-4D97-AF65-F5344CB8AC3E}">
        <p14:creationId xmlns:p14="http://schemas.microsoft.com/office/powerpoint/2010/main" val="35846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D4BE31-AFBA-46D7-AFC6-370C5A4B01BA}"/>
              </a:ext>
            </a:extLst>
          </p:cNvPr>
          <p:cNvSpPr>
            <a:spLocks noGrp="1"/>
          </p:cNvSpPr>
          <p:nvPr>
            <p:ph type="title"/>
          </p:nvPr>
        </p:nvSpPr>
        <p:spPr>
          <a:xfrm>
            <a:off x="686834" y="591344"/>
            <a:ext cx="3200400" cy="5585619"/>
          </a:xfrm>
        </p:spPr>
        <p:txBody>
          <a:bodyPr>
            <a:normAutofit/>
          </a:bodyPr>
          <a:lstStyle/>
          <a:p>
            <a:r>
              <a:rPr lang="en-US">
                <a:solidFill>
                  <a:srgbClr val="FFFFFF"/>
                </a:solidFill>
              </a:rPr>
              <a:t>Significance</a:t>
            </a:r>
          </a:p>
        </p:txBody>
      </p:sp>
      <p:sp>
        <p:nvSpPr>
          <p:cNvPr id="3" name="Content Placeholder 2">
            <a:extLst>
              <a:ext uri="{FF2B5EF4-FFF2-40B4-BE49-F238E27FC236}">
                <a16:creationId xmlns:a16="http://schemas.microsoft.com/office/drawing/2014/main" id="{DA5BB7A8-DCF7-4E35-9E0F-3193B8DD45AC}"/>
              </a:ext>
            </a:extLst>
          </p:cNvPr>
          <p:cNvSpPr>
            <a:spLocks noGrp="1"/>
          </p:cNvSpPr>
          <p:nvPr>
            <p:ph idx="1"/>
          </p:nvPr>
        </p:nvSpPr>
        <p:spPr>
          <a:xfrm>
            <a:off x="4447308" y="591344"/>
            <a:ext cx="6906491" cy="5585619"/>
          </a:xfrm>
        </p:spPr>
        <p:txBody>
          <a:bodyPr anchor="ctr">
            <a:normAutofit/>
          </a:bodyPr>
          <a:lstStyle/>
          <a:p>
            <a:pPr marL="0" indent="0">
              <a:buNone/>
            </a:pPr>
            <a:r>
              <a:rPr lang="en-US" dirty="0"/>
              <a:t>There exists a wealth of data documenting COVID-19 case, death, and testing numbers. </a:t>
            </a:r>
          </a:p>
          <a:p>
            <a:pPr marL="0" indent="0">
              <a:buNone/>
            </a:pPr>
            <a:endParaRPr lang="en-US" dirty="0"/>
          </a:p>
          <a:p>
            <a:pPr marL="0" indent="0">
              <a:buNone/>
            </a:pPr>
            <a:r>
              <a:rPr lang="en-US" dirty="0"/>
              <a:t>The question(s) companies will face is how to fairly and accurately parse through this data in order to draw information about a country’s or region’s pandemic preparedness from this data.</a:t>
            </a:r>
          </a:p>
        </p:txBody>
      </p:sp>
      <p:sp>
        <p:nvSpPr>
          <p:cNvPr id="33" name="Arc 3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326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28C48A-BE92-4206-BFF9-8727BF478368}"/>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kern="1200">
                <a:solidFill>
                  <a:schemeClr val="tx1"/>
                </a:solidFill>
                <a:latin typeface="+mj-lt"/>
                <a:ea typeface="+mj-ea"/>
                <a:cs typeface="+mj-cs"/>
              </a:rPr>
              <a:t>Research Objective</a:t>
            </a:r>
          </a:p>
        </p:txBody>
      </p:sp>
      <p:sp>
        <p:nvSpPr>
          <p:cNvPr id="3" name="Text Placeholder 2">
            <a:extLst>
              <a:ext uri="{FF2B5EF4-FFF2-40B4-BE49-F238E27FC236}">
                <a16:creationId xmlns:a16="http://schemas.microsoft.com/office/drawing/2014/main" id="{1A7D4A92-B281-4427-B574-2933A5C669CE}"/>
              </a:ext>
            </a:extLst>
          </p:cNvPr>
          <p:cNvSpPr>
            <a:spLocks noGrp="1"/>
          </p:cNvSpPr>
          <p:nvPr>
            <p:ph type="body" idx="1"/>
          </p:nvPr>
        </p:nvSpPr>
        <p:spPr>
          <a:xfrm>
            <a:off x="4038600" y="4782320"/>
            <a:ext cx="7644627" cy="1329443"/>
          </a:xfrm>
        </p:spPr>
        <p:txBody>
          <a:bodyPr vert="horz" lIns="91440" tIns="45720" rIns="91440" bIns="45720" rtlCol="0">
            <a:normAutofit/>
          </a:bodyPr>
          <a:lstStyle/>
          <a:p>
            <a:pPr algn="r"/>
            <a:r>
              <a:rPr lang="en-US" kern="1200">
                <a:solidFill>
                  <a:schemeClr val="tx1"/>
                </a:solidFill>
                <a:latin typeface="+mn-lt"/>
                <a:ea typeface="+mn-ea"/>
                <a:cs typeface="+mn-cs"/>
              </a:rPr>
              <a:t>What I hope to accomplish through my research?</a:t>
            </a:r>
          </a:p>
        </p:txBody>
      </p:sp>
      <p:sp>
        <p:nvSpPr>
          <p:cNvPr id="18" name="Oval 1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68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DA1102-FC8D-4CAE-B499-53A8BCE858C3}"/>
              </a:ext>
            </a:extLst>
          </p:cNvPr>
          <p:cNvSpPr>
            <a:spLocks noGrp="1"/>
          </p:cNvSpPr>
          <p:nvPr>
            <p:ph type="title"/>
          </p:nvPr>
        </p:nvSpPr>
        <p:spPr>
          <a:xfrm>
            <a:off x="686834" y="591344"/>
            <a:ext cx="3200400" cy="5585619"/>
          </a:xfrm>
        </p:spPr>
        <p:txBody>
          <a:bodyPr>
            <a:normAutofit/>
          </a:bodyPr>
          <a:lstStyle/>
          <a:p>
            <a:r>
              <a:rPr lang="en-US">
                <a:solidFill>
                  <a:srgbClr val="FFFFFF"/>
                </a:solidFill>
              </a:rPr>
              <a:t>Research Objective</a:t>
            </a:r>
          </a:p>
        </p:txBody>
      </p:sp>
      <p:sp>
        <p:nvSpPr>
          <p:cNvPr id="3" name="Content Placeholder 2">
            <a:extLst>
              <a:ext uri="{FF2B5EF4-FFF2-40B4-BE49-F238E27FC236}">
                <a16:creationId xmlns:a16="http://schemas.microsoft.com/office/drawing/2014/main" id="{50DC03A9-6B94-4BD0-BDCD-F6755746C9EB}"/>
              </a:ext>
            </a:extLst>
          </p:cNvPr>
          <p:cNvSpPr>
            <a:spLocks noGrp="1"/>
          </p:cNvSpPr>
          <p:nvPr>
            <p:ph idx="1"/>
          </p:nvPr>
        </p:nvSpPr>
        <p:spPr>
          <a:xfrm>
            <a:off x="4447308" y="591344"/>
            <a:ext cx="6906491" cy="5585619"/>
          </a:xfrm>
        </p:spPr>
        <p:txBody>
          <a:bodyPr anchor="ctr">
            <a:normAutofit/>
          </a:bodyPr>
          <a:lstStyle/>
          <a:p>
            <a:pPr marL="0" indent="0">
              <a:buNone/>
            </a:pPr>
            <a:r>
              <a:rPr lang="en-US" i="1" dirty="0"/>
              <a:t>Overall Objective:</a:t>
            </a:r>
          </a:p>
          <a:p>
            <a:pPr marL="0" indent="0">
              <a:buNone/>
            </a:pPr>
            <a:r>
              <a:rPr lang="en-US" dirty="0"/>
              <a:t>To sift through, and make sense of, the current COVID-19 case, death, and testing data in order to determine what conclusions can be drawn from it.</a:t>
            </a:r>
          </a:p>
          <a:p>
            <a:pPr marL="0" indent="0">
              <a:buNone/>
            </a:pPr>
            <a:endParaRPr lang="en-US" dirty="0"/>
          </a:p>
          <a:p>
            <a:pPr marL="0" indent="0">
              <a:buNone/>
            </a:pPr>
            <a:r>
              <a:rPr lang="en-US" dirty="0"/>
              <a:t>To do so, a list of metrics that captures the results of a country’s COVID-19 response that can be drawn from the COVID-19 data must be created and calculated.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486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45EF86-906C-4B76-B930-2888851E43A3}"/>
              </a:ext>
            </a:extLst>
          </p:cNvPr>
          <p:cNvSpPr>
            <a:spLocks noGrp="1"/>
          </p:cNvSpPr>
          <p:nvPr>
            <p:ph type="title"/>
          </p:nvPr>
        </p:nvSpPr>
        <p:spPr>
          <a:xfrm>
            <a:off x="686834" y="591344"/>
            <a:ext cx="3200400" cy="5585619"/>
          </a:xfrm>
        </p:spPr>
        <p:txBody>
          <a:bodyPr>
            <a:normAutofit/>
          </a:bodyPr>
          <a:lstStyle/>
          <a:p>
            <a:r>
              <a:rPr lang="en-US">
                <a:solidFill>
                  <a:srgbClr val="FFFFFF"/>
                </a:solidFill>
              </a:rPr>
              <a:t>Research Objective</a:t>
            </a:r>
          </a:p>
        </p:txBody>
      </p:sp>
      <p:sp>
        <p:nvSpPr>
          <p:cNvPr id="3" name="Content Placeholder 2">
            <a:extLst>
              <a:ext uri="{FF2B5EF4-FFF2-40B4-BE49-F238E27FC236}">
                <a16:creationId xmlns:a16="http://schemas.microsoft.com/office/drawing/2014/main" id="{EAE6B28F-6D1E-4C94-9DC0-FA6F3BF9906E}"/>
              </a:ext>
            </a:extLst>
          </p:cNvPr>
          <p:cNvSpPr>
            <a:spLocks noGrp="1"/>
          </p:cNvSpPr>
          <p:nvPr>
            <p:ph idx="1"/>
          </p:nvPr>
        </p:nvSpPr>
        <p:spPr>
          <a:xfrm>
            <a:off x="4447308" y="591344"/>
            <a:ext cx="6906491" cy="5585619"/>
          </a:xfrm>
        </p:spPr>
        <p:txBody>
          <a:bodyPr anchor="ctr">
            <a:normAutofit/>
          </a:bodyPr>
          <a:lstStyle/>
          <a:p>
            <a:pPr marL="0" indent="0">
              <a:buNone/>
            </a:pPr>
            <a:r>
              <a:rPr lang="en-US" dirty="0"/>
              <a:t>Then, these calculated metrics can be compared to economic, healthcare, and press independence data in order to try and discover and underlying trends.</a:t>
            </a:r>
          </a:p>
          <a:p>
            <a:pPr marL="0" indent="0">
              <a:buNone/>
            </a:pPr>
            <a:endParaRPr lang="en-US" dirty="0"/>
          </a:p>
          <a:p>
            <a:pPr marL="0" indent="0">
              <a:buNone/>
            </a:pPr>
            <a:r>
              <a:rPr lang="en-US" dirty="0"/>
              <a:t>Additionally, these calculated metrics can be compared to John’s Hopkins Global Health Security (GHS) Rankings released in October 2019 [5], which are a measure of estimated pandemic preparedness.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827691"/>
      </p:ext>
    </p:extLst>
  </p:cSld>
  <p:clrMapOvr>
    <a:masterClrMapping/>
  </p:clrMapOvr>
</p:sld>
</file>

<file path=ppt/theme/theme1.xml><?xml version="1.0" encoding="utf-8"?>
<a:theme xmlns:a="http://schemas.openxmlformats.org/drawingml/2006/main" name="ShapesVTI">
  <a:themeElements>
    <a:clrScheme name="AnalogousFromDarkSeedLeftStep">
      <a:dk1>
        <a:srgbClr val="000000"/>
      </a:dk1>
      <a:lt1>
        <a:srgbClr val="FFFFFF"/>
      </a:lt1>
      <a:dk2>
        <a:srgbClr val="2F2441"/>
      </a:dk2>
      <a:lt2>
        <a:srgbClr val="E4E2E8"/>
      </a:lt2>
      <a:accent1>
        <a:srgbClr val="86AE44"/>
      </a:accent1>
      <a:accent2>
        <a:srgbClr val="A9A438"/>
      </a:accent2>
      <a:accent3>
        <a:srgbClr val="C38D4D"/>
      </a:accent3>
      <a:accent4>
        <a:srgbClr val="B1493B"/>
      </a:accent4>
      <a:accent5>
        <a:srgbClr val="C34D6F"/>
      </a:accent5>
      <a:accent6>
        <a:srgbClr val="B13B8F"/>
      </a:accent6>
      <a:hlink>
        <a:srgbClr val="C34B5A"/>
      </a:hlink>
      <a:folHlink>
        <a:srgbClr val="7F7F7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4</TotalTime>
  <Words>2200</Words>
  <Application>Microsoft Office PowerPoint</Application>
  <PresentationFormat>Widescreen</PresentationFormat>
  <Paragraphs>165</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Avenir Next LT Pro</vt:lpstr>
      <vt:lpstr>Calibri</vt:lpstr>
      <vt:lpstr>Cambria Math</vt:lpstr>
      <vt:lpstr>Tw Cen MT</vt:lpstr>
      <vt:lpstr>ShapesVTI</vt:lpstr>
      <vt:lpstr>Determining the Tangible Conclusions that Can Be Drawn from COVID-19 Case Data for Strategic Supply Chain Decisions</vt:lpstr>
      <vt:lpstr>Significance</vt:lpstr>
      <vt:lpstr>Significance</vt:lpstr>
      <vt:lpstr>Significance</vt:lpstr>
      <vt:lpstr>Significance</vt:lpstr>
      <vt:lpstr>Significance</vt:lpstr>
      <vt:lpstr>Research Objective</vt:lpstr>
      <vt:lpstr>Research Objective</vt:lpstr>
      <vt:lpstr>Research Objective</vt:lpstr>
      <vt:lpstr>Research Objective</vt:lpstr>
      <vt:lpstr>Methodology</vt:lpstr>
      <vt:lpstr>Methodology – Date Sources</vt:lpstr>
      <vt:lpstr>Methodology – COVID-19 Date Sources</vt:lpstr>
      <vt:lpstr>Methodology – Economic Comparison</vt:lpstr>
      <vt:lpstr>Methodology – Healthcare Comparison</vt:lpstr>
      <vt:lpstr>Methodology – Press Independece Comparison</vt:lpstr>
      <vt:lpstr>Methodology – John’s Hopkins Pandemic Preparedness Comparison</vt:lpstr>
      <vt:lpstr>Methodology – University of Oxford Stringency Index</vt:lpstr>
      <vt:lpstr>Methodology – Metrics</vt:lpstr>
      <vt:lpstr>Methodology – Metrics: Number of Outbreaks</vt:lpstr>
      <vt:lpstr>Methodology – Metrics: Severity of Subsequent Outbreaks</vt:lpstr>
      <vt:lpstr>Methodology – Metrics: Length of Outbreak</vt:lpstr>
      <vt:lpstr>Methodology – Metrics: Rate of Outbreak</vt:lpstr>
      <vt:lpstr>Methodology – Metrics: Time to Submission</vt:lpstr>
      <vt:lpstr>Methodology – Metrics: Rate of Submission</vt:lpstr>
      <vt:lpstr>Case to Death Ratio Average</vt:lpstr>
      <vt:lpstr>Case to Death Ratio over Time</vt:lpstr>
      <vt:lpstr>Case to Tests Ratio Average</vt:lpstr>
      <vt:lpstr>Case to Tests Ratio over Time</vt:lpstr>
      <vt:lpstr>Testing Rate over Time</vt:lpstr>
      <vt:lpstr>Known Challenges and Proposed Solutions</vt:lpstr>
      <vt:lpstr>Periodicity of Data</vt:lpstr>
      <vt:lpstr>How to Measure Cases, Deaths, and Tests</vt:lpstr>
      <vt:lpstr>Describing and Smoothing Distributions</vt:lpstr>
      <vt:lpstr>Describing and Smoothing Data</vt:lpstr>
      <vt:lpstr>Describing and Smoothing Data</vt:lpstr>
      <vt:lpstr>Describing and Smoothing Data</vt:lpstr>
      <vt:lpstr>Describing and Smoothing Data</vt:lpstr>
      <vt:lpstr>Dealing with Extraneous Data Points</vt:lpstr>
      <vt:lpstr>Analysis Methods</vt:lpstr>
      <vt:lpstr>Trend Analysis</vt:lpstr>
      <vt:lpstr>ANOVA Analysis</vt:lpstr>
      <vt:lpstr>Additional Work – My Pandemic Response Rankings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the Tangible Conclusions that Can Be Drawn from COVID-19 Case Data for Strategic Supply Chain Decisions</dc:title>
  <dc:creator>Theodore Endresen</dc:creator>
  <cp:lastModifiedBy>Theodore Endresen</cp:lastModifiedBy>
  <cp:revision>2</cp:revision>
  <dcterms:created xsi:type="dcterms:W3CDTF">2020-09-27T01:23:07Z</dcterms:created>
  <dcterms:modified xsi:type="dcterms:W3CDTF">2020-09-27T01:28:02Z</dcterms:modified>
</cp:coreProperties>
</file>