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8" r:id="rId9"/>
    <p:sldId id="272" r:id="rId10"/>
    <p:sldId id="273" r:id="rId11"/>
    <p:sldId id="269" r:id="rId12"/>
    <p:sldId id="270" r:id="rId13"/>
    <p:sldId id="276" r:id="rId14"/>
    <p:sldId id="280" r:id="rId15"/>
    <p:sldId id="284" r:id="rId16"/>
    <p:sldId id="262" r:id="rId17"/>
    <p:sldId id="281" r:id="rId18"/>
    <p:sldId id="282" r:id="rId19"/>
    <p:sldId id="266" r:id="rId20"/>
    <p:sldId id="277" r:id="rId21"/>
    <p:sldId id="285" r:id="rId22"/>
    <p:sldId id="278" r:id="rId23"/>
    <p:sldId id="263" r:id="rId24"/>
    <p:sldId id="265" r:id="rId25"/>
    <p:sldId id="274" r:id="rId26"/>
    <p:sldId id="275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416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9"/>
    <a:srgbClr val="DE2910"/>
    <a:srgbClr val="233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3817" autoAdjust="0"/>
  </p:normalViewPr>
  <p:slideViewPr>
    <p:cSldViewPr snapToGrid="0" showGuides="1">
      <p:cViewPr varScale="1">
        <p:scale>
          <a:sx n="86" d="100"/>
          <a:sy n="86" d="100"/>
        </p:scale>
        <p:origin x="132" y="51"/>
      </p:cViewPr>
      <p:guideLst>
        <p:guide orient="horz" pos="888"/>
        <p:guide pos="288"/>
        <p:guide pos="7416"/>
        <p:guide orient="horz" pos="3960"/>
        <p:guide orient="horz"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696FB-4217-4D61-BCD0-28F8ABD26BE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B5AFE-9B13-4256-B247-6E043125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0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U.S., you can usually flow between public and 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2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7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8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5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65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8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9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21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5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4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7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4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4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3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5AFE-9B13-4256-B247-6E043125C8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BEE3-72CF-4384-B9AB-1182B1076321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BACC-210C-41CC-A211-D95103F8D3DC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50F1-1458-4A85-AC6F-C3BEEFE30070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D9C-B3DF-4334-AF02-C0E2A1517197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0F-680B-493C-A33D-E235373AD447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487A-8978-4775-91AC-1D5257A51B6C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984F-7889-45B6-87C6-94945F3B0C2D}" type="datetime1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68C-0FA1-41ED-B571-ACB5B2D30A5C}" type="datetime1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C547-512D-4084-9006-D1D932D9EC6C}" type="datetime1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699D-8A12-4B46-9FFD-60A309FAA4B5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A8F6-DB3E-4DC4-BB1B-DC2FF4558F3E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38DA-20A8-4C57-9AC9-E305F2EEAB6D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B924-CCB5-49AF-B5E6-BAE9E8453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0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11" Type="http://schemas.openxmlformats.org/officeDocument/2006/relationships/image" Target="../media/image13.sv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sv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11" Type="http://schemas.openxmlformats.org/officeDocument/2006/relationships/image" Target="../media/image13.sv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11" Type="http://schemas.openxmlformats.org/officeDocument/2006/relationships/image" Target="../media/image13.sv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5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13.svg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7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11" Type="http://schemas.openxmlformats.org/officeDocument/2006/relationships/image" Target="../media/image30.sv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0.sv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0.sv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0.sv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35.png"/><Relationship Id="rId2" Type="http://schemas.openxmlformats.org/officeDocument/2006/relationships/tags" Target="../tags/tag2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11" Type="http://schemas.openxmlformats.org/officeDocument/2006/relationships/image" Target="../media/image34.sv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3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11" Type="http://schemas.openxmlformats.org/officeDocument/2006/relationships/image" Target="../media/image38.sv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7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0.svg"/><Relationship Id="rId4" Type="http://schemas.openxmlformats.org/officeDocument/2006/relationships/notesSlide" Target="../notesSlides/notesSlide24.xml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sv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image" Target="../media/image13.sv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image" Target="../media/image13.sv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11" Type="http://schemas.openxmlformats.org/officeDocument/2006/relationships/image" Target="../media/image13.sv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10080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5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11277600" cy="1671039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Accessibility Improvement of China’s Multi-Tier Healthcare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758" y="2197223"/>
            <a:ext cx="9144000" cy="76095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 Discrete and Agent Based Simulation Study</a:t>
            </a:r>
            <a:endParaRPr lang="en-US" sz="1100" dirty="0"/>
          </a:p>
          <a:p>
            <a:endParaRPr lang="en-US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74014" y="3006885"/>
            <a:ext cx="2127239" cy="2021828"/>
            <a:chOff x="6209898" y="4308475"/>
            <a:chExt cx="1128712" cy="1041400"/>
          </a:xfrm>
        </p:grpSpPr>
        <p:grpSp>
          <p:nvGrpSpPr>
            <p:cNvPr id="5" name="Group 4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5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89378" y="5280442"/>
            <a:ext cx="3813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By: Jacob Burke</a:t>
            </a:r>
          </a:p>
          <a:p>
            <a:pPr algn="ctr"/>
            <a:r>
              <a:rPr lang="en-US" sz="1400" dirty="0"/>
              <a:t>Professor: Xie </a:t>
            </a:r>
            <a:r>
              <a:rPr lang="en-US" sz="1400" dirty="0" err="1"/>
              <a:t>XiaoLei</a:t>
            </a:r>
            <a:endParaRPr lang="en-US" sz="1400" dirty="0"/>
          </a:p>
          <a:p>
            <a:pPr algn="ctr"/>
            <a:r>
              <a:rPr lang="en-US" sz="1400" dirty="0"/>
              <a:t>September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73054" y="6402748"/>
            <a:ext cx="1961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Thesis Proposal</a:t>
            </a:r>
          </a:p>
        </p:txBody>
      </p:sp>
    </p:spTree>
    <p:extLst>
      <p:ext uri="{BB962C8B-B14F-4D97-AF65-F5344CB8AC3E}">
        <p14:creationId xmlns:p14="http://schemas.microsoft.com/office/powerpoint/2010/main" val="197193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112" y="1628774"/>
            <a:ext cx="8414685" cy="4403725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Nodes &amp; Structures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450BB2BF-7D2C-4911-B13F-13145B2B432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526F5187-83F0-478A-8A44-AC41501B0B03}"/>
              </a:ext>
            </a:extLst>
          </p:cNvPr>
          <p:cNvSpPr/>
          <p:nvPr/>
        </p:nvSpPr>
        <p:spPr>
          <a:xfrm>
            <a:off x="4770783" y="3341215"/>
            <a:ext cx="536713" cy="2095489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B1CC9050-F6ED-4320-8D3D-02D64BB6F414}"/>
              </a:ext>
            </a:extLst>
          </p:cNvPr>
          <p:cNvSpPr/>
          <p:nvPr/>
        </p:nvSpPr>
        <p:spPr>
          <a:xfrm>
            <a:off x="6884506" y="4035287"/>
            <a:ext cx="536713" cy="1401418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B03C2E62-A070-4E7A-B202-6AAAC37785DF}"/>
              </a:ext>
            </a:extLst>
          </p:cNvPr>
          <p:cNvSpPr/>
          <p:nvPr/>
        </p:nvSpPr>
        <p:spPr>
          <a:xfrm>
            <a:off x="6177454" y="2060712"/>
            <a:ext cx="561276" cy="404192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3352800" y="1365943"/>
            <a:ext cx="5257800" cy="488933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Payment Options - Public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20110" y="2334800"/>
            <a:ext cx="1991360" cy="36933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 Front Payment!</a:t>
            </a:r>
          </a:p>
        </p:txBody>
      </p:sp>
      <p:pic>
        <p:nvPicPr>
          <p:cNvPr id="26" name="Graphic 25" descr="Books">
            <a:extLst>
              <a:ext uri="{FF2B5EF4-FFF2-40B4-BE49-F238E27FC236}">
                <a16:creationId xmlns:a16="http://schemas.microsoft.com/office/drawing/2014/main" id="{E1186C05-4E17-4EA3-A5D1-DB694C10A6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6F26EF-8B2C-4A9E-A221-7793CF3E0E47}"/>
              </a:ext>
            </a:extLst>
          </p:cNvPr>
          <p:cNvSpPr txBox="1"/>
          <p:nvPr/>
        </p:nvSpPr>
        <p:spPr>
          <a:xfrm>
            <a:off x="9244798" y="2334800"/>
            <a:ext cx="1991360" cy="36933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+- 95% Covered!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C7E36F-F930-436A-B3F0-BC465A943CFF}"/>
              </a:ext>
            </a:extLst>
          </p:cNvPr>
          <p:cNvSpPr txBox="1"/>
          <p:nvPr/>
        </p:nvSpPr>
        <p:spPr>
          <a:xfrm>
            <a:off x="620110" y="4591439"/>
            <a:ext cx="1991360" cy="92333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Emergency </a:t>
            </a:r>
            <a:r>
              <a:rPr lang="en-US" b="1" dirty="0" err="1"/>
              <a:t>Transpo</a:t>
            </a:r>
            <a:r>
              <a:rPr lang="en-US" b="1" dirty="0"/>
              <a:t> not Covered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E6E0AE-394F-404C-8C38-536DB2C180F9}"/>
              </a:ext>
            </a:extLst>
          </p:cNvPr>
          <p:cNvSpPr txBox="1"/>
          <p:nvPr/>
        </p:nvSpPr>
        <p:spPr>
          <a:xfrm>
            <a:off x="9244798" y="4631915"/>
            <a:ext cx="1991360" cy="646331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 access to Private Facilities</a:t>
            </a:r>
          </a:p>
        </p:txBody>
      </p:sp>
      <p:sp>
        <p:nvSpPr>
          <p:cNvPr id="31" name="Rounded Rectangle 29">
            <a:extLst>
              <a:ext uri="{FF2B5EF4-FFF2-40B4-BE49-F238E27FC236}">
                <a16:creationId xmlns:a16="http://schemas.microsoft.com/office/drawing/2014/main" id="{53245510-B80C-4652-A747-6F87499AB625}"/>
              </a:ext>
            </a:extLst>
          </p:cNvPr>
          <p:cNvSpPr/>
          <p:nvPr/>
        </p:nvSpPr>
        <p:spPr>
          <a:xfrm>
            <a:off x="7067617" y="3749411"/>
            <a:ext cx="1739499" cy="780830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Payment Options - Public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8" name="Picture 17"/>
          <p:cNvPicPr/>
          <p:nvPr/>
        </p:nvPicPr>
        <p:blipFill>
          <a:blip r:embed="rId9"/>
          <a:stretch>
            <a:fillRect/>
          </a:stretch>
        </p:blipFill>
        <p:spPr>
          <a:xfrm>
            <a:off x="1202178" y="1854909"/>
            <a:ext cx="9656322" cy="405623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488947" y="1507731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UEBMI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86201" y="2943702"/>
            <a:ext cx="3200400" cy="1333023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886201" y="4578118"/>
            <a:ext cx="3200400" cy="1333023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Books">
            <a:extLst>
              <a:ext uri="{FF2B5EF4-FFF2-40B4-BE49-F238E27FC236}">
                <a16:creationId xmlns:a16="http://schemas.microsoft.com/office/drawing/2014/main" id="{FDC63710-0716-4C9F-A804-307D8C253DD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0920192E-D320-4E2C-9C79-2BC4F66FE7ED}"/>
              </a:ext>
            </a:extLst>
          </p:cNvPr>
          <p:cNvSpPr/>
          <p:nvPr/>
        </p:nvSpPr>
        <p:spPr>
          <a:xfrm>
            <a:off x="8517392" y="4267200"/>
            <a:ext cx="1082315" cy="301393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5D8881-117B-44AC-84D7-A83128ED2713}"/>
              </a:ext>
            </a:extLst>
          </p:cNvPr>
          <p:cNvCxnSpPr/>
          <p:nvPr/>
        </p:nvCxnSpPr>
        <p:spPr>
          <a:xfrm flipV="1">
            <a:off x="9084365" y="1692397"/>
            <a:ext cx="0" cy="2584328"/>
          </a:xfrm>
          <a:prstGeom prst="straightConnector1">
            <a:avLst/>
          </a:prstGeom>
          <a:ln w="19050">
            <a:solidFill>
              <a:srgbClr val="DE2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55A4E7-B95A-4B83-9B37-0D0ED84FAC0A}"/>
              </a:ext>
            </a:extLst>
          </p:cNvPr>
          <p:cNvSpPr txBox="1"/>
          <p:nvPr/>
        </p:nvSpPr>
        <p:spPr>
          <a:xfrm>
            <a:off x="5620045" y="1270092"/>
            <a:ext cx="6083008" cy="36933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 X local salary rule: (200,000 / 6 ) / 12 = </a:t>
            </a:r>
            <a:r>
              <a:rPr lang="en-GB" dirty="0">
                <a:solidFill>
                  <a:srgbClr val="FF0000"/>
                </a:solidFill>
              </a:rPr>
              <a:t>2,777</a:t>
            </a:r>
            <a:r>
              <a:rPr lang="en-GB" dirty="0"/>
              <a:t> RMB per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9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8635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/>
          <p:nvPr/>
        </p:nvPicPr>
        <p:blipFill>
          <a:blip r:embed="rId8"/>
          <a:stretch>
            <a:fillRect/>
          </a:stretch>
        </p:blipFill>
        <p:spPr>
          <a:xfrm>
            <a:off x="1202179" y="1879102"/>
            <a:ext cx="9656322" cy="4032039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Payment Options - Public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488947" y="1562478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UEBMI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371850" y="2598229"/>
            <a:ext cx="3762375" cy="1059371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538636" y="3043438"/>
            <a:ext cx="1357964" cy="2240831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ooks">
            <a:extLst>
              <a:ext uri="{FF2B5EF4-FFF2-40B4-BE49-F238E27FC236}">
                <a16:creationId xmlns:a16="http://schemas.microsoft.com/office/drawing/2014/main" id="{F3A9D8D3-2D09-4D73-B8D3-E68C00CCC9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4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Payment Options - Private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6E299748-46D4-4C86-B696-D6C232ADB1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848E26-F565-4594-8F6C-C3A73496F9E9}"/>
              </a:ext>
            </a:extLst>
          </p:cNvPr>
          <p:cNvSpPr txBox="1"/>
          <p:nvPr/>
        </p:nvSpPr>
        <p:spPr>
          <a:xfrm>
            <a:off x="488947" y="1811238"/>
            <a:ext cx="5036609" cy="1477328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public insured patients, you can pay extra for a </a:t>
            </a:r>
            <a:r>
              <a:rPr lang="en-US" b="1" dirty="0"/>
              <a:t>VIP ward </a:t>
            </a:r>
            <a:r>
              <a:rPr lang="en-US" dirty="0"/>
              <a:t>with better room /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restricts </a:t>
            </a:r>
            <a:r>
              <a:rPr lang="en-US" b="1" dirty="0"/>
              <a:t>10% of hospital space </a:t>
            </a:r>
            <a:r>
              <a:rPr lang="en-US" dirty="0"/>
              <a:t>used for this purpose.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4EB7D-9B38-48B6-B34A-DCBE7C6FE462}"/>
              </a:ext>
            </a:extLst>
          </p:cNvPr>
          <p:cNvSpPr txBox="1"/>
          <p:nvPr/>
        </p:nvSpPr>
        <p:spPr>
          <a:xfrm>
            <a:off x="6698191" y="1811238"/>
            <a:ext cx="5036609" cy="1477328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you think the </a:t>
            </a:r>
            <a:r>
              <a:rPr lang="en-US" b="1" dirty="0"/>
              <a:t>200,000 RMB cap </a:t>
            </a:r>
            <a:r>
              <a:rPr lang="en-US" dirty="0"/>
              <a:t>for medical reimbursement is enough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ACL surgery would have cost around 40,000 RMB. Imagine a Heart Surgery.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5F8F6B-08A5-40FE-B8D2-597C18DE0045}"/>
              </a:ext>
            </a:extLst>
          </p:cNvPr>
          <p:cNvSpPr txBox="1"/>
          <p:nvPr/>
        </p:nvSpPr>
        <p:spPr>
          <a:xfrm>
            <a:off x="457200" y="4590815"/>
            <a:ext cx="5036609" cy="92333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 insurance systems cannot fully cover the costs of </a:t>
            </a:r>
            <a:r>
              <a:rPr lang="en-GB" b="1" dirty="0"/>
              <a:t>catastrophic illnesses</a:t>
            </a:r>
            <a:r>
              <a:rPr lang="en-GB" dirty="0"/>
              <a:t>, thus the rise of private insurance. 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E57E7A-33BB-400F-A21E-45768BA2A0E7}"/>
              </a:ext>
            </a:extLst>
          </p:cNvPr>
          <p:cNvSpPr txBox="1"/>
          <p:nvPr/>
        </p:nvSpPr>
        <p:spPr>
          <a:xfrm>
            <a:off x="6736291" y="4550253"/>
            <a:ext cx="5036609" cy="92333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Became available in 1980’s. From 2008 – 2012, the number of private hospitals doubled from </a:t>
            </a:r>
            <a:r>
              <a:rPr lang="en-GB" b="1" dirty="0"/>
              <a:t>5,400 – 9,800.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47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Payment Options - Summary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6E299748-46D4-4C86-B696-D6C232ADB1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BF4914-239C-40A6-A410-9B1AEA8B4A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3884" y="1499636"/>
            <a:ext cx="5895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6329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Health Demographics Intro &amp; Main Problems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04388" y="1467474"/>
            <a:ext cx="9343011" cy="4361739"/>
            <a:chOff x="2867025" y="1947185"/>
            <a:chExt cx="6999287" cy="3555056"/>
          </a:xfrm>
        </p:grpSpPr>
        <p:pic>
          <p:nvPicPr>
            <p:cNvPr id="17" name="Picture 16" descr="C:\Jacob\Thesis\Life Expectancy.png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025" y="1947185"/>
              <a:ext cx="6999287" cy="3555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2867025" y="1947185"/>
              <a:ext cx="109008" cy="3443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038" y="5349612"/>
            <a:ext cx="9469362" cy="504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0061" y="1445575"/>
            <a:ext cx="538046" cy="41634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604387" y="1445099"/>
            <a:ext cx="9654163" cy="84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921887" y="1224961"/>
            <a:ext cx="250937" cy="4629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28" name="Graphic 27" descr="Books">
            <a:extLst>
              <a:ext uri="{FF2B5EF4-FFF2-40B4-BE49-F238E27FC236}">
                <a16:creationId xmlns:a16="http://schemas.microsoft.com/office/drawing/2014/main" id="{E2A58250-9D09-4861-AFE0-9544219EAD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1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Health Demographics Intro &amp; Main Problems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921887" y="1224961"/>
            <a:ext cx="250937" cy="4629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28" name="Picture 27"/>
          <p:cNvPicPr/>
          <p:nvPr/>
        </p:nvPicPr>
        <p:blipFill>
          <a:blip r:embed="rId9"/>
          <a:stretch>
            <a:fillRect/>
          </a:stretch>
        </p:blipFill>
        <p:spPr>
          <a:xfrm>
            <a:off x="488947" y="1547636"/>
            <a:ext cx="6407152" cy="1551998"/>
          </a:xfrm>
          <a:prstGeom prst="rect">
            <a:avLst/>
          </a:prstGeom>
          <a:ln w="25400">
            <a:noFill/>
          </a:ln>
        </p:spPr>
      </p:pic>
      <p:pic>
        <p:nvPicPr>
          <p:cNvPr id="29" name="Picture 28"/>
          <p:cNvPicPr/>
          <p:nvPr/>
        </p:nvPicPr>
        <p:blipFill>
          <a:blip r:embed="rId10"/>
          <a:stretch>
            <a:fillRect/>
          </a:stretch>
        </p:blipFill>
        <p:spPr>
          <a:xfrm>
            <a:off x="7394575" y="1594990"/>
            <a:ext cx="4276725" cy="4629475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7200" y="3284372"/>
            <a:ext cx="6390290" cy="2957861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Aging Population </a:t>
            </a:r>
            <a:r>
              <a:rPr lang="en-US" dirty="0"/>
              <a:t>: Retired patients = non-contributing patients.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Inadequate Rural network</a:t>
            </a:r>
            <a:r>
              <a:rPr lang="en-US" dirty="0"/>
              <a:t>: Newly insured farmers don’t have comprehensive care, just basic.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Payment upfront</a:t>
            </a:r>
            <a:r>
              <a:rPr lang="en-US" dirty="0"/>
              <a:t> : Leads to severe cases of emergency.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Low spending </a:t>
            </a:r>
            <a:r>
              <a:rPr lang="en-US" dirty="0"/>
              <a:t>in terms of GDP.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Imbalance of network utilization</a:t>
            </a:r>
            <a:r>
              <a:rPr lang="en-US" dirty="0"/>
              <a:t>: Crowded hospitals, no transfer to private</a:t>
            </a:r>
          </a:p>
        </p:txBody>
      </p:sp>
      <p:pic>
        <p:nvPicPr>
          <p:cNvPr id="18" name="Graphic 17" descr="Books">
            <a:extLst>
              <a:ext uri="{FF2B5EF4-FFF2-40B4-BE49-F238E27FC236}">
                <a16:creationId xmlns:a16="http://schemas.microsoft.com/office/drawing/2014/main" id="{EEBC722A-9F10-407D-B553-DCC3A1FD8C3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0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9792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Health Demographics Intro &amp; Main Problems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921887" y="1224961"/>
            <a:ext cx="250937" cy="4629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5435050" y="2731424"/>
            <a:ext cx="1391745" cy="1917965"/>
          </a:xfrm>
          <a:prstGeom prst="downArrow">
            <a:avLst/>
          </a:prstGeom>
          <a:solidFill>
            <a:srgbClr val="233960"/>
          </a:solidFill>
          <a:ln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88947" y="1579142"/>
            <a:ext cx="11283953" cy="171136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“A World Bank study estimates that </a:t>
            </a:r>
            <a:r>
              <a:rPr lang="en-US" b="1" dirty="0"/>
              <a:t>drugs</a:t>
            </a:r>
            <a:r>
              <a:rPr lang="en-US" dirty="0"/>
              <a:t> account for more than </a:t>
            </a:r>
            <a:r>
              <a:rPr lang="en-US" b="1" dirty="0"/>
              <a:t>50% of all Chinese health spending, </a:t>
            </a:r>
            <a:r>
              <a:rPr lang="en-US" dirty="0"/>
              <a:t>with</a:t>
            </a:r>
            <a:r>
              <a:rPr lang="en-US" b="1" dirty="0"/>
              <a:t> 12% - 37% of health expenditures </a:t>
            </a:r>
            <a:r>
              <a:rPr lang="en-US" dirty="0"/>
              <a:t> wasted because of unnecessary drug prescriptions.”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Doctors are paid low salaries based on hospital revenues -&gt; they push the sale of drugs -&gt; drugs account 40% of hospital budgets -&gt; too much cost passed to patients.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649389"/>
            <a:ext cx="11283952" cy="1295868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China Health Plan 2030</a:t>
            </a:r>
            <a:r>
              <a:rPr lang="en-US" b="1" dirty="0"/>
              <a:t>: </a:t>
            </a:r>
            <a:r>
              <a:rPr lang="en-US" dirty="0"/>
              <a:t>many reforms to address some of these problems.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fapio</a:t>
            </a:r>
            <a:r>
              <a:rPr lang="en-US" dirty="0"/>
              <a:t> rule for drugs, increased investment in primary care, better incentives for doctors, etc</a:t>
            </a:r>
            <a:r>
              <a:rPr lang="en-US" b="1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Recommendations CAN align with this plan.  </a:t>
            </a:r>
          </a:p>
        </p:txBody>
      </p:sp>
      <p:pic>
        <p:nvPicPr>
          <p:cNvPr id="18" name="Graphic 17" descr="Books">
            <a:extLst>
              <a:ext uri="{FF2B5EF4-FFF2-40B4-BE49-F238E27FC236}">
                <a16:creationId xmlns:a16="http://schemas.microsoft.com/office/drawing/2014/main" id="{72248F29-52F3-4335-8D76-F419E4696E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1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1843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Research Plan &amp; Methodology: </a:t>
            </a:r>
            <a:r>
              <a:rPr lang="en-US" sz="2000" dirty="0">
                <a:solidFill>
                  <a:schemeClr val="tx1"/>
                </a:solidFill>
              </a:rPr>
              <a:t>Outline</a:t>
            </a: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29" name="Picture 28"/>
          <p:cNvPicPr/>
          <p:nvPr/>
        </p:nvPicPr>
        <p:blipFill>
          <a:blip r:embed="rId9"/>
          <a:stretch>
            <a:fillRect/>
          </a:stretch>
        </p:blipFill>
        <p:spPr>
          <a:xfrm>
            <a:off x="2686050" y="1464200"/>
            <a:ext cx="6400800" cy="4791075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 rot="5400000">
            <a:off x="5807072" y="1741170"/>
            <a:ext cx="129540" cy="480060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8720773" y="3779520"/>
            <a:ext cx="141605" cy="480060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Graphic 2" descr="Circles with arrows">
            <a:extLst>
              <a:ext uri="{FF2B5EF4-FFF2-40B4-BE49-F238E27FC236}">
                <a16:creationId xmlns:a16="http://schemas.microsoft.com/office/drawing/2014/main" id="{07F24415-62F5-43DD-AA95-CD9ABF3CD01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66792" y="663046"/>
            <a:ext cx="382749" cy="3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78136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Introduction</a:t>
            </a:r>
            <a:r>
              <a:rPr lang="en-US" sz="2000" dirty="0">
                <a:solidFill>
                  <a:schemeClr val="tx1"/>
                </a:solidFill>
              </a:rPr>
              <a:t>: Topic Selection &amp; Significance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B5543E-F0FB-4557-BFD8-72161FBBD1BF}"/>
              </a:ext>
            </a:extLst>
          </p:cNvPr>
          <p:cNvSpPr txBox="1"/>
          <p:nvPr/>
        </p:nvSpPr>
        <p:spPr>
          <a:xfrm>
            <a:off x="457200" y="1550517"/>
            <a:ext cx="11277600" cy="4524315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Improvement</a:t>
            </a:r>
            <a:r>
              <a:rPr lang="en-US" dirty="0"/>
              <a:t> of multi-tier healthcare networks for China’s urban and rural patients.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 </a:t>
            </a:r>
            <a:r>
              <a:rPr lang="en-US" b="1" dirty="0"/>
              <a:t>policy and resource allocation</a:t>
            </a:r>
            <a:r>
              <a:rPr lang="en-US" dirty="0"/>
              <a:t> recommendations.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By simulating the </a:t>
            </a:r>
            <a:r>
              <a:rPr lang="en-US" b="1" dirty="0"/>
              <a:t>health care cycles </a:t>
            </a:r>
            <a:r>
              <a:rPr lang="en-US" dirty="0"/>
              <a:t>of patients in 1 province (</a:t>
            </a:r>
            <a:r>
              <a:rPr lang="en-US" i="1" dirty="0"/>
              <a:t>Beijing for now</a:t>
            </a:r>
            <a:r>
              <a:rPr lang="en-US" dirty="0"/>
              <a:t>) in a </a:t>
            </a:r>
            <a:r>
              <a:rPr lang="en-US" b="1" dirty="0"/>
              <a:t>discrete . agent-based </a:t>
            </a:r>
            <a:r>
              <a:rPr lang="en-US" dirty="0"/>
              <a:t>model.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With improvement defined as </a:t>
            </a:r>
            <a:r>
              <a:rPr lang="en-US" b="1" dirty="0"/>
              <a:t>increased accessibility </a:t>
            </a:r>
            <a:r>
              <a:rPr lang="en-US" dirty="0"/>
              <a:t>(</a:t>
            </a:r>
            <a:r>
              <a:rPr lang="en-US" i="1" dirty="0"/>
              <a:t>accessibility defined later</a:t>
            </a:r>
            <a:r>
              <a:rPr lang="en-US" dirty="0"/>
              <a:t>).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Recommendations then </a:t>
            </a:r>
            <a:r>
              <a:rPr lang="en-US" b="1" dirty="0"/>
              <a:t>measured in cost </a:t>
            </a:r>
            <a:r>
              <a:rPr lang="en-US" dirty="0"/>
              <a:t>for the payer (</a:t>
            </a:r>
            <a:r>
              <a:rPr lang="en-US" i="1" dirty="0"/>
              <a:t>insurer</a:t>
            </a:r>
            <a:r>
              <a:rPr lang="en-US" dirty="0"/>
              <a:t>).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Examples of </a:t>
            </a:r>
            <a:r>
              <a:rPr lang="en-US" b="1" dirty="0"/>
              <a:t>recommendations: </a:t>
            </a:r>
            <a:r>
              <a:rPr lang="en-US" dirty="0"/>
              <a:t>increase / decrease types of health facilities, change in referral policies, upgrade of curtain facilities capabilities, payment methods &amp; coverage, flow between public and private, stakeholder incentives, staffing levels, etc.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Important because </a:t>
            </a:r>
            <a:r>
              <a:rPr lang="en-US" dirty="0"/>
              <a:t>deliver the right care to the right person &amp; decrease the number of patients who need medical attention but cannot / choose not to receive it.</a:t>
            </a: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502A5420-273D-458F-8EAE-717DF3B16F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81096" y="652918"/>
            <a:ext cx="354142" cy="3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73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Research Plan &amp; Methodology: </a:t>
            </a:r>
            <a:r>
              <a:rPr lang="en-US" sz="2000" dirty="0">
                <a:solidFill>
                  <a:schemeClr val="tx1"/>
                </a:solidFill>
              </a:rPr>
              <a:t>Simulation</a:t>
            </a: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27" name="Graphic 26" descr="Circles with arrows">
            <a:extLst>
              <a:ext uri="{FF2B5EF4-FFF2-40B4-BE49-F238E27FC236}">
                <a16:creationId xmlns:a16="http://schemas.microsoft.com/office/drawing/2014/main" id="{ABA5B491-54AF-470D-BC78-17E2624E9A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66792" y="663046"/>
            <a:ext cx="382749" cy="3827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CF1D841-F098-4A23-BA82-7F7657BD7D99}"/>
              </a:ext>
            </a:extLst>
          </p:cNvPr>
          <p:cNvSpPr txBox="1"/>
          <p:nvPr/>
        </p:nvSpPr>
        <p:spPr>
          <a:xfrm>
            <a:off x="457200" y="1594439"/>
            <a:ext cx="5638799" cy="286232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Make Assumptions</a:t>
            </a:r>
            <a:r>
              <a:rPr lang="en-GB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</a:t>
            </a:r>
            <a:r>
              <a:rPr lang="en-GB" u="sng" dirty="0">
                <a:solidFill>
                  <a:srgbClr val="00B050"/>
                </a:solidFill>
              </a:rPr>
              <a:t>X</a:t>
            </a:r>
            <a:r>
              <a:rPr lang="en-GB" dirty="0">
                <a:solidFill>
                  <a:srgbClr val="00B050"/>
                </a:solidFill>
              </a:rPr>
              <a:t> patient </a:t>
            </a:r>
            <a:r>
              <a:rPr lang="en-GB" dirty="0"/>
              <a:t>has </a:t>
            </a:r>
            <a:r>
              <a:rPr lang="en-GB" u="sng" dirty="0">
                <a:solidFill>
                  <a:srgbClr val="FF0000"/>
                </a:solidFill>
              </a:rPr>
              <a:t>D</a:t>
            </a:r>
            <a:r>
              <a:rPr lang="en-GB" dirty="0">
                <a:solidFill>
                  <a:srgbClr val="FF0000"/>
                </a:solidFill>
              </a:rPr>
              <a:t> disease </a:t>
            </a:r>
            <a:r>
              <a:rPr lang="en-GB" dirty="0"/>
              <a:t>and </a:t>
            </a:r>
            <a:r>
              <a:rPr lang="en-GB" u="sng" dirty="0">
                <a:solidFill>
                  <a:srgbClr val="7030A0"/>
                </a:solidFill>
              </a:rPr>
              <a:t>N </a:t>
            </a:r>
            <a:r>
              <a:rPr lang="en-GB" dirty="0">
                <a:solidFill>
                  <a:srgbClr val="7030A0"/>
                </a:solidFill>
              </a:rPr>
              <a:t>node </a:t>
            </a:r>
            <a:r>
              <a:rPr lang="en-GB" dirty="0"/>
              <a:t>is capable and available, then they will go depending on: 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00B050"/>
                </a:solidFill>
              </a:rPr>
              <a:t>X</a:t>
            </a:r>
            <a:r>
              <a:rPr lang="en-GB" dirty="0">
                <a:solidFill>
                  <a:srgbClr val="00B050"/>
                </a:solidFill>
              </a:rPr>
              <a:t> patients </a:t>
            </a:r>
            <a:r>
              <a:rPr lang="en-GB" dirty="0"/>
              <a:t>have different </a:t>
            </a:r>
            <a:r>
              <a:rPr lang="en-GB" u="sng" dirty="0">
                <a:solidFill>
                  <a:schemeClr val="accent4"/>
                </a:solidFill>
              </a:rPr>
              <a:t>PC</a:t>
            </a:r>
            <a:r>
              <a:rPr lang="en-GB" dirty="0">
                <a:solidFill>
                  <a:schemeClr val="accent4"/>
                </a:solidFill>
              </a:rPr>
              <a:t> pay capacities</a:t>
            </a:r>
            <a:r>
              <a:rPr lang="en-GB" dirty="0"/>
              <a:t> (</a:t>
            </a:r>
            <a:r>
              <a:rPr lang="en-GB" i="1" dirty="0"/>
              <a:t>insurance &amp; income</a:t>
            </a:r>
            <a:r>
              <a:rPr lang="en-GB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distributions of </a:t>
            </a:r>
            <a:r>
              <a:rPr lang="en-GB" u="sng" dirty="0">
                <a:solidFill>
                  <a:srgbClr val="FF0000"/>
                </a:solidFill>
              </a:rPr>
              <a:t>D</a:t>
            </a:r>
            <a:r>
              <a:rPr lang="en-GB" dirty="0">
                <a:solidFill>
                  <a:srgbClr val="FF0000"/>
                </a:solidFill>
              </a:rPr>
              <a:t> diseases </a:t>
            </a:r>
            <a:r>
              <a:rPr lang="en-GB" dirty="0"/>
              <a:t>are unique (</a:t>
            </a:r>
            <a:r>
              <a:rPr lang="en-GB" i="1" dirty="0"/>
              <a:t>HAQ index</a:t>
            </a:r>
            <a:r>
              <a:rPr lang="en-GB" dirty="0"/>
              <a:t>),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Probability </a:t>
            </a:r>
            <a:r>
              <a:rPr lang="en-GB" dirty="0"/>
              <a:t>of </a:t>
            </a:r>
            <a:r>
              <a:rPr lang="en-GB" u="sng" dirty="0">
                <a:solidFill>
                  <a:srgbClr val="00B050"/>
                </a:solidFill>
              </a:rPr>
              <a:t>X</a:t>
            </a:r>
            <a:r>
              <a:rPr lang="en-GB" dirty="0">
                <a:solidFill>
                  <a:srgbClr val="00B050"/>
                </a:solidFill>
              </a:rPr>
              <a:t> patient </a:t>
            </a:r>
            <a:r>
              <a:rPr lang="en-GB" dirty="0"/>
              <a:t>(</a:t>
            </a:r>
            <a:r>
              <a:rPr lang="en-GB" i="1" dirty="0"/>
              <a:t>rural / urban</a:t>
            </a:r>
            <a:r>
              <a:rPr lang="en-GB" dirty="0"/>
              <a:t>) going to </a:t>
            </a:r>
            <a:r>
              <a:rPr lang="en-GB" u="sng" dirty="0">
                <a:solidFill>
                  <a:srgbClr val="7030A0"/>
                </a:solidFill>
              </a:rPr>
              <a:t>N </a:t>
            </a:r>
            <a:r>
              <a:rPr lang="en-GB" dirty="0">
                <a:solidFill>
                  <a:srgbClr val="7030A0"/>
                </a:solidFill>
              </a:rPr>
              <a:t>node </a:t>
            </a:r>
            <a:r>
              <a:rPr lang="en-GB" dirty="0"/>
              <a:t>for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u="sng" dirty="0">
                <a:solidFill>
                  <a:srgbClr val="FF0000"/>
                </a:solidFill>
              </a:rPr>
              <a:t>D</a:t>
            </a:r>
            <a:r>
              <a:rPr lang="en-GB" dirty="0">
                <a:solidFill>
                  <a:srgbClr val="FF0000"/>
                </a:solidFill>
              </a:rPr>
              <a:t> disease</a:t>
            </a:r>
            <a:r>
              <a:rPr lang="en-GB" dirty="0">
                <a:solidFill>
                  <a:srgbClr val="7030A0"/>
                </a:solidFill>
              </a:rPr>
              <a:t>  </a:t>
            </a:r>
            <a:r>
              <a:rPr lang="en-GB" dirty="0"/>
              <a:t>varies.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Treated = Cured 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45145-6CCA-4925-A411-3A646B6F9CAD}"/>
              </a:ext>
            </a:extLst>
          </p:cNvPr>
          <p:cNvSpPr txBox="1"/>
          <p:nvPr/>
        </p:nvSpPr>
        <p:spPr>
          <a:xfrm>
            <a:off x="6468177" y="1594439"/>
            <a:ext cx="5266623" cy="286232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Measuring the change in: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Prevalence of diseases measured in HAQ</a:t>
            </a:r>
          </a:p>
          <a:p>
            <a:pPr lvl="1"/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Number of patients seeking care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Over a prolong simulated time.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Such as until </a:t>
            </a:r>
            <a:r>
              <a:rPr lang="en-GB" b="1" dirty="0"/>
              <a:t>2030</a:t>
            </a:r>
            <a:r>
              <a:rPr lang="en-GB" dirty="0"/>
              <a:t> to align with the China health plan</a:t>
            </a:r>
          </a:p>
          <a:p>
            <a:pPr lvl="1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236D8-8B90-43DD-86AC-AC2E60F5A842}"/>
              </a:ext>
            </a:extLst>
          </p:cNvPr>
          <p:cNvSpPr txBox="1"/>
          <p:nvPr/>
        </p:nvSpPr>
        <p:spPr>
          <a:xfrm>
            <a:off x="457200" y="4811490"/>
            <a:ext cx="11222490" cy="1477328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Build the network for all types of nodes: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Number and types of Nodes with their unique: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Distances, probabilities of correct treatment, service / wait times, baulking probability, technology levels, staffing, capacity, costs, types, flow policies.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332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Research Plan &amp; Methodology: </a:t>
            </a:r>
            <a:r>
              <a:rPr lang="en-US" sz="2000" dirty="0">
                <a:solidFill>
                  <a:schemeClr val="tx1"/>
                </a:solidFill>
              </a:rPr>
              <a:t>Simulate health care cycles with </a:t>
            </a: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27" name="Graphic 26" descr="Circles with arrows">
            <a:extLst>
              <a:ext uri="{FF2B5EF4-FFF2-40B4-BE49-F238E27FC236}">
                <a16:creationId xmlns:a16="http://schemas.microsoft.com/office/drawing/2014/main" id="{ABA5B491-54AF-470D-BC78-17E2624E9A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66792" y="663046"/>
            <a:ext cx="382749" cy="382749"/>
          </a:xfrm>
          <a:prstGeom prst="rect">
            <a:avLst/>
          </a:prstGeom>
        </p:spPr>
      </p:pic>
      <p:pic>
        <p:nvPicPr>
          <p:cNvPr id="26" name="Picture 4" descr="Image result for anylogic logo">
            <a:extLst>
              <a:ext uri="{FF2B5EF4-FFF2-40B4-BE49-F238E27FC236}">
                <a16:creationId xmlns:a16="http://schemas.microsoft.com/office/drawing/2014/main" id="{83B4AD6A-6CFC-4356-A456-E3BF5A6D4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152" y="644784"/>
            <a:ext cx="1163755" cy="40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0F6A56-77C8-485A-9ECF-34335FD73A55}"/>
              </a:ext>
            </a:extLst>
          </p:cNvPr>
          <p:cNvSpPr txBox="1"/>
          <p:nvPr/>
        </p:nvSpPr>
        <p:spPr>
          <a:xfrm>
            <a:off x="606357" y="4380060"/>
            <a:ext cx="15694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</a:t>
            </a:r>
            <a:r>
              <a:rPr lang="en-GB" dirty="0">
                <a:solidFill>
                  <a:srgbClr val="7030A0"/>
                </a:solidFill>
              </a:rPr>
              <a:t>Node </a:t>
            </a:r>
            <a:r>
              <a:rPr lang="en-GB" u="sng" dirty="0">
                <a:solidFill>
                  <a:srgbClr val="7030A0"/>
                </a:solidFill>
              </a:rPr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1895C4-168A-4CD1-9394-FF8386D99703}"/>
              </a:ext>
            </a:extLst>
          </p:cNvPr>
          <p:cNvSpPr txBox="1"/>
          <p:nvPr/>
        </p:nvSpPr>
        <p:spPr>
          <a:xfrm>
            <a:off x="733833" y="1880784"/>
            <a:ext cx="1265721" cy="646331"/>
          </a:xfrm>
          <a:prstGeom prst="rect">
            <a:avLst/>
          </a:prstGeom>
          <a:solidFill>
            <a:srgbClr val="FFC9C9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Un-treated Population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FEECF6-42D5-472E-85E9-E393A50BC907}"/>
              </a:ext>
            </a:extLst>
          </p:cNvPr>
          <p:cNvSpPr txBox="1"/>
          <p:nvPr/>
        </p:nvSpPr>
        <p:spPr>
          <a:xfrm>
            <a:off x="3046081" y="4380060"/>
            <a:ext cx="9205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20E640-AFC0-4D5D-A12B-B7AD2E14D283}"/>
              </a:ext>
            </a:extLst>
          </p:cNvPr>
          <p:cNvSpPr txBox="1"/>
          <p:nvPr/>
        </p:nvSpPr>
        <p:spPr>
          <a:xfrm>
            <a:off x="4836899" y="4380060"/>
            <a:ext cx="9205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5B1BE8-913B-4100-A3D3-43D24686B7FB}"/>
              </a:ext>
            </a:extLst>
          </p:cNvPr>
          <p:cNvSpPr txBox="1"/>
          <p:nvPr/>
        </p:nvSpPr>
        <p:spPr>
          <a:xfrm>
            <a:off x="4256335" y="5211947"/>
            <a:ext cx="2081661" cy="646331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Based on Capacity, technology, and other researched models.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F038CF-37C8-4A90-B2A9-6D7F5A349CE1}"/>
              </a:ext>
            </a:extLst>
          </p:cNvPr>
          <p:cNvSpPr txBox="1"/>
          <p:nvPr/>
        </p:nvSpPr>
        <p:spPr>
          <a:xfrm>
            <a:off x="3506121" y="2997470"/>
            <a:ext cx="9205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Baulk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AFBC09-F69D-4950-9390-6BDE79CD79B5}"/>
              </a:ext>
            </a:extLst>
          </p:cNvPr>
          <p:cNvSpPr txBox="1"/>
          <p:nvPr/>
        </p:nvSpPr>
        <p:spPr>
          <a:xfrm>
            <a:off x="7241494" y="4348315"/>
            <a:ext cx="14396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Treated Sink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F1820B-EF0A-4F7A-98BC-AA8965341498}"/>
              </a:ext>
            </a:extLst>
          </p:cNvPr>
          <p:cNvSpPr txBox="1"/>
          <p:nvPr/>
        </p:nvSpPr>
        <p:spPr>
          <a:xfrm>
            <a:off x="5297165" y="2983608"/>
            <a:ext cx="20816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Treated Referred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AB03C-921C-465A-A96E-6CDE62407878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1366694" y="2527115"/>
            <a:ext cx="24383" cy="1852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1808C-0E26-412C-A1AE-B86F06EF86FC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2175797" y="4564726"/>
            <a:ext cx="870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5CF901-1387-4F17-908F-A2CAEB00023B}"/>
              </a:ext>
            </a:extLst>
          </p:cNvPr>
          <p:cNvCxnSpPr/>
          <p:nvPr/>
        </p:nvCxnSpPr>
        <p:spPr>
          <a:xfrm>
            <a:off x="3966615" y="4532981"/>
            <a:ext cx="870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4CCF58-0FA9-49C2-B911-7D6DD59FECA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757433" y="4532981"/>
            <a:ext cx="1484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BCA3F-0E7F-416B-9593-96B10DC66D23}"/>
              </a:ext>
            </a:extLst>
          </p:cNvPr>
          <p:cNvCxnSpPr>
            <a:cxnSpLocks/>
            <a:stCxn id="34" idx="0"/>
            <a:endCxn id="37" idx="1"/>
          </p:cNvCxnSpPr>
          <p:nvPr/>
        </p:nvCxnSpPr>
        <p:spPr>
          <a:xfrm flipH="1" flipV="1">
            <a:off x="3506121" y="3182136"/>
            <a:ext cx="227" cy="119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B19CA4-4F7D-4A63-B0AC-3FAED43F11EA}"/>
              </a:ext>
            </a:extLst>
          </p:cNvPr>
          <p:cNvCxnSpPr>
            <a:cxnSpLocks/>
            <a:stCxn id="37" idx="1"/>
            <a:endCxn id="32" idx="3"/>
          </p:cNvCxnSpPr>
          <p:nvPr/>
        </p:nvCxnSpPr>
        <p:spPr>
          <a:xfrm flipH="1" flipV="1">
            <a:off x="1999554" y="2203950"/>
            <a:ext cx="1506567" cy="978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ED9418-0033-4554-847E-ED68CD61B225}"/>
              </a:ext>
            </a:extLst>
          </p:cNvPr>
          <p:cNvCxnSpPr>
            <a:cxnSpLocks/>
            <a:stCxn id="35" idx="0"/>
            <a:endCxn id="40" idx="1"/>
          </p:cNvCxnSpPr>
          <p:nvPr/>
        </p:nvCxnSpPr>
        <p:spPr>
          <a:xfrm flipH="1" flipV="1">
            <a:off x="5297165" y="3168274"/>
            <a:ext cx="1" cy="1211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00A7CE-4CE2-440F-BF86-634468A90D71}"/>
              </a:ext>
            </a:extLst>
          </p:cNvPr>
          <p:cNvCxnSpPr>
            <a:cxnSpLocks/>
            <a:stCxn id="40" idx="3"/>
            <a:endCxn id="61" idx="1"/>
          </p:cNvCxnSpPr>
          <p:nvPr/>
        </p:nvCxnSpPr>
        <p:spPr>
          <a:xfrm>
            <a:off x="7378826" y="3168274"/>
            <a:ext cx="493651" cy="7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FA635A-D565-4013-B60F-E24D5EB11A9A}"/>
              </a:ext>
            </a:extLst>
          </p:cNvPr>
          <p:cNvSpPr txBox="1"/>
          <p:nvPr/>
        </p:nvSpPr>
        <p:spPr>
          <a:xfrm>
            <a:off x="7872477" y="2852868"/>
            <a:ext cx="13144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new</a:t>
            </a:r>
          </a:p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Node </a:t>
            </a:r>
            <a:r>
              <a:rPr lang="en-GB" u="sng" dirty="0">
                <a:solidFill>
                  <a:srgbClr val="7030A0"/>
                </a:solidFill>
              </a:rPr>
              <a:t>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5283683-AE5A-4724-9432-C71B4A10FCEE}"/>
              </a:ext>
            </a:extLst>
          </p:cNvPr>
          <p:cNvSpPr/>
          <p:nvPr/>
        </p:nvSpPr>
        <p:spPr>
          <a:xfrm>
            <a:off x="475194" y="4133478"/>
            <a:ext cx="8953428" cy="183247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22D59C-C712-4A5C-B2F6-4D0C582514E0}"/>
              </a:ext>
            </a:extLst>
          </p:cNvPr>
          <p:cNvSpPr txBox="1"/>
          <p:nvPr/>
        </p:nvSpPr>
        <p:spPr>
          <a:xfrm>
            <a:off x="620110" y="5232397"/>
            <a:ext cx="123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Node Process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FC8276-62F3-4C2D-BB5F-9D041625568C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186939" y="3041707"/>
            <a:ext cx="1494973" cy="109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C13FF5C-6AD6-4C49-A0DA-1FD2A92E7413}"/>
              </a:ext>
            </a:extLst>
          </p:cNvPr>
          <p:cNvSpPr/>
          <p:nvPr/>
        </p:nvSpPr>
        <p:spPr>
          <a:xfrm>
            <a:off x="9629024" y="4133477"/>
            <a:ext cx="2105776" cy="183247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4BB1F8-88A1-4610-9AAF-4F5E19B26224}"/>
              </a:ext>
            </a:extLst>
          </p:cNvPr>
          <p:cNvSpPr txBox="1"/>
          <p:nvPr/>
        </p:nvSpPr>
        <p:spPr>
          <a:xfrm>
            <a:off x="9982200" y="4811437"/>
            <a:ext cx="123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Repeat Node Process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C1F868-33A4-425A-9C0E-252B26F9212E}"/>
              </a:ext>
            </a:extLst>
          </p:cNvPr>
          <p:cNvSpPr txBox="1"/>
          <p:nvPr/>
        </p:nvSpPr>
        <p:spPr>
          <a:xfrm>
            <a:off x="10507908" y="1900096"/>
            <a:ext cx="1265721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Treated Population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B54B017-9504-41D6-B7E9-830638B86D9B}"/>
              </a:ext>
            </a:extLst>
          </p:cNvPr>
          <p:cNvCxnSpPr>
            <a:cxnSpLocks/>
            <a:stCxn id="39" idx="3"/>
            <a:endCxn id="79" idx="2"/>
          </p:cNvCxnSpPr>
          <p:nvPr/>
        </p:nvCxnSpPr>
        <p:spPr>
          <a:xfrm flipV="1">
            <a:off x="8681152" y="2546427"/>
            <a:ext cx="2459617" cy="198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D9D161E-7433-4DF1-BA36-BF347226B0A1}"/>
              </a:ext>
            </a:extLst>
          </p:cNvPr>
          <p:cNvCxnSpPr>
            <a:cxnSpLocks/>
            <a:stCxn id="66" idx="0"/>
            <a:endCxn id="79" idx="2"/>
          </p:cNvCxnSpPr>
          <p:nvPr/>
        </p:nvCxnSpPr>
        <p:spPr>
          <a:xfrm flipV="1">
            <a:off x="10681912" y="2546427"/>
            <a:ext cx="458857" cy="1587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F9B8738-6AA0-4920-AF81-DA7B22E48361}"/>
              </a:ext>
            </a:extLst>
          </p:cNvPr>
          <p:cNvCxnSpPr>
            <a:cxnSpLocks/>
            <a:stCxn id="79" idx="1"/>
            <a:endCxn id="32" idx="3"/>
          </p:cNvCxnSpPr>
          <p:nvPr/>
        </p:nvCxnSpPr>
        <p:spPr>
          <a:xfrm flipH="1" flipV="1">
            <a:off x="1999554" y="2203950"/>
            <a:ext cx="8508354" cy="19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74C9A5B-441D-432D-B8A2-64F7E53E81D4}"/>
              </a:ext>
            </a:extLst>
          </p:cNvPr>
          <p:cNvCxnSpPr>
            <a:cxnSpLocks/>
            <a:stCxn id="32" idx="0"/>
            <a:endCxn id="49" idx="1"/>
          </p:cNvCxnSpPr>
          <p:nvPr/>
        </p:nvCxnSpPr>
        <p:spPr>
          <a:xfrm rot="5400000" flipH="1" flipV="1">
            <a:off x="1419657" y="1516631"/>
            <a:ext cx="311191" cy="41711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6988BEC-4CA9-47C8-BAEC-8B90F919DF23}"/>
              </a:ext>
            </a:extLst>
          </p:cNvPr>
          <p:cNvSpPr txBox="1"/>
          <p:nvPr/>
        </p:nvSpPr>
        <p:spPr>
          <a:xfrm>
            <a:off x="1783810" y="1431093"/>
            <a:ext cx="3845086" cy="276999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Distributions for HAQ disease, payment plans, &amp; income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31CDD2-C68F-49CA-BD27-8D2414AC8058}"/>
              </a:ext>
            </a:extLst>
          </p:cNvPr>
          <p:cNvSpPr txBox="1"/>
          <p:nvPr/>
        </p:nvSpPr>
        <p:spPr>
          <a:xfrm>
            <a:off x="2286281" y="3723207"/>
            <a:ext cx="1140977" cy="276999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Que theory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4BF6C50-3FF3-43C5-86EA-83CA6F02B3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5221" y="4078452"/>
            <a:ext cx="373248" cy="2134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7225B6B-A064-4E1D-946F-EB6FF44DB00A}"/>
              </a:ext>
            </a:extLst>
          </p:cNvPr>
          <p:cNvSpPr txBox="1"/>
          <p:nvPr/>
        </p:nvSpPr>
        <p:spPr>
          <a:xfrm>
            <a:off x="5254019" y="2395417"/>
            <a:ext cx="1113064" cy="276999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Referral Rates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E688ED44-780D-472D-94CF-6F8C5CFE95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41272" y="2721485"/>
            <a:ext cx="373248" cy="2134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4EE66936-901C-466D-A6F4-1D23B3EB9310}"/>
              </a:ext>
            </a:extLst>
          </p:cNvPr>
          <p:cNvCxnSpPr>
            <a:cxnSpLocks/>
            <a:stCxn id="79" idx="0"/>
            <a:endCxn id="69" idx="3"/>
          </p:cNvCxnSpPr>
          <p:nvPr/>
        </p:nvCxnSpPr>
        <p:spPr>
          <a:xfrm rot="16200000" flipV="1">
            <a:off x="10832523" y="1591850"/>
            <a:ext cx="305000" cy="31149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7207C7-6F5F-4B50-8BA8-1C5D5C98FD4E}"/>
              </a:ext>
            </a:extLst>
          </p:cNvPr>
          <p:cNvSpPr txBox="1"/>
          <p:nvPr/>
        </p:nvSpPr>
        <p:spPr>
          <a:xfrm>
            <a:off x="9152021" y="1456596"/>
            <a:ext cx="1677256" cy="276999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Change in HAQ Index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659D10C-2D5F-4787-84C2-9E574623AA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3044" y="3427862"/>
            <a:ext cx="329950" cy="27591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FDDBC0D-7135-4D1A-A94C-1264146B41ED}"/>
              </a:ext>
            </a:extLst>
          </p:cNvPr>
          <p:cNvSpPr txBox="1"/>
          <p:nvPr/>
        </p:nvSpPr>
        <p:spPr>
          <a:xfrm>
            <a:off x="122135" y="2939178"/>
            <a:ext cx="1143586" cy="461665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Probability per urban / rural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75F804-646B-4D37-84F0-9DE2D8FE1B06}"/>
              </a:ext>
            </a:extLst>
          </p:cNvPr>
          <p:cNvSpPr txBox="1"/>
          <p:nvPr/>
        </p:nvSpPr>
        <p:spPr>
          <a:xfrm>
            <a:off x="7242274" y="5178582"/>
            <a:ext cx="1143586" cy="461665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Probabilities of single step visit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266AE08F-33C5-4368-97DB-108BD03F6F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67395" y="4867243"/>
            <a:ext cx="373248" cy="2134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EC79CACC-6634-4BA7-8946-99C939C232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7443" y="4835145"/>
            <a:ext cx="373248" cy="2134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1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Research Plan &amp; Methodology: </a:t>
            </a:r>
            <a:r>
              <a:rPr lang="en-US" sz="2000" dirty="0">
                <a:solidFill>
                  <a:schemeClr val="tx1"/>
                </a:solidFill>
              </a:rPr>
              <a:t>Modeling recommendations into cost</a:t>
            </a: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997198" y="3358283"/>
            <a:ext cx="6197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To be determined</a:t>
            </a:r>
          </a:p>
        </p:txBody>
      </p:sp>
      <p:pic>
        <p:nvPicPr>
          <p:cNvPr id="18" name="Graphic 17" descr="Circles with arrows">
            <a:extLst>
              <a:ext uri="{FF2B5EF4-FFF2-40B4-BE49-F238E27FC236}">
                <a16:creationId xmlns:a16="http://schemas.microsoft.com/office/drawing/2014/main" id="{F669C7E6-43FF-4470-B659-9C0FAC3AAF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66792" y="663046"/>
            <a:ext cx="382749" cy="3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60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1664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Other: </a:t>
            </a:r>
            <a:r>
              <a:rPr lang="en-US" sz="2000" dirty="0">
                <a:solidFill>
                  <a:schemeClr val="tx1"/>
                </a:solidFill>
              </a:rPr>
              <a:t>Extra Literature Review &amp; Survey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D91A821-A02C-498A-85BB-F603708E7AF1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640404" y="1704194"/>
            <a:ext cx="6094396" cy="2919809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E95A4-6B35-42E0-AC30-195CE2BCAF8D}"/>
              </a:ext>
            </a:extLst>
          </p:cNvPr>
          <p:cNvSpPr txBox="1"/>
          <p:nvPr/>
        </p:nvSpPr>
        <p:spPr>
          <a:xfrm>
            <a:off x="457200" y="1594439"/>
            <a:ext cx="4764714" cy="535531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Governing bodies and specific health laws.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Stakeholder analysis (why high drug costs? Why low doctor pay?)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health care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 to gauge perception and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 distribution trends of the measured diseases.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Graphic 2" descr="Target Audience">
            <a:extLst>
              <a:ext uri="{FF2B5EF4-FFF2-40B4-BE49-F238E27FC236}">
                <a16:creationId xmlns:a16="http://schemas.microsoft.com/office/drawing/2014/main" id="{BC17AABF-7617-471A-962E-146138D001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0152" y="672627"/>
            <a:ext cx="363587" cy="363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B5222-565C-4A76-9093-0F55692239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0404" y="4808598"/>
            <a:ext cx="6094396" cy="1310156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A6782618-D040-491D-9689-87887581151E}"/>
              </a:ext>
            </a:extLst>
          </p:cNvPr>
          <p:cNvSpPr/>
          <p:nvPr/>
        </p:nvSpPr>
        <p:spPr>
          <a:xfrm>
            <a:off x="8415154" y="1920611"/>
            <a:ext cx="1864627" cy="437578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BE477470-175E-4F72-A463-CFB0B28A6F26}"/>
              </a:ext>
            </a:extLst>
          </p:cNvPr>
          <p:cNvSpPr/>
          <p:nvPr/>
        </p:nvSpPr>
        <p:spPr>
          <a:xfrm>
            <a:off x="5554846" y="2141114"/>
            <a:ext cx="1673727" cy="2565639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8496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Thesis Schedule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6" name="Picture 15"/>
          <p:cNvPicPr/>
          <p:nvPr/>
        </p:nvPicPr>
        <p:blipFill>
          <a:blip r:embed="rId9"/>
          <a:stretch>
            <a:fillRect/>
          </a:stretch>
        </p:blipFill>
        <p:spPr>
          <a:xfrm>
            <a:off x="3650798" y="1427899"/>
            <a:ext cx="4922148" cy="4736465"/>
          </a:xfrm>
          <a:prstGeom prst="rect">
            <a:avLst/>
          </a:prstGeom>
        </p:spPr>
      </p:pic>
      <p:pic>
        <p:nvPicPr>
          <p:cNvPr id="3" name="Graphic 2" descr="Clock">
            <a:extLst>
              <a:ext uri="{FF2B5EF4-FFF2-40B4-BE49-F238E27FC236}">
                <a16:creationId xmlns:a16="http://schemas.microsoft.com/office/drawing/2014/main" id="{5E4B7ED3-F0D4-408F-A159-91C9FCB4E24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3800" y="687765"/>
            <a:ext cx="296286" cy="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8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Works Cited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8CDD6A30-A686-450E-BDCC-8C4230F29E1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9615" y="726948"/>
            <a:ext cx="257103" cy="2571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1DDDC7-D95A-4E50-817D-C88C3BEDA63B}"/>
              </a:ext>
            </a:extLst>
          </p:cNvPr>
          <p:cNvSpPr/>
          <p:nvPr/>
        </p:nvSpPr>
        <p:spPr>
          <a:xfrm>
            <a:off x="0" y="1424523"/>
            <a:ext cx="6096000" cy="49751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Amadeo, K. (2019, June 25).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https://www.thebalance.com/universal-health-care-4156211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September 5,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Anylogic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(n.d.).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China, N. B. (2017).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Health Care Institutions.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Beijing: China Statistics Press.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ChinaDaily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(2019, 7 10).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http://www.chinadaily.com.cn/a/201907/10/WS5d25ab16a3105895c2e7cc5b.html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11,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Daniel R Hogan, P. G. (2017). Monitoring universal health coverage within the Sustainable Development Goals: development and baseline data for an index of essential health services.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9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Lanet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152-168.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Dezan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Shira, Q. Z. (2018, 2 19).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China’s Healthcare Reforms Underscore Market Growth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from China Briefing: https://www.china-briefing.com/news/healthcare-reforms-underscore-market-growth-china/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Hai Fang, P. U. (n.d.).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Common Wealth Fund 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20,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Henu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Zhao. ( 2019, September 17).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China's Health Insurance Reform and Disparities in Healthcare Utilization and Costs: A Longitudinal Analysis, Santa Monica, Calif.: RAND Corporation, RGSD-345, 2015.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Retrieved September 20, 2019, from https://www.rand.org/pubs/rgs_dissertations/RGSD345.html.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Husain, S. (2019, 8 15).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https://www.livestories.com/blog/morbidity-vs-mortality-rate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11,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Internations.org. (2019, 5 27).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https://www.internations.org/go/moving-to-china/healthcare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20,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Internations.org. (2019, March 26).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https://www.internations.org/go/moving-to-the-uk/healthcare/private-health-insurance-in-the-uk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September 5,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Jonathan Zhao, A. N. (n.d.).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rise of private health insurance in China | Consumer demand presents huge opportunities and risks.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Retrieved from ey.com: https://www.ey.com/Publication/vwLUAssets/EY-the-rise-of-private-health-insurance-in-china/$FILE/EY-the-rise-of-private-health-insurance-in-china.pdf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Xu, P. S. (2009).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Health care financing in rural China: new Rural Cooperative Medical Scheme.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Retrieved from WHO: https://www.who.int/health_financing/documents/pb_e_09_03-china_nrcms.pdf?ua=1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Lipton, W. (2012, August 30).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https://www.physicianspractice.com/two-tiers-america-has-multi-tiered-healthcare-now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September 5,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70E336-3A32-41D9-B5D6-BF1679A24F5B}"/>
              </a:ext>
            </a:extLst>
          </p:cNvPr>
          <p:cNvSpPr/>
          <p:nvPr/>
        </p:nvSpPr>
        <p:spPr>
          <a:xfrm>
            <a:off x="6096000" y="1426795"/>
            <a:ext cx="6096000" cy="49295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Meng, Q., Yang, H., Chen, W., Sun, Q., &amp; Liu, X. (2015).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People's Republic of China Health System Review.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Retrieved 9 10, 2019, from http://apps.searo.who.int/PDS_DOCS/B5413.pdf.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Nancy De Lew, G. G. (1992). A layman's guide to the U.S. health care system.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PubMed Central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151-169. Retrieved 9 12,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National Bureau of Statistics China. (n.d.).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http://www.stats.gov.cn/tjsj/ndsj/2018/indexeh.htm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12,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Nofri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E. M. (2015, 11 15).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http://www.albertoforchielli.com/the-chinese-healthcare-system-how-it-works-and-future-trends/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20,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Population Reference Bureau. (2009, 7 1).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https://www.prb.org/humanpopulation/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11,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Services, I. o., &amp; </a:t>
            </a: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Millman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M, e. (1993). Access to Healthcare in America.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NCBI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Svetlana </a:t>
            </a: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Doubova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R. P.-C. (2018). Going further to measure improvements in health-care access and quality.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Lancet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2190-2192.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University of Pennsylvania. (2016, 1 25).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https://budgetmodel.wharton.upenn.edu/issues/2016/1/25/mortality-in-the-united-states-past-present-and-future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22,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Wee, S.-L. (2018, 9 30).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https://www.nytimes.com/2018/09/30/business/china-health-care-doctors.html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16,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Wenya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Yu1, M. L. (2017). Practices and attitudes of doctors and patients to downward referral in Shanghai, China.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BMJ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WHO, Lucy Gilson. (2012).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https://www.who.int/alliance-hpsr/resources/publications/9789241503136/en/.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Retrieved September 3rd,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World Bank. (2019).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https://data.worldbank.org/indicator/SP.DYN.LE00.IN?end=2017&amp;locations=US-CN-1W&amp;start=1960&amp;view=chart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10, 2019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Yu, W., Li, M., Ge, Y., Li, L., Zhang, Y., Liu, Y., &amp; Zhang, L. (2015). Transformation of potential medical demand in China: A system dynamics simulation model.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Journal of Biomedical Informatics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399-414.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Yuelian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Sun, H. G. (2017). Chinese health care system and clinical epidemiology.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PubMed Central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167-178.</a:t>
            </a:r>
            <a:endParaRPr lang="en-US" sz="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Zheng </a:t>
            </a:r>
            <a:r>
              <a:rPr lang="en-US" sz="9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Yiran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C. D. (2018, 9 21). </a:t>
            </a:r>
            <a:r>
              <a:rPr lang="en-US" sz="9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http://www.chinadaily.com.cn/a/201809/21/WS5ba456e5a310c4cc775e780e.html</a:t>
            </a:r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Retrieved 9 16, 2019</a:t>
            </a:r>
            <a:endParaRPr lang="en-US" sz="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4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813323" y="1409700"/>
            <a:ext cx="5933090" cy="42991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indent="-168275" algn="ctr"/>
            <a:r>
              <a:rPr lang="en-US" sz="4000" b="1" dirty="0">
                <a:solidFill>
                  <a:schemeClr val="tx1"/>
                </a:solidFill>
              </a:rPr>
              <a:t>Questions 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39001" y="2844800"/>
            <a:ext cx="1881733" cy="18034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653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67150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Introduction</a:t>
            </a:r>
            <a:r>
              <a:rPr lang="en-US" sz="2000" dirty="0">
                <a:solidFill>
                  <a:schemeClr val="tx1"/>
                </a:solidFill>
              </a:rPr>
              <a:t>: Background Information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3" name="Graphic 2" descr="Classroom">
            <a:extLst>
              <a:ext uri="{FF2B5EF4-FFF2-40B4-BE49-F238E27FC236}">
                <a16:creationId xmlns:a16="http://schemas.microsoft.com/office/drawing/2014/main" id="{4B61E9F2-8E4A-4137-914A-A9DDC698DB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97433" y="677996"/>
            <a:ext cx="321468" cy="321468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1"/>
          <a:stretch>
            <a:fillRect/>
          </a:stretch>
        </p:blipFill>
        <p:spPr>
          <a:xfrm>
            <a:off x="488947" y="2306769"/>
            <a:ext cx="5522970" cy="2633093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/>
          <p:cNvPicPr/>
          <p:nvPr/>
        </p:nvPicPr>
        <p:blipFill>
          <a:blip r:embed="rId12"/>
          <a:stretch>
            <a:fillRect/>
          </a:stretch>
        </p:blipFill>
        <p:spPr>
          <a:xfrm>
            <a:off x="6177455" y="2306769"/>
            <a:ext cx="5522970" cy="2640398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D44C53-D54F-4593-9209-097370C9937D}"/>
              </a:ext>
            </a:extLst>
          </p:cNvPr>
          <p:cNvSpPr txBox="1"/>
          <p:nvPr/>
        </p:nvSpPr>
        <p:spPr>
          <a:xfrm>
            <a:off x="488947" y="1620813"/>
            <a:ext cx="3239621" cy="36933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What’s a health care cycle </a:t>
            </a:r>
          </a:p>
        </p:txBody>
      </p:sp>
    </p:spTree>
    <p:extLst>
      <p:ext uri="{BB962C8B-B14F-4D97-AF65-F5344CB8AC3E}">
        <p14:creationId xmlns:p14="http://schemas.microsoft.com/office/powerpoint/2010/main" val="70860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Introduction</a:t>
            </a:r>
            <a:r>
              <a:rPr lang="en-US" sz="2000" dirty="0">
                <a:solidFill>
                  <a:schemeClr val="tx1"/>
                </a:solidFill>
              </a:rPr>
              <a:t>: Background Information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3" name="Graphic 2" descr="Classroom">
            <a:extLst>
              <a:ext uri="{FF2B5EF4-FFF2-40B4-BE49-F238E27FC236}">
                <a16:creationId xmlns:a16="http://schemas.microsoft.com/office/drawing/2014/main" id="{4B61E9F2-8E4A-4137-914A-A9DDC698DB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97433" y="677996"/>
            <a:ext cx="321468" cy="3214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D44C53-D54F-4593-9209-097370C9937D}"/>
              </a:ext>
            </a:extLst>
          </p:cNvPr>
          <p:cNvSpPr txBox="1"/>
          <p:nvPr/>
        </p:nvSpPr>
        <p:spPr>
          <a:xfrm>
            <a:off x="488947" y="1553824"/>
            <a:ext cx="4163647" cy="36933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What’s a Multi-Tier Healthcare Network </a:t>
            </a:r>
          </a:p>
        </p:txBody>
      </p:sp>
      <p:pic>
        <p:nvPicPr>
          <p:cNvPr id="5" name="Graphic 4" descr="Connections">
            <a:extLst>
              <a:ext uri="{FF2B5EF4-FFF2-40B4-BE49-F238E27FC236}">
                <a16:creationId xmlns:a16="http://schemas.microsoft.com/office/drawing/2014/main" id="{84F47E66-3249-4437-950A-B9C642EA4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810" y="2157702"/>
            <a:ext cx="3598244" cy="35982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0E961C-1075-4C4B-A506-236AE601D71F}"/>
              </a:ext>
            </a:extLst>
          </p:cNvPr>
          <p:cNvSpPr txBox="1"/>
          <p:nvPr/>
        </p:nvSpPr>
        <p:spPr>
          <a:xfrm>
            <a:off x="5199565" y="1463393"/>
            <a:ext cx="6372325" cy="4801314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single-tier</a:t>
            </a:r>
            <a:r>
              <a:rPr lang="en-US" dirty="0"/>
              <a:t> is single payer. A network where the country offers government funded health insurance to </a:t>
            </a:r>
            <a:r>
              <a:rPr lang="en-US" i="1" dirty="0"/>
              <a:t>all</a:t>
            </a:r>
            <a:r>
              <a:rPr lang="en-US" dirty="0"/>
              <a:t> its citizens despite their ability to pay.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= Universal </a:t>
            </a:r>
            <a:r>
              <a:rPr lang="en-US" u="sng" dirty="0"/>
              <a:t>Only</a:t>
            </a:r>
            <a:r>
              <a:rPr lang="en-US" dirty="0"/>
              <a:t> -&gt; </a:t>
            </a:r>
            <a:r>
              <a:rPr lang="en-US" b="1" dirty="0"/>
              <a:t>Canada, </a:t>
            </a:r>
            <a:r>
              <a:rPr lang="en-US" dirty="0"/>
              <a:t>no deductibles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two-tier</a:t>
            </a:r>
            <a:r>
              <a:rPr lang="en-US" dirty="0"/>
              <a:t> network is a health care system which incorporates both public and private funding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= Universal + private -&gt; </a:t>
            </a:r>
            <a:r>
              <a:rPr lang="en-US" b="1" dirty="0"/>
              <a:t>U.K.,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= Partial Government Insurance + private -&gt;  </a:t>
            </a:r>
            <a:r>
              <a:rPr lang="en-US" b="1" dirty="0"/>
              <a:t>U.S.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Does a single -tier really exist?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Countries with universal health care still have the option for private insurance? Why?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Where does </a:t>
            </a:r>
            <a:r>
              <a:rPr lang="en-US" b="1" dirty="0"/>
              <a:t>China</a:t>
            </a:r>
            <a:r>
              <a:rPr lang="en-US" dirty="0"/>
              <a:t> come in?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Pro’s and Con’s of each. </a:t>
            </a:r>
          </a:p>
        </p:txBody>
      </p:sp>
    </p:spTree>
    <p:extLst>
      <p:ext uri="{BB962C8B-B14F-4D97-AF65-F5344CB8AC3E}">
        <p14:creationId xmlns:p14="http://schemas.microsoft.com/office/powerpoint/2010/main" val="34278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6939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How to Measure Accessibility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51AD3B5D-EFF6-4ACD-B5C5-B9198935B6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F166D-8838-471D-9192-4D716376B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632" y="2382518"/>
            <a:ext cx="9943137" cy="1352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ACDA47-4225-47B9-BED2-621D5ED951C5}"/>
              </a:ext>
            </a:extLst>
          </p:cNvPr>
          <p:cNvSpPr txBox="1"/>
          <p:nvPr/>
        </p:nvSpPr>
        <p:spPr>
          <a:xfrm>
            <a:off x="488946" y="1623420"/>
            <a:ext cx="11283953" cy="2862322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Healthcare Access and Quality Index</a:t>
            </a:r>
            <a:r>
              <a:rPr lang="en-US" dirty="0"/>
              <a:t>: from 1990 – 2016; focuses on mortality rates of 32 diseases </a:t>
            </a:r>
          </a:p>
          <a:p>
            <a:r>
              <a:rPr lang="en-US" dirty="0"/>
              <a:t>that should not be killing patients if there is quality access to basic medical care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0ECC8-453F-4B70-A001-62AB37369020}"/>
              </a:ext>
            </a:extLst>
          </p:cNvPr>
          <p:cNvSpPr txBox="1"/>
          <p:nvPr/>
        </p:nvSpPr>
        <p:spPr>
          <a:xfrm>
            <a:off x="488947" y="4977891"/>
            <a:ext cx="11283953" cy="92333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Service Coverage Index</a:t>
            </a:r>
            <a:r>
              <a:rPr lang="en-US" dirty="0"/>
              <a:t>: from 2010 – 2015: Measures 16 health “tracers” including maternal / newborn, reproduction, infectious and non-communicable diseases, service capacity in relation to population, etc.  The scale is 0 – 100, and a score of 80 is considered “passing”.  </a:t>
            </a:r>
            <a:r>
              <a:rPr lang="en-US" b="1" dirty="0"/>
              <a:t>China 2015 = 76</a:t>
            </a:r>
          </a:p>
        </p:txBody>
      </p:sp>
    </p:spTree>
    <p:extLst>
      <p:ext uri="{BB962C8B-B14F-4D97-AF65-F5344CB8AC3E}">
        <p14:creationId xmlns:p14="http://schemas.microsoft.com/office/powerpoint/2010/main" val="64736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3672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Current Health Care Network Models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A14ED304-AD9A-4542-9AF7-24F74E7642C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317E3A-5BFF-4D40-A9FD-E614CA49A5D4}"/>
              </a:ext>
            </a:extLst>
          </p:cNvPr>
          <p:cNvSpPr txBox="1"/>
          <p:nvPr/>
        </p:nvSpPr>
        <p:spPr>
          <a:xfrm>
            <a:off x="2991292" y="1720840"/>
            <a:ext cx="6372325" cy="341632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Currently, there are very limited models for an </a:t>
            </a:r>
            <a:r>
              <a:rPr lang="en-US" b="1" dirty="0"/>
              <a:t>entire</a:t>
            </a:r>
            <a:r>
              <a:rPr lang="en-US" dirty="0"/>
              <a:t> healthcare network.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My model will combine complex inputs and data points to form a general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What can be done is to find unique (previously researched) models for the components of my general model.  For example, disease distribution, queue theories, service rates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addition to hard data such as capacity, staffing levels, capabilities, and more.</a:t>
            </a:r>
          </a:p>
        </p:txBody>
      </p:sp>
    </p:spTree>
    <p:extLst>
      <p:ext uri="{BB962C8B-B14F-4D97-AF65-F5344CB8AC3E}">
        <p14:creationId xmlns:p14="http://schemas.microsoft.com/office/powerpoint/2010/main" val="85933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Nodes &amp; Structures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7" name="Picture 1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5" y="1789034"/>
            <a:ext cx="10281196" cy="3893447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Graphic 15" descr="Books">
            <a:extLst>
              <a:ext uri="{FF2B5EF4-FFF2-40B4-BE49-F238E27FC236}">
                <a16:creationId xmlns:a16="http://schemas.microsoft.com/office/drawing/2014/main" id="{59549D14-E68A-4D0D-85BA-4160E665A2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Nodes &amp; Structures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6" name="Picture 15"/>
          <p:cNvPicPr/>
          <p:nvPr/>
        </p:nvPicPr>
        <p:blipFill>
          <a:blip r:embed="rId9"/>
          <a:stretch>
            <a:fillRect/>
          </a:stretch>
        </p:blipFill>
        <p:spPr>
          <a:xfrm>
            <a:off x="3437986" y="1188013"/>
            <a:ext cx="4831238" cy="285873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5611"/>
              </p:ext>
            </p:extLst>
          </p:nvPr>
        </p:nvGraphicFramePr>
        <p:xfrm>
          <a:off x="488948" y="4046746"/>
          <a:ext cx="11245852" cy="2097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Tertiary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500 &lt; beds, provide specialist health services, extensive health care, curative treatment, and great emphasis on medical education and research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Secondary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100 &lt; beds &lt; 500, comprehensive health services, curative treatment some medical education, and research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Primary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beds &lt; 100, minimal equipment, focus on preventative medicine, rehabilitation, and general health care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Quality Ranking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All public institutions at each level ranked "A, B, or C" based on functions, size, technical skills, equipment, and quality of service. "A" in level 3 is the best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Private Health Care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Usually small and limited services. The 48% of all health care facilities employed 17% of all health staff and 9% of beds. Continuing to increase.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7C1A17D3-94BF-4456-93D7-66DC18E9F5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20110" y="615767"/>
            <a:ext cx="11114690" cy="4773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3325" lvl="3"/>
            <a:r>
              <a:rPr lang="en-US" sz="2000" b="1" dirty="0">
                <a:solidFill>
                  <a:schemeClr val="tx1"/>
                </a:solidFill>
              </a:rPr>
              <a:t>Lit Review</a:t>
            </a:r>
            <a:r>
              <a:rPr lang="en-US" sz="2000" dirty="0">
                <a:solidFill>
                  <a:schemeClr val="tx1"/>
                </a:solidFill>
              </a:rPr>
              <a:t>: Nodes &amp; Structures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6353" y="6356350"/>
            <a:ext cx="481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Accessibility Improvement of China’s Multi-Tier Healthcare Network </a:t>
            </a:r>
          </a:p>
          <a:p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B924-CCB5-49AF-B5E6-BAE9E8453CCE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tsinghu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" t="20997" r="2631" b="19379"/>
          <a:stretch/>
        </p:blipFill>
        <p:spPr bwMode="auto">
          <a:xfrm>
            <a:off x="457200" y="6255275"/>
            <a:ext cx="1265722" cy="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88947" y="342900"/>
            <a:ext cx="1233975" cy="1066800"/>
            <a:chOff x="6209898" y="4308475"/>
            <a:chExt cx="1128712" cy="104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6209898" y="4308475"/>
              <a:ext cx="1128712" cy="1041400"/>
              <a:chOff x="3764505" y="3360099"/>
              <a:chExt cx="1128712" cy="1041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64505" y="3360099"/>
                <a:ext cx="1128712" cy="1041400"/>
              </a:xfrm>
              <a:prstGeom prst="rect">
                <a:avLst/>
              </a:prstGeom>
              <a:solidFill>
                <a:srgbClr val="233960"/>
              </a:solidFill>
              <a:ln>
                <a:solidFill>
                  <a:srgbClr val="2339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988501" y="3540439"/>
                <a:ext cx="680720" cy="680720"/>
                <a:chOff x="6451600" y="3405092"/>
                <a:chExt cx="680720" cy="68072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451600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5400000">
                  <a:off x="6451599" y="3640264"/>
                  <a:ext cx="680720" cy="210375"/>
                </a:xfrm>
                <a:prstGeom prst="rect">
                  <a:avLst/>
                </a:prstGeom>
                <a:solidFill>
                  <a:srgbClr val="DE2910"/>
                </a:solidFill>
                <a:ln>
                  <a:solidFill>
                    <a:srgbClr val="DE29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508" y="4723986"/>
              <a:ext cx="249490" cy="210375"/>
            </a:xfrm>
            <a:prstGeom prst="rect">
              <a:avLst/>
            </a:prstGeom>
          </p:spPr>
        </p:pic>
      </p:grpSp>
      <p:pic>
        <p:nvPicPr>
          <p:cNvPr id="16" name="Picture 15"/>
          <p:cNvPicPr/>
          <p:nvPr/>
        </p:nvPicPr>
        <p:blipFill>
          <a:blip r:embed="rId9"/>
          <a:stretch>
            <a:fillRect/>
          </a:stretch>
        </p:blipFill>
        <p:spPr>
          <a:xfrm>
            <a:off x="2125480" y="1584144"/>
            <a:ext cx="8103950" cy="4549956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C8B5ED14-9563-4FDA-9FE9-9557D8F7E3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3800" y="705355"/>
            <a:ext cx="278696" cy="278696"/>
          </a:xfrm>
          <a:prstGeom prst="rect">
            <a:avLst/>
          </a:prstGeom>
        </p:spPr>
      </p:pic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618BFC25-BD0B-4351-BD4A-AA289235EBF5}"/>
              </a:ext>
            </a:extLst>
          </p:cNvPr>
          <p:cNvSpPr/>
          <p:nvPr/>
        </p:nvSpPr>
        <p:spPr>
          <a:xfrm>
            <a:off x="4770783" y="3341215"/>
            <a:ext cx="536713" cy="2095489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53E07E09-E3FE-473D-AD0D-F27C5348C7D2}"/>
              </a:ext>
            </a:extLst>
          </p:cNvPr>
          <p:cNvSpPr/>
          <p:nvPr/>
        </p:nvSpPr>
        <p:spPr>
          <a:xfrm>
            <a:off x="6177454" y="2060712"/>
            <a:ext cx="561276" cy="404192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C0CAB89-49DF-4BF4-99FF-2E7198E7EB2D}"/>
              </a:ext>
            </a:extLst>
          </p:cNvPr>
          <p:cNvSpPr/>
          <p:nvPr/>
        </p:nvSpPr>
        <p:spPr>
          <a:xfrm>
            <a:off x="6884506" y="4035287"/>
            <a:ext cx="536713" cy="1401418"/>
          </a:xfrm>
          <a:prstGeom prst="roundRect">
            <a:avLst/>
          </a:prstGeom>
          <a:noFill/>
          <a:ln w="19050">
            <a:solidFill>
              <a:srgbClr val="233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8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AwUo3fR5q.ih7CFpox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2506</Words>
  <Application>Microsoft Office PowerPoint</Application>
  <PresentationFormat>Widescreen</PresentationFormat>
  <Paragraphs>268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think-cell Slide</vt:lpstr>
      <vt:lpstr>Accessibility Improvement of China’s Multi-Tier Healthcare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Burke Jacob, (Jacob.Burke@partner.bmw.com)</dc:creator>
  <cp:lastModifiedBy>Theodore Endresen</cp:lastModifiedBy>
  <cp:revision>86</cp:revision>
  <dcterms:created xsi:type="dcterms:W3CDTF">2019-09-24T08:05:59Z</dcterms:created>
  <dcterms:modified xsi:type="dcterms:W3CDTF">2020-09-29T15:20:29Z</dcterms:modified>
</cp:coreProperties>
</file>