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9" r:id="rId6"/>
    <p:sldId id="294" r:id="rId7"/>
    <p:sldId id="292" r:id="rId8"/>
    <p:sldId id="302" r:id="rId9"/>
    <p:sldId id="290" r:id="rId10"/>
    <p:sldId id="298" r:id="rId11"/>
    <p:sldId id="301" r:id="rId12"/>
    <p:sldId id="300" r:id="rId13"/>
    <p:sldId id="297" r:id="rId14"/>
    <p:sldId id="299" r:id="rId15"/>
    <p:sldId id="291" r:id="rId16"/>
    <p:sldId id="303" r:id="rId17"/>
    <p:sldId id="3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9" autoAdjust="0"/>
    <p:restoredTop sz="91429" autoAdjust="0"/>
  </p:normalViewPr>
  <p:slideViewPr>
    <p:cSldViewPr snapToGrid="0">
      <p:cViewPr varScale="1">
        <p:scale>
          <a:sx n="117" d="100"/>
          <a:sy n="117" d="100"/>
        </p:scale>
        <p:origin x="1152" y="168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C0D58A-15FB-5845-81DF-6E757819679C}" type="doc">
      <dgm:prSet loTypeId="urn:microsoft.com/office/officeart/2005/8/layout/hierarchy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2B34F0-677D-6846-8C71-27C1FDA7CDA0}">
      <dgm:prSet phldrT="[Text]"/>
      <dgm:spPr/>
      <dgm:t>
        <a:bodyPr/>
        <a:lstStyle/>
        <a:p>
          <a:r>
            <a:rPr lang="en-US" dirty="0"/>
            <a:t>Final Solution</a:t>
          </a:r>
        </a:p>
      </dgm:t>
    </dgm:pt>
    <dgm:pt modelId="{C2E6344C-A343-D146-9B9A-369EDFCAA527}" type="parTrans" cxnId="{2858F6E9-57D2-D149-B98C-7253F8E4EEC5}">
      <dgm:prSet/>
      <dgm:spPr/>
      <dgm:t>
        <a:bodyPr/>
        <a:lstStyle/>
        <a:p>
          <a:endParaRPr lang="en-US"/>
        </a:p>
      </dgm:t>
    </dgm:pt>
    <dgm:pt modelId="{A8DBF6CF-07CF-1948-ADBE-A0A0C289FBBA}" type="sibTrans" cxnId="{2858F6E9-57D2-D149-B98C-7253F8E4EEC5}">
      <dgm:prSet/>
      <dgm:spPr/>
      <dgm:t>
        <a:bodyPr/>
        <a:lstStyle/>
        <a:p>
          <a:endParaRPr lang="en-US"/>
        </a:p>
      </dgm:t>
    </dgm:pt>
    <dgm:pt modelId="{7CD9C093-8FFF-C84A-BF0B-93E274CCD5FC}">
      <dgm:prSet phldrT="[Text]"/>
      <dgm:spPr/>
      <dgm:t>
        <a:bodyPr/>
        <a:lstStyle/>
        <a:p>
          <a:r>
            <a:rPr lang="en-US" dirty="0"/>
            <a:t>Hybrid (for existing users)</a:t>
          </a:r>
        </a:p>
      </dgm:t>
    </dgm:pt>
    <dgm:pt modelId="{036E223F-0D91-0942-885A-E074F7B15A9A}" type="parTrans" cxnId="{897A20C1-06CC-E348-B22E-88B679CC4E1C}">
      <dgm:prSet/>
      <dgm:spPr/>
      <dgm:t>
        <a:bodyPr/>
        <a:lstStyle/>
        <a:p>
          <a:endParaRPr lang="en-US"/>
        </a:p>
      </dgm:t>
    </dgm:pt>
    <dgm:pt modelId="{CE88E894-FE28-D445-9839-F397E6F32E83}" type="sibTrans" cxnId="{897A20C1-06CC-E348-B22E-88B679CC4E1C}">
      <dgm:prSet/>
      <dgm:spPr/>
      <dgm:t>
        <a:bodyPr/>
        <a:lstStyle/>
        <a:p>
          <a:endParaRPr lang="en-US"/>
        </a:p>
      </dgm:t>
    </dgm:pt>
    <dgm:pt modelId="{842ECF92-408B-694C-A4B3-0DD0273A81B7}">
      <dgm:prSet phldrT="[Text]"/>
      <dgm:spPr/>
      <dgm:t>
        <a:bodyPr/>
        <a:lstStyle/>
        <a:p>
          <a:r>
            <a:rPr lang="en-US" dirty="0"/>
            <a:t>User-User Collab</a:t>
          </a:r>
        </a:p>
      </dgm:t>
    </dgm:pt>
    <dgm:pt modelId="{2D594CB1-3B7C-8145-8099-E0961B77B57B}" type="parTrans" cxnId="{3F27513D-74B4-CF49-A722-7F5F47152299}">
      <dgm:prSet/>
      <dgm:spPr/>
      <dgm:t>
        <a:bodyPr/>
        <a:lstStyle/>
        <a:p>
          <a:endParaRPr lang="en-US"/>
        </a:p>
      </dgm:t>
    </dgm:pt>
    <dgm:pt modelId="{C6A92163-AF9D-F645-B9C1-CEE4D849B492}" type="sibTrans" cxnId="{3F27513D-74B4-CF49-A722-7F5F47152299}">
      <dgm:prSet/>
      <dgm:spPr/>
      <dgm:t>
        <a:bodyPr/>
        <a:lstStyle/>
        <a:p>
          <a:endParaRPr lang="en-US"/>
        </a:p>
      </dgm:t>
    </dgm:pt>
    <dgm:pt modelId="{A3C06D0C-33D8-CB4D-B18F-5C02D6EB6C3B}">
      <dgm:prSet phldrT="[Text]"/>
      <dgm:spPr/>
      <dgm:t>
        <a:bodyPr/>
        <a:lstStyle/>
        <a:p>
          <a:r>
            <a:rPr lang="en-US" dirty="0"/>
            <a:t>Content-Based</a:t>
          </a:r>
        </a:p>
      </dgm:t>
    </dgm:pt>
    <dgm:pt modelId="{27FC6662-C461-5E40-8EBD-CBCAF69DCF6A}" type="parTrans" cxnId="{94592B87-420B-9040-8C54-72C22B252FB1}">
      <dgm:prSet/>
      <dgm:spPr/>
      <dgm:t>
        <a:bodyPr/>
        <a:lstStyle/>
        <a:p>
          <a:endParaRPr lang="en-US"/>
        </a:p>
      </dgm:t>
    </dgm:pt>
    <dgm:pt modelId="{6B04BE40-2550-6E45-8FE0-D85EA9C142A1}" type="sibTrans" cxnId="{94592B87-420B-9040-8C54-72C22B252FB1}">
      <dgm:prSet/>
      <dgm:spPr/>
      <dgm:t>
        <a:bodyPr/>
        <a:lstStyle/>
        <a:p>
          <a:endParaRPr lang="en-US"/>
        </a:p>
      </dgm:t>
    </dgm:pt>
    <dgm:pt modelId="{F7D18AA9-BED4-1C44-AFC5-41AF04FD5F7F}">
      <dgm:prSet phldrT="[Text]"/>
      <dgm:spPr/>
      <dgm:t>
        <a:bodyPr/>
        <a:lstStyle/>
        <a:p>
          <a:r>
            <a:rPr lang="en-US" dirty="0"/>
            <a:t>Rank-based (for new users)</a:t>
          </a:r>
        </a:p>
      </dgm:t>
    </dgm:pt>
    <dgm:pt modelId="{67893AC7-A100-7F43-B7CB-72DB5D79FAF6}" type="parTrans" cxnId="{DB7EE91C-2C0D-DC4C-80BE-17762EB43851}">
      <dgm:prSet/>
      <dgm:spPr/>
      <dgm:t>
        <a:bodyPr/>
        <a:lstStyle/>
        <a:p>
          <a:endParaRPr lang="en-US"/>
        </a:p>
      </dgm:t>
    </dgm:pt>
    <dgm:pt modelId="{DE455F8F-3034-AA4B-8AA2-E4AE21659340}" type="sibTrans" cxnId="{DB7EE91C-2C0D-DC4C-80BE-17762EB43851}">
      <dgm:prSet/>
      <dgm:spPr/>
      <dgm:t>
        <a:bodyPr/>
        <a:lstStyle/>
        <a:p>
          <a:endParaRPr lang="en-US"/>
        </a:p>
      </dgm:t>
    </dgm:pt>
    <dgm:pt modelId="{B672C414-C3A3-AB41-8FAD-B33E2FFE8D8A}" type="pres">
      <dgm:prSet presAssocID="{6FC0D58A-15FB-5845-81DF-6E757819679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2534304-4576-0E4C-A863-690DF7C7A2A7}" type="pres">
      <dgm:prSet presAssocID="{6FC0D58A-15FB-5845-81DF-6E757819679C}" presName="hierFlow" presStyleCnt="0"/>
      <dgm:spPr/>
    </dgm:pt>
    <dgm:pt modelId="{86C3E4DB-BB6B-B749-9852-9475D9E1F58B}" type="pres">
      <dgm:prSet presAssocID="{6FC0D58A-15FB-5845-81DF-6E757819679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F64F610-F901-A545-934C-C292C0923D2B}" type="pres">
      <dgm:prSet presAssocID="{A82B34F0-677D-6846-8C71-27C1FDA7CDA0}" presName="Name14" presStyleCnt="0"/>
      <dgm:spPr/>
    </dgm:pt>
    <dgm:pt modelId="{4A2E31A6-9CC8-5249-ADAB-B2B41B3E3FD3}" type="pres">
      <dgm:prSet presAssocID="{A82B34F0-677D-6846-8C71-27C1FDA7CDA0}" presName="level1Shape" presStyleLbl="node0" presStyleIdx="0" presStyleCnt="1" custScaleX="127252">
        <dgm:presLayoutVars>
          <dgm:chPref val="3"/>
        </dgm:presLayoutVars>
      </dgm:prSet>
      <dgm:spPr/>
    </dgm:pt>
    <dgm:pt modelId="{C4C1FDD3-B536-EE49-90E5-949602EA4923}" type="pres">
      <dgm:prSet presAssocID="{A82B34F0-677D-6846-8C71-27C1FDA7CDA0}" presName="hierChild2" presStyleCnt="0"/>
      <dgm:spPr/>
    </dgm:pt>
    <dgm:pt modelId="{7391E3C4-052E-6745-8651-CED43C3B6F02}" type="pres">
      <dgm:prSet presAssocID="{036E223F-0D91-0942-885A-E074F7B15A9A}" presName="Name19" presStyleLbl="parChTrans1D2" presStyleIdx="0" presStyleCnt="2"/>
      <dgm:spPr/>
    </dgm:pt>
    <dgm:pt modelId="{B76B1EFB-D2EE-3B42-BC90-0AA35132F908}" type="pres">
      <dgm:prSet presAssocID="{7CD9C093-8FFF-C84A-BF0B-93E274CCD5FC}" presName="Name21" presStyleCnt="0"/>
      <dgm:spPr/>
    </dgm:pt>
    <dgm:pt modelId="{EADA6A07-26D3-844D-8A27-0FFAF44712F3}" type="pres">
      <dgm:prSet presAssocID="{7CD9C093-8FFF-C84A-BF0B-93E274CCD5FC}" presName="level2Shape" presStyleLbl="node2" presStyleIdx="0" presStyleCnt="2"/>
      <dgm:spPr/>
    </dgm:pt>
    <dgm:pt modelId="{4311FC66-DE32-914E-8276-A41B0BE728CC}" type="pres">
      <dgm:prSet presAssocID="{7CD9C093-8FFF-C84A-BF0B-93E274CCD5FC}" presName="hierChild3" presStyleCnt="0"/>
      <dgm:spPr/>
    </dgm:pt>
    <dgm:pt modelId="{6C5F68DB-841A-3E40-9C6F-A458CF09C1FA}" type="pres">
      <dgm:prSet presAssocID="{2D594CB1-3B7C-8145-8099-E0961B77B57B}" presName="Name19" presStyleLbl="parChTrans1D3" presStyleIdx="0" presStyleCnt="2"/>
      <dgm:spPr/>
    </dgm:pt>
    <dgm:pt modelId="{2B7695AD-C504-7E40-95A9-321090ECFEA6}" type="pres">
      <dgm:prSet presAssocID="{842ECF92-408B-694C-A4B3-0DD0273A81B7}" presName="Name21" presStyleCnt="0"/>
      <dgm:spPr/>
    </dgm:pt>
    <dgm:pt modelId="{65A91F94-C939-D54F-BC39-DC53C9C190EA}" type="pres">
      <dgm:prSet presAssocID="{842ECF92-408B-694C-A4B3-0DD0273A81B7}" presName="level2Shape" presStyleLbl="node3" presStyleIdx="0" presStyleCnt="2"/>
      <dgm:spPr/>
    </dgm:pt>
    <dgm:pt modelId="{38F29026-F235-124A-95D5-C952047F678D}" type="pres">
      <dgm:prSet presAssocID="{842ECF92-408B-694C-A4B3-0DD0273A81B7}" presName="hierChild3" presStyleCnt="0"/>
      <dgm:spPr/>
    </dgm:pt>
    <dgm:pt modelId="{78089D95-8598-7C49-BBAC-2810E26AFCC4}" type="pres">
      <dgm:prSet presAssocID="{27FC6662-C461-5E40-8EBD-CBCAF69DCF6A}" presName="Name19" presStyleLbl="parChTrans1D3" presStyleIdx="1" presStyleCnt="2"/>
      <dgm:spPr/>
    </dgm:pt>
    <dgm:pt modelId="{62AD7942-A755-6742-B7FC-F6870F12BF7C}" type="pres">
      <dgm:prSet presAssocID="{A3C06D0C-33D8-CB4D-B18F-5C02D6EB6C3B}" presName="Name21" presStyleCnt="0"/>
      <dgm:spPr/>
    </dgm:pt>
    <dgm:pt modelId="{9063EF98-C0D5-3646-B3B2-04D0FBD01215}" type="pres">
      <dgm:prSet presAssocID="{A3C06D0C-33D8-CB4D-B18F-5C02D6EB6C3B}" presName="level2Shape" presStyleLbl="node3" presStyleIdx="1" presStyleCnt="2"/>
      <dgm:spPr/>
    </dgm:pt>
    <dgm:pt modelId="{5F7009DE-5EC8-3D4F-954C-29E4D9D75543}" type="pres">
      <dgm:prSet presAssocID="{A3C06D0C-33D8-CB4D-B18F-5C02D6EB6C3B}" presName="hierChild3" presStyleCnt="0"/>
      <dgm:spPr/>
    </dgm:pt>
    <dgm:pt modelId="{2190E0B2-B8AC-5F4B-9C67-3EB3E1E8577B}" type="pres">
      <dgm:prSet presAssocID="{67893AC7-A100-7F43-B7CB-72DB5D79FAF6}" presName="Name19" presStyleLbl="parChTrans1D2" presStyleIdx="1" presStyleCnt="2"/>
      <dgm:spPr/>
    </dgm:pt>
    <dgm:pt modelId="{BAA19B2D-1807-0C48-9013-2B003A08F0D5}" type="pres">
      <dgm:prSet presAssocID="{F7D18AA9-BED4-1C44-AFC5-41AF04FD5F7F}" presName="Name21" presStyleCnt="0"/>
      <dgm:spPr/>
    </dgm:pt>
    <dgm:pt modelId="{51B29E64-DC18-B340-9AE8-BFBDAB4E81A1}" type="pres">
      <dgm:prSet presAssocID="{F7D18AA9-BED4-1C44-AFC5-41AF04FD5F7F}" presName="level2Shape" presStyleLbl="node2" presStyleIdx="1" presStyleCnt="2"/>
      <dgm:spPr/>
    </dgm:pt>
    <dgm:pt modelId="{7BBD4543-2F02-664C-9528-3D438D3FBE22}" type="pres">
      <dgm:prSet presAssocID="{F7D18AA9-BED4-1C44-AFC5-41AF04FD5F7F}" presName="hierChild3" presStyleCnt="0"/>
      <dgm:spPr/>
    </dgm:pt>
    <dgm:pt modelId="{23CCB534-7737-6E46-A649-3577F2F6C4CF}" type="pres">
      <dgm:prSet presAssocID="{6FC0D58A-15FB-5845-81DF-6E757819679C}" presName="bgShapesFlow" presStyleCnt="0"/>
      <dgm:spPr/>
    </dgm:pt>
  </dgm:ptLst>
  <dgm:cxnLst>
    <dgm:cxn modelId="{CD1F4D0B-07C3-3D40-A902-42B5BE4A99F9}" type="presOf" srcId="{2D594CB1-3B7C-8145-8099-E0961B77B57B}" destId="{6C5F68DB-841A-3E40-9C6F-A458CF09C1FA}" srcOrd="0" destOrd="0" presId="urn:microsoft.com/office/officeart/2005/8/layout/hierarchy6"/>
    <dgm:cxn modelId="{DB7EE91C-2C0D-DC4C-80BE-17762EB43851}" srcId="{A82B34F0-677D-6846-8C71-27C1FDA7CDA0}" destId="{F7D18AA9-BED4-1C44-AFC5-41AF04FD5F7F}" srcOrd="1" destOrd="0" parTransId="{67893AC7-A100-7F43-B7CB-72DB5D79FAF6}" sibTransId="{DE455F8F-3034-AA4B-8AA2-E4AE21659340}"/>
    <dgm:cxn modelId="{438F5E1D-4B75-E543-81B1-FA65BDFC5B0D}" type="presOf" srcId="{7CD9C093-8FFF-C84A-BF0B-93E274CCD5FC}" destId="{EADA6A07-26D3-844D-8A27-0FFAF44712F3}" srcOrd="0" destOrd="0" presId="urn:microsoft.com/office/officeart/2005/8/layout/hierarchy6"/>
    <dgm:cxn modelId="{C71CA12C-8533-AE47-A633-3F574AEA81EF}" type="presOf" srcId="{A82B34F0-677D-6846-8C71-27C1FDA7CDA0}" destId="{4A2E31A6-9CC8-5249-ADAB-B2B41B3E3FD3}" srcOrd="0" destOrd="0" presId="urn:microsoft.com/office/officeart/2005/8/layout/hierarchy6"/>
    <dgm:cxn modelId="{3F27513D-74B4-CF49-A722-7F5F47152299}" srcId="{7CD9C093-8FFF-C84A-BF0B-93E274CCD5FC}" destId="{842ECF92-408B-694C-A4B3-0DD0273A81B7}" srcOrd="0" destOrd="0" parTransId="{2D594CB1-3B7C-8145-8099-E0961B77B57B}" sibTransId="{C6A92163-AF9D-F645-B9C1-CEE4D849B492}"/>
    <dgm:cxn modelId="{AA3BFA40-2F72-5C49-816F-E4F2C34B790A}" type="presOf" srcId="{67893AC7-A100-7F43-B7CB-72DB5D79FAF6}" destId="{2190E0B2-B8AC-5F4B-9C67-3EB3E1E8577B}" srcOrd="0" destOrd="0" presId="urn:microsoft.com/office/officeart/2005/8/layout/hierarchy6"/>
    <dgm:cxn modelId="{F2B96759-93F4-FE40-9598-58A3C96BCFDA}" type="presOf" srcId="{A3C06D0C-33D8-CB4D-B18F-5C02D6EB6C3B}" destId="{9063EF98-C0D5-3646-B3B2-04D0FBD01215}" srcOrd="0" destOrd="0" presId="urn:microsoft.com/office/officeart/2005/8/layout/hierarchy6"/>
    <dgm:cxn modelId="{9326605C-67F0-A748-ACF8-763D5006D637}" type="presOf" srcId="{842ECF92-408B-694C-A4B3-0DD0273A81B7}" destId="{65A91F94-C939-D54F-BC39-DC53C9C190EA}" srcOrd="0" destOrd="0" presId="urn:microsoft.com/office/officeart/2005/8/layout/hierarchy6"/>
    <dgm:cxn modelId="{1842DB76-25FB-DA4F-9BE8-86AC5A7BED23}" type="presOf" srcId="{F7D18AA9-BED4-1C44-AFC5-41AF04FD5F7F}" destId="{51B29E64-DC18-B340-9AE8-BFBDAB4E81A1}" srcOrd="0" destOrd="0" presId="urn:microsoft.com/office/officeart/2005/8/layout/hierarchy6"/>
    <dgm:cxn modelId="{94592B87-420B-9040-8C54-72C22B252FB1}" srcId="{7CD9C093-8FFF-C84A-BF0B-93E274CCD5FC}" destId="{A3C06D0C-33D8-CB4D-B18F-5C02D6EB6C3B}" srcOrd="1" destOrd="0" parTransId="{27FC6662-C461-5E40-8EBD-CBCAF69DCF6A}" sibTransId="{6B04BE40-2550-6E45-8FE0-D85EA9C142A1}"/>
    <dgm:cxn modelId="{9F7F42A8-C8B7-BA49-92AC-42AF427DA1F2}" type="presOf" srcId="{6FC0D58A-15FB-5845-81DF-6E757819679C}" destId="{B672C414-C3A3-AB41-8FAD-B33E2FFE8D8A}" srcOrd="0" destOrd="0" presId="urn:microsoft.com/office/officeart/2005/8/layout/hierarchy6"/>
    <dgm:cxn modelId="{E9DBBDA9-6574-494A-AFB1-C5EC01970217}" type="presOf" srcId="{036E223F-0D91-0942-885A-E074F7B15A9A}" destId="{7391E3C4-052E-6745-8651-CED43C3B6F02}" srcOrd="0" destOrd="0" presId="urn:microsoft.com/office/officeart/2005/8/layout/hierarchy6"/>
    <dgm:cxn modelId="{2A2FE2AF-80D0-B142-BC71-483DD812CCD4}" type="presOf" srcId="{27FC6662-C461-5E40-8EBD-CBCAF69DCF6A}" destId="{78089D95-8598-7C49-BBAC-2810E26AFCC4}" srcOrd="0" destOrd="0" presId="urn:microsoft.com/office/officeart/2005/8/layout/hierarchy6"/>
    <dgm:cxn modelId="{897A20C1-06CC-E348-B22E-88B679CC4E1C}" srcId="{A82B34F0-677D-6846-8C71-27C1FDA7CDA0}" destId="{7CD9C093-8FFF-C84A-BF0B-93E274CCD5FC}" srcOrd="0" destOrd="0" parTransId="{036E223F-0D91-0942-885A-E074F7B15A9A}" sibTransId="{CE88E894-FE28-D445-9839-F397E6F32E83}"/>
    <dgm:cxn modelId="{2858F6E9-57D2-D149-B98C-7253F8E4EEC5}" srcId="{6FC0D58A-15FB-5845-81DF-6E757819679C}" destId="{A82B34F0-677D-6846-8C71-27C1FDA7CDA0}" srcOrd="0" destOrd="0" parTransId="{C2E6344C-A343-D146-9B9A-369EDFCAA527}" sibTransId="{A8DBF6CF-07CF-1948-ADBE-A0A0C289FBBA}"/>
    <dgm:cxn modelId="{F76D7D28-775F-D249-B2F2-3E2112F56AAB}" type="presParOf" srcId="{B672C414-C3A3-AB41-8FAD-B33E2FFE8D8A}" destId="{02534304-4576-0E4C-A863-690DF7C7A2A7}" srcOrd="0" destOrd="0" presId="urn:microsoft.com/office/officeart/2005/8/layout/hierarchy6"/>
    <dgm:cxn modelId="{691E979E-F6E7-304B-8810-D7B1AEAECE8B}" type="presParOf" srcId="{02534304-4576-0E4C-A863-690DF7C7A2A7}" destId="{86C3E4DB-BB6B-B749-9852-9475D9E1F58B}" srcOrd="0" destOrd="0" presId="urn:microsoft.com/office/officeart/2005/8/layout/hierarchy6"/>
    <dgm:cxn modelId="{2B1A59AD-C5E1-3141-B768-6E9AD0781AC4}" type="presParOf" srcId="{86C3E4DB-BB6B-B749-9852-9475D9E1F58B}" destId="{3F64F610-F901-A545-934C-C292C0923D2B}" srcOrd="0" destOrd="0" presId="urn:microsoft.com/office/officeart/2005/8/layout/hierarchy6"/>
    <dgm:cxn modelId="{441A9394-6E70-AB4A-A316-57FEDC678697}" type="presParOf" srcId="{3F64F610-F901-A545-934C-C292C0923D2B}" destId="{4A2E31A6-9CC8-5249-ADAB-B2B41B3E3FD3}" srcOrd="0" destOrd="0" presId="urn:microsoft.com/office/officeart/2005/8/layout/hierarchy6"/>
    <dgm:cxn modelId="{DBCC8CE5-A3B2-6643-8FA4-569E70A5D6B7}" type="presParOf" srcId="{3F64F610-F901-A545-934C-C292C0923D2B}" destId="{C4C1FDD3-B536-EE49-90E5-949602EA4923}" srcOrd="1" destOrd="0" presId="urn:microsoft.com/office/officeart/2005/8/layout/hierarchy6"/>
    <dgm:cxn modelId="{B22E0BFB-DD63-BD4A-969B-943DC9269D3C}" type="presParOf" srcId="{C4C1FDD3-B536-EE49-90E5-949602EA4923}" destId="{7391E3C4-052E-6745-8651-CED43C3B6F02}" srcOrd="0" destOrd="0" presId="urn:microsoft.com/office/officeart/2005/8/layout/hierarchy6"/>
    <dgm:cxn modelId="{F9487903-70F3-8C4D-A988-51CA2EBAD3E6}" type="presParOf" srcId="{C4C1FDD3-B536-EE49-90E5-949602EA4923}" destId="{B76B1EFB-D2EE-3B42-BC90-0AA35132F908}" srcOrd="1" destOrd="0" presId="urn:microsoft.com/office/officeart/2005/8/layout/hierarchy6"/>
    <dgm:cxn modelId="{470790B8-12E3-0D43-B629-A5E2D3E8716E}" type="presParOf" srcId="{B76B1EFB-D2EE-3B42-BC90-0AA35132F908}" destId="{EADA6A07-26D3-844D-8A27-0FFAF44712F3}" srcOrd="0" destOrd="0" presId="urn:microsoft.com/office/officeart/2005/8/layout/hierarchy6"/>
    <dgm:cxn modelId="{BC2DB00D-7ECA-604A-8E8E-F2DCF5B353E9}" type="presParOf" srcId="{B76B1EFB-D2EE-3B42-BC90-0AA35132F908}" destId="{4311FC66-DE32-914E-8276-A41B0BE728CC}" srcOrd="1" destOrd="0" presId="urn:microsoft.com/office/officeart/2005/8/layout/hierarchy6"/>
    <dgm:cxn modelId="{E0AAA0EB-6332-2247-BEFF-D5F39A588B7B}" type="presParOf" srcId="{4311FC66-DE32-914E-8276-A41B0BE728CC}" destId="{6C5F68DB-841A-3E40-9C6F-A458CF09C1FA}" srcOrd="0" destOrd="0" presId="urn:microsoft.com/office/officeart/2005/8/layout/hierarchy6"/>
    <dgm:cxn modelId="{DBF3B1C5-803F-C84C-8491-4A58F833DEA8}" type="presParOf" srcId="{4311FC66-DE32-914E-8276-A41B0BE728CC}" destId="{2B7695AD-C504-7E40-95A9-321090ECFEA6}" srcOrd="1" destOrd="0" presId="urn:microsoft.com/office/officeart/2005/8/layout/hierarchy6"/>
    <dgm:cxn modelId="{8B5C5949-54DB-5940-915D-62404F34ABB1}" type="presParOf" srcId="{2B7695AD-C504-7E40-95A9-321090ECFEA6}" destId="{65A91F94-C939-D54F-BC39-DC53C9C190EA}" srcOrd="0" destOrd="0" presId="urn:microsoft.com/office/officeart/2005/8/layout/hierarchy6"/>
    <dgm:cxn modelId="{D63B2FD5-4F02-E249-8F15-A07B5152050A}" type="presParOf" srcId="{2B7695AD-C504-7E40-95A9-321090ECFEA6}" destId="{38F29026-F235-124A-95D5-C952047F678D}" srcOrd="1" destOrd="0" presId="urn:microsoft.com/office/officeart/2005/8/layout/hierarchy6"/>
    <dgm:cxn modelId="{F0147311-DA9C-7D45-A509-18B4D35067C0}" type="presParOf" srcId="{4311FC66-DE32-914E-8276-A41B0BE728CC}" destId="{78089D95-8598-7C49-BBAC-2810E26AFCC4}" srcOrd="2" destOrd="0" presId="urn:microsoft.com/office/officeart/2005/8/layout/hierarchy6"/>
    <dgm:cxn modelId="{EA2A4557-6A77-4347-B7E8-F2EAFFE1F5F0}" type="presParOf" srcId="{4311FC66-DE32-914E-8276-A41B0BE728CC}" destId="{62AD7942-A755-6742-B7FC-F6870F12BF7C}" srcOrd="3" destOrd="0" presId="urn:microsoft.com/office/officeart/2005/8/layout/hierarchy6"/>
    <dgm:cxn modelId="{53C8063D-AFB4-244F-8686-23721CC64BE3}" type="presParOf" srcId="{62AD7942-A755-6742-B7FC-F6870F12BF7C}" destId="{9063EF98-C0D5-3646-B3B2-04D0FBD01215}" srcOrd="0" destOrd="0" presId="urn:microsoft.com/office/officeart/2005/8/layout/hierarchy6"/>
    <dgm:cxn modelId="{B8E7BE5A-E654-454A-A533-64CBBA1F0DDB}" type="presParOf" srcId="{62AD7942-A755-6742-B7FC-F6870F12BF7C}" destId="{5F7009DE-5EC8-3D4F-954C-29E4D9D75543}" srcOrd="1" destOrd="0" presId="urn:microsoft.com/office/officeart/2005/8/layout/hierarchy6"/>
    <dgm:cxn modelId="{9EE8F460-3E55-A747-8FA8-C5A0C6AC52C3}" type="presParOf" srcId="{C4C1FDD3-B536-EE49-90E5-949602EA4923}" destId="{2190E0B2-B8AC-5F4B-9C67-3EB3E1E8577B}" srcOrd="2" destOrd="0" presId="urn:microsoft.com/office/officeart/2005/8/layout/hierarchy6"/>
    <dgm:cxn modelId="{3934AC92-1516-5847-A996-990E386A41E6}" type="presParOf" srcId="{C4C1FDD3-B536-EE49-90E5-949602EA4923}" destId="{BAA19B2D-1807-0C48-9013-2B003A08F0D5}" srcOrd="3" destOrd="0" presId="urn:microsoft.com/office/officeart/2005/8/layout/hierarchy6"/>
    <dgm:cxn modelId="{2F779521-245D-BE43-A4B8-2B50051796C4}" type="presParOf" srcId="{BAA19B2D-1807-0C48-9013-2B003A08F0D5}" destId="{51B29E64-DC18-B340-9AE8-BFBDAB4E81A1}" srcOrd="0" destOrd="0" presId="urn:microsoft.com/office/officeart/2005/8/layout/hierarchy6"/>
    <dgm:cxn modelId="{89B5CC21-FAA3-6743-821D-635F298D2BBD}" type="presParOf" srcId="{BAA19B2D-1807-0C48-9013-2B003A08F0D5}" destId="{7BBD4543-2F02-664C-9528-3D438D3FBE22}" srcOrd="1" destOrd="0" presId="urn:microsoft.com/office/officeart/2005/8/layout/hierarchy6"/>
    <dgm:cxn modelId="{2C8D2A99-B9CC-3D4A-B057-CD300821CCBD}" type="presParOf" srcId="{B672C414-C3A3-AB41-8FAD-B33E2FFE8D8A}" destId="{23CCB534-7737-6E46-A649-3577F2F6C4C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E31A6-9CC8-5249-ADAB-B2B41B3E3FD3}">
      <dsp:nvSpPr>
        <dsp:cNvPr id="0" name=""/>
        <dsp:cNvSpPr/>
      </dsp:nvSpPr>
      <dsp:spPr>
        <a:xfrm>
          <a:off x="3660618" y="4228"/>
          <a:ext cx="2861073" cy="1498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Final Solution</a:t>
          </a:r>
        </a:p>
      </dsp:txBody>
      <dsp:txXfrm>
        <a:off x="3704519" y="48129"/>
        <a:ext cx="2773271" cy="1411099"/>
      </dsp:txXfrm>
    </dsp:sp>
    <dsp:sp modelId="{7391E3C4-052E-6745-8651-CED43C3B6F02}">
      <dsp:nvSpPr>
        <dsp:cNvPr id="0" name=""/>
        <dsp:cNvSpPr/>
      </dsp:nvSpPr>
      <dsp:spPr>
        <a:xfrm>
          <a:off x="3629726" y="1503130"/>
          <a:ext cx="1461429" cy="599560"/>
        </a:xfrm>
        <a:custGeom>
          <a:avLst/>
          <a:gdLst/>
          <a:ahLst/>
          <a:cxnLst/>
          <a:rect l="0" t="0" r="0" b="0"/>
          <a:pathLst>
            <a:path>
              <a:moveTo>
                <a:pt x="1461429" y="0"/>
              </a:moveTo>
              <a:lnTo>
                <a:pt x="1461429" y="299780"/>
              </a:lnTo>
              <a:lnTo>
                <a:pt x="0" y="299780"/>
              </a:lnTo>
              <a:lnTo>
                <a:pt x="0" y="5995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DA6A07-26D3-844D-8A27-0FFAF44712F3}">
      <dsp:nvSpPr>
        <dsp:cNvPr id="0" name=""/>
        <dsp:cNvSpPr/>
      </dsp:nvSpPr>
      <dsp:spPr>
        <a:xfrm>
          <a:off x="2505550" y="2102690"/>
          <a:ext cx="2248352" cy="1498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Hybrid (for existing users)</a:t>
          </a:r>
        </a:p>
      </dsp:txBody>
      <dsp:txXfrm>
        <a:off x="2549451" y="2146591"/>
        <a:ext cx="2160550" cy="1411099"/>
      </dsp:txXfrm>
    </dsp:sp>
    <dsp:sp modelId="{6C5F68DB-841A-3E40-9C6F-A458CF09C1FA}">
      <dsp:nvSpPr>
        <dsp:cNvPr id="0" name=""/>
        <dsp:cNvSpPr/>
      </dsp:nvSpPr>
      <dsp:spPr>
        <a:xfrm>
          <a:off x="2168297" y="3601592"/>
          <a:ext cx="1461429" cy="599560"/>
        </a:xfrm>
        <a:custGeom>
          <a:avLst/>
          <a:gdLst/>
          <a:ahLst/>
          <a:cxnLst/>
          <a:rect l="0" t="0" r="0" b="0"/>
          <a:pathLst>
            <a:path>
              <a:moveTo>
                <a:pt x="1461429" y="0"/>
              </a:moveTo>
              <a:lnTo>
                <a:pt x="1461429" y="299780"/>
              </a:lnTo>
              <a:lnTo>
                <a:pt x="0" y="299780"/>
              </a:lnTo>
              <a:lnTo>
                <a:pt x="0" y="5995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A91F94-C939-D54F-BC39-DC53C9C190EA}">
      <dsp:nvSpPr>
        <dsp:cNvPr id="0" name=""/>
        <dsp:cNvSpPr/>
      </dsp:nvSpPr>
      <dsp:spPr>
        <a:xfrm>
          <a:off x="1044121" y="4201152"/>
          <a:ext cx="2248352" cy="1498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User-User Collab</a:t>
          </a:r>
        </a:p>
      </dsp:txBody>
      <dsp:txXfrm>
        <a:off x="1088022" y="4245053"/>
        <a:ext cx="2160550" cy="1411099"/>
      </dsp:txXfrm>
    </dsp:sp>
    <dsp:sp modelId="{78089D95-8598-7C49-BBAC-2810E26AFCC4}">
      <dsp:nvSpPr>
        <dsp:cNvPr id="0" name=""/>
        <dsp:cNvSpPr/>
      </dsp:nvSpPr>
      <dsp:spPr>
        <a:xfrm>
          <a:off x="3629726" y="3601592"/>
          <a:ext cx="1461429" cy="599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780"/>
              </a:lnTo>
              <a:lnTo>
                <a:pt x="1461429" y="299780"/>
              </a:lnTo>
              <a:lnTo>
                <a:pt x="1461429" y="5995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63EF98-C0D5-3646-B3B2-04D0FBD01215}">
      <dsp:nvSpPr>
        <dsp:cNvPr id="0" name=""/>
        <dsp:cNvSpPr/>
      </dsp:nvSpPr>
      <dsp:spPr>
        <a:xfrm>
          <a:off x="3966979" y="4201152"/>
          <a:ext cx="2248352" cy="1498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Content-Based</a:t>
          </a:r>
        </a:p>
      </dsp:txBody>
      <dsp:txXfrm>
        <a:off x="4010880" y="4245053"/>
        <a:ext cx="2160550" cy="1411099"/>
      </dsp:txXfrm>
    </dsp:sp>
    <dsp:sp modelId="{2190E0B2-B8AC-5F4B-9C67-3EB3E1E8577B}">
      <dsp:nvSpPr>
        <dsp:cNvPr id="0" name=""/>
        <dsp:cNvSpPr/>
      </dsp:nvSpPr>
      <dsp:spPr>
        <a:xfrm>
          <a:off x="5091155" y="1503130"/>
          <a:ext cx="1461429" cy="599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780"/>
              </a:lnTo>
              <a:lnTo>
                <a:pt x="1461429" y="299780"/>
              </a:lnTo>
              <a:lnTo>
                <a:pt x="1461429" y="5995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B29E64-DC18-B340-9AE8-BFBDAB4E81A1}">
      <dsp:nvSpPr>
        <dsp:cNvPr id="0" name=""/>
        <dsp:cNvSpPr/>
      </dsp:nvSpPr>
      <dsp:spPr>
        <a:xfrm>
          <a:off x="5428408" y="2102690"/>
          <a:ext cx="2248352" cy="1498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Rank-based (for new users)</a:t>
          </a:r>
        </a:p>
      </dsp:txBody>
      <dsp:txXfrm>
        <a:off x="5472309" y="2146591"/>
        <a:ext cx="2160550" cy="1411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6/14/25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6/14/25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45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71" r:id="rId4"/>
    <p:sldLayoutId id="2147483659" r:id="rId5"/>
    <p:sldLayoutId id="2147483668" r:id="rId6"/>
    <p:sldLayoutId id="2147483669" r:id="rId7"/>
    <p:sldLayoutId id="2147483675" r:id="rId8"/>
    <p:sldLayoutId id="2147483676" r:id="rId9"/>
    <p:sldLayoutId id="2147483661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raymondtec.com/podcast/raymond-tec-news-for-february-3-2019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Music Recommendation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3891A-30E5-BB23-2A28-72DFB44F65B9}"/>
              </a:ext>
            </a:extLst>
          </p:cNvPr>
          <p:cNvSpPr txBox="1"/>
          <p:nvPr/>
        </p:nvSpPr>
        <p:spPr>
          <a:xfrm>
            <a:off x="4715959" y="5917201"/>
            <a:ext cx="5864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By: Theodore Chidi-Maha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4241" y="2977252"/>
            <a:ext cx="3656754" cy="90349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C99C-C592-A623-B3CA-070F8833A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6251" y="2916620"/>
            <a:ext cx="6219497" cy="1024760"/>
          </a:xfrm>
        </p:spPr>
        <p:txBody>
          <a:bodyPr anchor="ctr"/>
          <a:lstStyle/>
          <a:p>
            <a:pPr algn="ctr"/>
            <a:r>
              <a:rPr lang="en-US" sz="4800" dirty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697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/>
          <a:lstStyle/>
          <a:p>
            <a:r>
              <a:rPr lang="en-US" dirty="0"/>
              <a:t>Datasets 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6813" y="2024063"/>
            <a:ext cx="4664075" cy="3332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song_data: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song_id: A unique id given to every song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title: Title of the song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Release: Name of the released album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Artist_name: Name of the artist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year: Year of song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83325" y="2024063"/>
            <a:ext cx="4664075" cy="3332162"/>
          </a:xfrm>
        </p:spPr>
        <p:txBody>
          <a:bodyPr>
            <a:normAutofit/>
          </a:bodyPr>
          <a:lstStyle/>
          <a:p>
            <a:r>
              <a:rPr lang="en-US" sz="2800" b="1" dirty="0" err="1">
                <a:effectLst/>
              </a:rPr>
              <a:t>count_data</a:t>
            </a:r>
            <a:r>
              <a:rPr lang="en-US" sz="2800" b="1" dirty="0">
                <a:effectLst/>
              </a:rPr>
              <a:t>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effectLst/>
              </a:rPr>
              <a:t>user _id: A unique id given to the user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effectLst/>
              </a:rPr>
              <a:t>song_id: A unique id given to the song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err="1">
                <a:effectLst/>
              </a:rPr>
              <a:t>play_count</a:t>
            </a:r>
            <a:r>
              <a:rPr lang="en-US" dirty="0">
                <a:effectLst/>
              </a:rPr>
              <a:t>: Number of times the song was played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14A5-AE8A-8025-800E-F330ED61E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837683" cy="1920240"/>
          </a:xfrm>
        </p:spPr>
        <p:txBody>
          <a:bodyPr/>
          <a:lstStyle/>
          <a:p>
            <a:r>
              <a:rPr lang="en-US" sz="3600" dirty="0"/>
              <a:t>	Additional data trends (Yearly Releases)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9E67F7-E117-897A-D62B-BA5378AF9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91" y="2088958"/>
            <a:ext cx="11016931" cy="329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4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BB28BD1-EA79-385D-C077-35E39DE228D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73710" cy="19202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	Additional data trends (Yearly play counts)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CA1BCC-8268-59A9-C20D-D6D2D37BA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21" y="1920239"/>
            <a:ext cx="11126076" cy="333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0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pPr algn="ctr"/>
            <a:r>
              <a:rPr lang="en-US" dirty="0"/>
              <a:t>Problem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People's lives are too fast-paced and have too many distractions</a:t>
            </a:r>
          </a:p>
          <a:p>
            <a:pPr algn="ctr"/>
            <a:r>
              <a:rPr lang="en-US" sz="3200" dirty="0"/>
              <a:t>They don’t have time to sift through Spotify’s extensive song library</a:t>
            </a:r>
          </a:p>
          <a:p>
            <a:pPr algn="ctr"/>
            <a:r>
              <a:rPr lang="en-US" sz="3200" dirty="0"/>
              <a:t>Causing them to be dissatisfied with the product and </a:t>
            </a:r>
            <a:r>
              <a:rPr lang="en-US" sz="3200" b="1" u="sng" dirty="0"/>
              <a:t>cancel their subscriptions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/>
          <a:lstStyle/>
          <a:p>
            <a:r>
              <a:rPr lang="en-US" dirty="0"/>
              <a:t>Problem to Solve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900" y="2706688"/>
            <a:ext cx="5943600" cy="3382962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Spotify relies on users continually engaging with their product to generate revenue.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we need a system that will enable users to engage with the platform more efficiently.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By discovering songs, they will enjoy even on a limited timeframe.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46C79D-CA86-0C83-F7E3-FB4347CAF072}"/>
              </a:ext>
            </a:extLst>
          </p:cNvPr>
          <p:cNvPicPr>
            <a:picLocks noGrp="1" noChangeAspect="1"/>
          </p:cNvPicPr>
          <p:nvPr>
            <p:ph idx="17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46200" y="1162844"/>
            <a:ext cx="3251200" cy="32512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F6168F-FEBA-8448-EB0A-34B571079064}"/>
              </a:ext>
            </a:extLst>
          </p:cNvPr>
          <p:cNvSpPr txBox="1"/>
          <p:nvPr/>
        </p:nvSpPr>
        <p:spPr>
          <a:xfrm>
            <a:off x="1346200" y="4414044"/>
            <a:ext cx="3251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raymondtec.com/podcast/raymond-tec-news-for-february-3-2019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70" y="510390"/>
            <a:ext cx="10643508" cy="1371600"/>
          </a:xfrm>
        </p:spPr>
        <p:txBody>
          <a:bodyPr anchor="b"/>
          <a:lstStyle/>
          <a:p>
            <a:r>
              <a:rPr lang="en-US" dirty="0"/>
              <a:t>Data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73434" y="2368933"/>
            <a:ext cx="4792551" cy="343693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exploration led to a few key takeaways: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Song play counts is the best tool to identify how users how users rate the songs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More notably, </a:t>
            </a:r>
            <a:r>
              <a:rPr lang="en-US" sz="2400" b="1" dirty="0"/>
              <a:t>there is a bias of 61% of users playing a song only 1 time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4BD78C0-7093-5D08-3FFE-F5CFDE8931E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039" r="1039"/>
          <a:stretch>
            <a:fillRect/>
          </a:stretch>
        </p:blipFill>
        <p:spPr>
          <a:xfrm>
            <a:off x="6571686" y="1881990"/>
            <a:ext cx="4214010" cy="421401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67E07D-1F1B-FE2B-1740-9C9C0A119375}"/>
              </a:ext>
            </a:extLst>
          </p:cNvPr>
          <p:cNvSpPr txBox="1"/>
          <p:nvPr/>
        </p:nvSpPr>
        <p:spPr>
          <a:xfrm>
            <a:off x="385141" y="6092758"/>
            <a:ext cx="4838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* This data comes from a filtered dataset </a:t>
            </a:r>
          </a:p>
        </p:txBody>
      </p:sp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234E-EFB9-F2F6-9490-222E12EC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Recommendation models</a:t>
            </a:r>
          </a:p>
        </p:txBody>
      </p:sp>
      <p:graphicFrame>
        <p:nvGraphicFramePr>
          <p:cNvPr id="8" name="Table Placeholder 3">
            <a:extLst>
              <a:ext uri="{FF2B5EF4-FFF2-40B4-BE49-F238E27FC236}">
                <a16:creationId xmlns:a16="http://schemas.microsoft.com/office/drawing/2014/main" id="{C065B0AC-1B7A-F3AB-FA8A-82D8BB3C8D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2725515"/>
              </p:ext>
            </p:extLst>
          </p:nvPr>
        </p:nvGraphicFramePr>
        <p:xfrm>
          <a:off x="1167492" y="1340227"/>
          <a:ext cx="9023068" cy="5264902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1942338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708073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</a:tblGrid>
              <a:tr h="654802">
                <a:tc>
                  <a:txBody>
                    <a:bodyPr/>
                    <a:lstStyle/>
                    <a:p>
                      <a:pPr algn="ctr"/>
                      <a:r>
                        <a:rPr lang="en-US" sz="2050" dirty="0"/>
                        <a:t>Systems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50" dirty="0"/>
                        <a:t>Insights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54802">
                <a:tc>
                  <a:txBody>
                    <a:bodyPr/>
                    <a:lstStyle/>
                    <a:p>
                      <a:pPr algn="ctr"/>
                      <a:r>
                        <a:rPr lang="en-US" sz="2050" dirty="0"/>
                        <a:t>Rank-Based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Recommends songs based on popularity.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5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Useful only for brand new user.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136852"/>
                  </a:ext>
                </a:extLst>
              </a:tr>
              <a:tr h="654802">
                <a:tc>
                  <a:txBody>
                    <a:bodyPr/>
                    <a:lstStyle/>
                    <a:p>
                      <a:pPr algn="ctr"/>
                      <a:r>
                        <a:rPr lang="en-US" sz="2050" dirty="0"/>
                        <a:t>User-User Collab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50" dirty="0"/>
                        <a:t>Used users' similarity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50" b="1" dirty="0"/>
                        <a:t>Had the best perform both in metrics and in practice.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54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50" dirty="0"/>
                        <a:t>Item-Item Collab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50" dirty="0"/>
                        <a:t>Used items' similarity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50" b="1" dirty="0"/>
                        <a:t>worse than user-user.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667246"/>
                  </a:ext>
                </a:extLst>
              </a:tr>
              <a:tr h="654802">
                <a:tc>
                  <a:txBody>
                    <a:bodyPr/>
                    <a:lstStyle/>
                    <a:p>
                      <a:pPr algn="ctr"/>
                      <a:r>
                        <a:rPr lang="en-US" sz="2050" dirty="0"/>
                        <a:t>Content-Based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50" dirty="0"/>
                        <a:t>Used meta-data (</a:t>
                      </a:r>
                      <a:r>
                        <a:rPr lang="en-US" sz="2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similar titles, artists, and album names)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5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gave rather middling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859677"/>
                  </a:ext>
                </a:extLst>
              </a:tr>
              <a:tr h="654802">
                <a:tc>
                  <a:txBody>
                    <a:bodyPr/>
                    <a:lstStyle/>
                    <a:p>
                      <a:pPr algn="ctr"/>
                      <a:r>
                        <a:rPr lang="en-US" sz="2050" dirty="0"/>
                        <a:t>Matrix Factor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50" dirty="0"/>
                        <a:t>Used latent factors in user-item interactions.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50" b="1" dirty="0"/>
                        <a:t>Good performance in metrics; Poor performance in practice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54802">
                <a:tc>
                  <a:txBody>
                    <a:bodyPr/>
                    <a:lstStyle/>
                    <a:p>
                      <a:pPr algn="ctr"/>
                      <a:r>
                        <a:rPr lang="en-US" sz="2050" dirty="0"/>
                        <a:t>Cluster-Based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50" b="0" i="1" dirty="0"/>
                        <a:t>Unsupervised</a:t>
                      </a:r>
                      <a:r>
                        <a:rPr lang="en-US" sz="2050" dirty="0"/>
                        <a:t> grouping of users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50" b="1" dirty="0"/>
                        <a:t>Poor performance both in metrics and in practice.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67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AF3BE3A5-1744-552E-B951-BDA8A1DCB3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966852"/>
              </p:ext>
            </p:extLst>
          </p:nvPr>
        </p:nvGraphicFramePr>
        <p:xfrm>
          <a:off x="1094450" y="719666"/>
          <a:ext cx="8720882" cy="5704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786E-306F-FA21-4F87-81A032C6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Algorithm performance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E45D850A-4F58-6F54-953E-5ADC96B2EE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524203"/>
              </p:ext>
            </p:extLst>
          </p:nvPr>
        </p:nvGraphicFramePr>
        <p:xfrm>
          <a:off x="1167492" y="1913778"/>
          <a:ext cx="8995080" cy="45339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4877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24877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24877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248770">
                  <a:extLst>
                    <a:ext uri="{9D8B030D-6E8A-4147-A177-3AD203B41FA5}">
                      <a16:colId xmlns:a16="http://schemas.microsoft.com/office/drawing/2014/main" val="244094867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Systems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Precision (relevant recommendations)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Practical Error Margin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Hybrid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0.9003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50.9%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13685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User-User Collab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1.0521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Item-Item Collab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1.0328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859677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Matrix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1.0083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1.0532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16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215B-EBB5-09B1-872B-C7E56E6E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2971800"/>
            <a:ext cx="5120640" cy="914400"/>
          </a:xfrm>
        </p:spPr>
        <p:txBody>
          <a:bodyPr/>
          <a:lstStyle/>
          <a:p>
            <a:r>
              <a:rPr lang="en-US" sz="4400" dirty="0"/>
              <a:t>Recommendations/Action items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E68E4-4775-8816-8699-75D36C07F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1219200"/>
            <a:ext cx="5120640" cy="5108028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adding a 5-star ratings system for songs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 song Genres to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Also, Add User data [Age, country, etc.]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Performing quarterly re-analysis of data and models</a:t>
            </a:r>
          </a:p>
        </p:txBody>
      </p:sp>
    </p:spTree>
    <p:extLst>
      <p:ext uri="{BB962C8B-B14F-4D97-AF65-F5344CB8AC3E}">
        <p14:creationId xmlns:p14="http://schemas.microsoft.com/office/powerpoint/2010/main" val="785502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6267-931A-61B6-3D46-728777DA9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1197879"/>
          </a:xfrm>
        </p:spPr>
        <p:txBody>
          <a:bodyPr/>
          <a:lstStyle/>
          <a:p>
            <a:r>
              <a:rPr lang="en-US" dirty="0"/>
              <a:t>Risks/Challenges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0FEA-71D2-0BC7-C822-17781FB2E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1618593"/>
            <a:ext cx="6220277" cy="4986858"/>
          </a:xfrm>
        </p:spPr>
        <p:txBody>
          <a:bodyPr>
            <a:normAutofit/>
          </a:bodyPr>
          <a:lstStyle/>
          <a:p>
            <a:r>
              <a:rPr lang="en-US" dirty="0"/>
              <a:t>Risks: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Increasing the amount of personal data we collect, will require us to increase data security</a:t>
            </a:r>
          </a:p>
          <a:p>
            <a:r>
              <a:rPr lang="en-US" dirty="0"/>
              <a:t>Challenges: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concerns may cause user to desire the ability to opt-out of the recommendation system.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 also need to be careful of the content we recommend to our users (ex. recommend explicit songs to minors)</a:t>
            </a:r>
          </a:p>
        </p:txBody>
      </p:sp>
    </p:spTree>
    <p:extLst>
      <p:ext uri="{BB962C8B-B14F-4D97-AF65-F5344CB8AC3E}">
        <p14:creationId xmlns:p14="http://schemas.microsoft.com/office/powerpoint/2010/main" val="22470778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524</Words>
  <Application>Microsoft Macintosh PowerPoint</Application>
  <PresentationFormat>Widescreen</PresentationFormat>
  <Paragraphs>105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Tenorite</vt:lpstr>
      <vt:lpstr>Custom</vt:lpstr>
      <vt:lpstr>Music Recommendation System</vt:lpstr>
      <vt:lpstr>Problem Context</vt:lpstr>
      <vt:lpstr>Problem to Solve</vt:lpstr>
      <vt:lpstr>Data Insights</vt:lpstr>
      <vt:lpstr>Recommendation models</vt:lpstr>
      <vt:lpstr>PowerPoint Presentation</vt:lpstr>
      <vt:lpstr>Algorithm performance metrics</vt:lpstr>
      <vt:lpstr>Recommendations/Action items</vt:lpstr>
      <vt:lpstr>Risks/Challenges</vt:lpstr>
      <vt:lpstr>Thank You</vt:lpstr>
      <vt:lpstr>APPENDIX</vt:lpstr>
      <vt:lpstr>Datasets Description</vt:lpstr>
      <vt:lpstr> Additional data trends (Yearly Releases)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2023-12-12T16:04:07Z</dcterms:created>
  <dcterms:modified xsi:type="dcterms:W3CDTF">2025-06-17T04:55:51Z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