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1"/>
  </p:notesMasterIdLst>
  <p:handoutMasterIdLst>
    <p:handoutMasterId r:id="rId22"/>
  </p:handoutMasterIdLst>
  <p:sldIdLst>
    <p:sldId id="306" r:id="rId5"/>
    <p:sldId id="308" r:id="rId6"/>
    <p:sldId id="309" r:id="rId7"/>
    <p:sldId id="294" r:id="rId8"/>
    <p:sldId id="315" r:id="rId9"/>
    <p:sldId id="314" r:id="rId10"/>
    <p:sldId id="295" r:id="rId11"/>
    <p:sldId id="316" r:id="rId12"/>
    <p:sldId id="317" r:id="rId13"/>
    <p:sldId id="318" r:id="rId14"/>
    <p:sldId id="321" r:id="rId15"/>
    <p:sldId id="319" r:id="rId16"/>
    <p:sldId id="320" r:id="rId17"/>
    <p:sldId id="322" r:id="rId18"/>
    <p:sldId id="311" r:id="rId19"/>
    <p:sldId id="312" r:id="rId2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4967" autoAdjust="0"/>
  </p:normalViewPr>
  <p:slideViewPr>
    <p:cSldViewPr snapToGrid="0">
      <p:cViewPr varScale="1">
        <p:scale>
          <a:sx n="60" d="100"/>
          <a:sy n="60" d="100"/>
        </p:scale>
        <p:origin x="830" y="4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CA70EDB-4B36-4CA5-AB48-4ED7CCB713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198DCC-3E8D-4419-B930-82477F012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08DB3-0D29-4A43-857F-E099129922D1}" type="datetime1">
              <a:rPr lang="fr-FR" smtClean="0"/>
              <a:t>06/12/2022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811FE1-7A54-4024-AE57-E9290B12C1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B134E4-1F26-4974-A60F-F29A4212D5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5F8F-0F47-4F29-9881-7A839B3FA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512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2E851-0615-4781-BC0D-A2E801150AE0}" type="datetime1">
              <a:rPr lang="fr-FR" smtClean="0"/>
              <a:pPr/>
              <a:t>06/12/2022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822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191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830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666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306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965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349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06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3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289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139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44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90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907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123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90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7" name="Espace réservé du conten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1" name="Espace réservé d’imag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2" name="Espace réservé d’imag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0" name="Espace réservé d’imag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Graphisme 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0" name="Graphisme 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2" name="Graphisme 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77174"/>
            <a:ext cx="0" cy="32760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6" name="Connecteur droit 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 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sme 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1" name="Graphisme 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3" name="Graphisme 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uniquem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68936"/>
            <a:ext cx="0" cy="32760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Graphisme 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Graphisme 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7" name="Graphisme 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sme 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9" name="Graphisme 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-tête de section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Graphisme 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5" name="Graphisme 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6" name="Graphisme 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7" name="Graphisme 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sme 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Graphisme 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7" name="Connecteur droit 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re et contenu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Graphisme 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sme 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sme 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2" name="Graphisme 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sz="5400" spc="400" dirty="0" err="1">
                <a:solidFill>
                  <a:schemeClr val="bg1"/>
                </a:solidFill>
              </a:rPr>
              <a:t>Obesity</a:t>
            </a:r>
            <a:r>
              <a:rPr lang="fr-FR" sz="5400" spc="400" dirty="0">
                <a:solidFill>
                  <a:schemeClr val="bg1"/>
                </a:solidFill>
              </a:rPr>
              <a:t> </a:t>
            </a:r>
            <a:r>
              <a:rPr lang="fr-FR" sz="5400" spc="400" dirty="0" err="1">
                <a:solidFill>
                  <a:schemeClr val="bg1"/>
                </a:solidFill>
              </a:rPr>
              <a:t>Dataset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Patrick</a:t>
            </a:r>
          </a:p>
          <a:p>
            <a:pPr rtl="0"/>
            <a:r>
              <a:rPr lang="fr-FR" sz="2000" dirty="0">
                <a:solidFill>
                  <a:schemeClr val="bg1"/>
                </a:solidFill>
              </a:rPr>
              <a:t>Théophane</a:t>
            </a:r>
          </a:p>
          <a:p>
            <a:pPr rtl="0"/>
            <a:r>
              <a:rPr lang="fr-FR" dirty="0"/>
              <a:t>Andréas</a:t>
            </a:r>
            <a:endParaRPr lang="fr-FR" sz="2000" dirty="0">
              <a:solidFill>
                <a:schemeClr val="bg1"/>
              </a:solidFill>
            </a:endParaRPr>
          </a:p>
          <a:p>
            <a:pPr rtl="0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ADEBEC8-5869-1DF8-7648-F61AC279E4A3}"/>
              </a:ext>
            </a:extLst>
          </p:cNvPr>
          <p:cNvSpPr txBox="1"/>
          <p:nvPr/>
        </p:nvSpPr>
        <p:spPr>
          <a:xfrm>
            <a:off x="3549396" y="5660136"/>
            <a:ext cx="5093208" cy="119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fr-F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fr-FR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ESILV - Python for data </a:t>
            </a:r>
            <a:r>
              <a:rPr lang="fr-FR" sz="18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analysis</a:t>
            </a:r>
            <a:r>
              <a:rPr lang="fr-FR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- </a:t>
            </a:r>
            <a:r>
              <a:rPr lang="fr-FR" sz="18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project</a:t>
            </a:r>
            <a:r>
              <a:rPr lang="fr-FR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2023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575"/>
          </a:xfrm>
        </p:spPr>
        <p:txBody>
          <a:bodyPr rtlCol="0">
            <a:normAutofit/>
          </a:bodyPr>
          <a:lstStyle/>
          <a:p>
            <a:pPr rtl="0"/>
            <a:r>
              <a:rPr lang="fr-FR" sz="3600" dirty="0" err="1"/>
              <a:t>Comparing</a:t>
            </a:r>
            <a:r>
              <a:rPr lang="fr-FR" sz="3600" dirty="0"/>
              <a:t> Machine Learning Performance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fr-FR" b="1" cap="all" spc="100" smtClean="0">
                <a:solidFill>
                  <a:schemeClr val="accent2"/>
                </a:solidFill>
              </a:rPr>
              <a:t>10</a:t>
            </a:fld>
            <a:endParaRPr lang="fr-FR" b="1" cap="all" spc="100" dirty="0">
              <a:solidFill>
                <a:schemeClr val="accent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E0BB54C-0B78-667F-3B9A-DC2EAA8C8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393" y="2220119"/>
            <a:ext cx="6362700" cy="26955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9F14B3D-8063-D1B8-6371-98DE201AF891}"/>
              </a:ext>
            </a:extLst>
          </p:cNvPr>
          <p:cNvSpPr/>
          <p:nvPr/>
        </p:nvSpPr>
        <p:spPr>
          <a:xfrm>
            <a:off x="2769393" y="4151313"/>
            <a:ext cx="5640387" cy="639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36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575"/>
          </a:xfrm>
        </p:spPr>
        <p:txBody>
          <a:bodyPr rtlCol="0">
            <a:normAutofit/>
          </a:bodyPr>
          <a:lstStyle/>
          <a:p>
            <a:pPr rtl="0"/>
            <a:r>
              <a:rPr lang="fr-FR" sz="3600" dirty="0" err="1"/>
              <a:t>Comparing</a:t>
            </a:r>
            <a:r>
              <a:rPr lang="fr-FR" sz="3600" dirty="0"/>
              <a:t> Machine Learning Performance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fr-FR" b="1" cap="all" spc="100" smtClean="0">
                <a:solidFill>
                  <a:schemeClr val="accent2"/>
                </a:solidFill>
              </a:rPr>
              <a:t>11</a:t>
            </a:fld>
            <a:endParaRPr lang="fr-FR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4DEB0F6-9EB1-64FD-FED1-CE56A8BC1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399" y="1416439"/>
            <a:ext cx="7279903" cy="507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4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575"/>
          </a:xfrm>
        </p:spPr>
        <p:txBody>
          <a:bodyPr rtlCol="0">
            <a:normAutofit/>
          </a:bodyPr>
          <a:lstStyle/>
          <a:p>
            <a:pPr rtl="0"/>
            <a:r>
              <a:rPr lang="fr-FR" sz="3600" dirty="0" err="1"/>
              <a:t>Improving</a:t>
            </a:r>
            <a:r>
              <a:rPr lang="fr-FR" sz="3600" dirty="0"/>
              <a:t> Machine Learning Performance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fr-FR" b="1" cap="all" spc="100" smtClean="0">
                <a:solidFill>
                  <a:schemeClr val="accent2"/>
                </a:solidFill>
              </a:rPr>
              <a:t>12</a:t>
            </a:fld>
            <a:endParaRPr lang="fr-FR" b="1" cap="all" spc="100" dirty="0">
              <a:solidFill>
                <a:schemeClr val="accent2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7CB69D7-2E86-D4B1-4ED5-F7D806EAC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577" y="2925762"/>
            <a:ext cx="5952845" cy="20621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A8285B-CC10-39F7-F245-50E71E6E9E69}"/>
              </a:ext>
            </a:extLst>
          </p:cNvPr>
          <p:cNvSpPr/>
          <p:nvPr/>
        </p:nvSpPr>
        <p:spPr>
          <a:xfrm>
            <a:off x="3119577" y="3855244"/>
            <a:ext cx="5640387" cy="639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271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575"/>
          </a:xfrm>
        </p:spPr>
        <p:txBody>
          <a:bodyPr rtlCol="0">
            <a:normAutofit/>
          </a:bodyPr>
          <a:lstStyle/>
          <a:p>
            <a:pPr rtl="0"/>
            <a:r>
              <a:rPr lang="fr-FR" sz="3600" dirty="0" err="1"/>
              <a:t>Improving</a:t>
            </a:r>
            <a:r>
              <a:rPr lang="fr-FR" sz="3600" dirty="0"/>
              <a:t> Machine Learning Performance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fr-FR" b="1" cap="all" spc="100" smtClean="0">
                <a:solidFill>
                  <a:schemeClr val="accent2"/>
                </a:solidFill>
              </a:rPr>
              <a:t>13</a:t>
            </a:fld>
            <a:endParaRPr lang="fr-FR" b="1" cap="all" spc="100" dirty="0">
              <a:solidFill>
                <a:schemeClr val="accent2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3D5DF4-E937-4A81-DAAB-E10361BC6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2006559"/>
            <a:ext cx="9545637" cy="24955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17C5C8-F595-8017-B730-713260702ADC}"/>
              </a:ext>
            </a:extLst>
          </p:cNvPr>
          <p:cNvSpPr/>
          <p:nvPr/>
        </p:nvSpPr>
        <p:spPr>
          <a:xfrm>
            <a:off x="2208213" y="3844092"/>
            <a:ext cx="5640387" cy="639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425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spc="400" dirty="0" err="1">
                <a:latin typeface="+mn-lt"/>
              </a:rPr>
              <a:t>Scaling</a:t>
            </a:r>
            <a:r>
              <a:rPr lang="fr-FR" spc="400" dirty="0">
                <a:latin typeface="+mn-lt"/>
              </a:rPr>
              <a:t> and </a:t>
            </a:r>
            <a:r>
              <a:rPr lang="fr-FR" spc="400" dirty="0" err="1">
                <a:latin typeface="+mn-lt"/>
              </a:rPr>
              <a:t>deploying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API &amp; Django &amp; Virtual </a:t>
            </a:r>
            <a:r>
              <a:rPr lang="fr-FR" dirty="0" err="1"/>
              <a:t>Environnemnt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985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E456E8C9-E2EF-D422-5B38-4EDA6573E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03" y="1569140"/>
            <a:ext cx="2832100" cy="340518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0BDD190-C8A3-EDDF-6245-BBAF997016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650" b="-7994"/>
          <a:stretch/>
        </p:blipFill>
        <p:spPr>
          <a:xfrm>
            <a:off x="4322023" y="4212467"/>
            <a:ext cx="7270471" cy="10938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76072" y="365125"/>
            <a:ext cx="10771632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fr-FR" sz="5400">
                <a:solidFill>
                  <a:schemeClr val="bg1"/>
                </a:solidFill>
              </a:rPr>
              <a:t>API &amp; </a:t>
            </a:r>
            <a:r>
              <a:rPr lang="fr-FR" sz="5400" err="1">
                <a:solidFill>
                  <a:schemeClr val="bg1"/>
                </a:solidFill>
              </a:rPr>
              <a:t>Venv</a:t>
            </a:r>
            <a:endParaRPr lang="fr-FR" sz="5400">
              <a:solidFill>
                <a:schemeClr val="bg1"/>
              </a:solidFill>
            </a:endParaRPr>
          </a:p>
        </p:txBody>
      </p:sp>
      <p:sp>
        <p:nvSpPr>
          <p:cNvPr id="23" name="Espace réservé du pied de page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Titre de la présentation</a:t>
            </a:r>
          </a:p>
        </p:txBody>
      </p: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smtClean="0"/>
              <a:pPr rtl="0">
                <a:spcAft>
                  <a:spcPts val="600"/>
                </a:spcAft>
              </a:pPr>
              <a:t>15</a:t>
            </a:fld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155C8A6-1B70-0773-A858-F563B5B57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6380" y="5441602"/>
            <a:ext cx="7241758" cy="91474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60C2953-B049-8A23-CE6E-B57ECE9920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554" y="2064799"/>
            <a:ext cx="3771900" cy="447675"/>
          </a:xfrm>
          <a:prstGeom prst="rect">
            <a:avLst/>
          </a:prstGeom>
        </p:spPr>
      </p:pic>
      <p:sp>
        <p:nvSpPr>
          <p:cNvPr id="25" name="Flèche : bas 24">
            <a:extLst>
              <a:ext uri="{FF2B5EF4-FFF2-40B4-BE49-F238E27FC236}">
                <a16:creationId xmlns:a16="http://schemas.microsoft.com/office/drawing/2014/main" id="{0C20A2DF-394C-B367-FE64-08389546B243}"/>
              </a:ext>
            </a:extLst>
          </p:cNvPr>
          <p:cNvSpPr/>
          <p:nvPr/>
        </p:nvSpPr>
        <p:spPr>
          <a:xfrm>
            <a:off x="7048500" y="2697508"/>
            <a:ext cx="787400" cy="127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16</a:t>
            </a:fld>
            <a:endParaRPr lang="fr-FR"/>
          </a:p>
        </p:txBody>
      </p:sp>
      <p:sp>
        <p:nvSpPr>
          <p:cNvPr id="23" name="Espace réservé du pied de page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 err="1"/>
              <a:t>Obesity</a:t>
            </a:r>
            <a:r>
              <a:rPr lang="fr-FR" dirty="0"/>
              <a:t> Project</a:t>
            </a:r>
          </a:p>
        </p:txBody>
      </p:sp>
      <p:pic>
        <p:nvPicPr>
          <p:cNvPr id="9" name="Espace réservé d’image 8" descr="coucher de soleil sur des montagnes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Espace réservé d’image 10" descr="coucher de soleil sur des montagnes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Merci</a:t>
            </a:r>
          </a:p>
        </p:txBody>
      </p:sp>
      <p:pic>
        <p:nvPicPr>
          <p:cNvPr id="15" name="Espace réservé d’image 14" descr="lumière d’avant le crépuscule sur des montagnes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Espace réservé d’image 12" descr="lumière d’avant l’aube sur des montagnes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z="5400" dirty="0"/>
              <a:t>The </a:t>
            </a:r>
            <a:r>
              <a:rPr lang="fr-FR" sz="5400" dirty="0" err="1"/>
              <a:t>Dataset</a:t>
            </a:r>
            <a:endParaRPr lang="fr-FR" dirty="0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03/09/20XX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OBESITY DATASET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2</a:t>
            </a:fld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06E4C45-299A-6123-D69D-EC58E5186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0" y="1521333"/>
            <a:ext cx="46482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spc="400" dirty="0">
                <a:latin typeface="+mn-lt"/>
              </a:rPr>
              <a:t>OUR DATAS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err="1"/>
              <a:t>DataViz</a:t>
            </a:r>
            <a:r>
              <a:rPr lang="fr-FR" dirty="0"/>
              <a:t> and Biais</a:t>
            </a: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3600" dirty="0" err="1"/>
              <a:t>Correlation</a:t>
            </a:r>
            <a:r>
              <a:rPr lang="fr-FR" sz="3600" dirty="0"/>
              <a:t> and biais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fr-FR" b="1" cap="all" spc="100" smtClean="0">
                <a:solidFill>
                  <a:schemeClr val="accent2"/>
                </a:solidFill>
              </a:rPr>
              <a:t>4</a:t>
            </a:fld>
            <a:endParaRPr lang="fr-FR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5675EC7-57A4-D06F-7CD8-3A1FAA66C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13" y="1761331"/>
            <a:ext cx="4695568" cy="45243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3B0702A-3ECE-794C-D8D7-B3CA79925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981" y="1761331"/>
            <a:ext cx="6353508" cy="452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CAED243-2BF2-E54F-1AC1-1192705D5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3" y="269231"/>
            <a:ext cx="11234737" cy="6319538"/>
          </a:xfrm>
          <a:prstGeom prst="rect">
            <a:avLst/>
          </a:prstGeom>
          <a:noFill/>
        </p:spPr>
      </p:pic>
      <p:sp>
        <p:nvSpPr>
          <p:cNvPr id="9" name="Espace réservé du numéro de diapositive 5" hidden="1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5</a:t>
            </a:fld>
            <a:endParaRPr lang="fr-FR" b="1" cap="all" spc="1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25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575"/>
          </a:xfrm>
        </p:spPr>
        <p:txBody>
          <a:bodyPr rtlCol="0">
            <a:normAutofit/>
          </a:bodyPr>
          <a:lstStyle/>
          <a:p>
            <a:pPr rtl="0"/>
            <a:r>
              <a:rPr lang="fr-FR" sz="3600" dirty="0" err="1"/>
              <a:t>Repartition</a:t>
            </a:r>
            <a:r>
              <a:rPr lang="fr-FR" sz="3600" dirty="0"/>
              <a:t> per </a:t>
            </a:r>
            <a:r>
              <a:rPr lang="fr-FR" sz="3600" dirty="0" err="1"/>
              <a:t>Obesity</a:t>
            </a:r>
            <a:r>
              <a:rPr lang="fr-FR" sz="3600" dirty="0"/>
              <a:t> type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fr-FR" b="1" cap="all" spc="100" smtClean="0">
                <a:solidFill>
                  <a:schemeClr val="accent2"/>
                </a:solidFill>
              </a:rPr>
              <a:t>6</a:t>
            </a:fld>
            <a:endParaRPr lang="fr-FR" b="1" cap="all" spc="100" dirty="0">
              <a:solidFill>
                <a:schemeClr val="accent2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BBE1894-61F0-BC82-F6EF-3762AEF38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180" y="1385887"/>
            <a:ext cx="2994720" cy="2590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F9CB6A2-0ED0-A9D7-4905-F8DC0608C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880" y="1130300"/>
            <a:ext cx="5857320" cy="50673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1A8A84B-1DA4-A969-AE8E-03C7DD557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180" y="4130675"/>
            <a:ext cx="299472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fr-FR" b="1" cap="all" spc="100" smtClean="0">
                <a:solidFill>
                  <a:schemeClr val="accent2"/>
                </a:solidFill>
              </a:rPr>
              <a:t>7</a:t>
            </a:fld>
            <a:endParaRPr lang="fr-FR" b="1" cap="all" spc="100">
              <a:solidFill>
                <a:schemeClr val="accent2"/>
              </a:solidFill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AECD16F9-5F86-31BC-EC3E-09E519088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6847" y="1412756"/>
            <a:ext cx="5418653" cy="4032487"/>
          </a:xfr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742932D-15A2-C40C-931F-4077040F0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0" y="1198010"/>
            <a:ext cx="6091753" cy="5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spc="400" dirty="0">
                <a:latin typeface="+mn-lt"/>
              </a:rPr>
              <a:t>PREDICTING OBESITY TYPE ? 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Machine Learning and </a:t>
            </a:r>
            <a:r>
              <a:rPr lang="fr-FR" dirty="0" err="1"/>
              <a:t>Preprocessing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71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575"/>
          </a:xfrm>
        </p:spPr>
        <p:txBody>
          <a:bodyPr rtlCol="0">
            <a:normAutofit/>
          </a:bodyPr>
          <a:lstStyle/>
          <a:p>
            <a:pPr rtl="0"/>
            <a:r>
              <a:rPr lang="fr-FR" sz="3600" dirty="0" err="1"/>
              <a:t>Preprocessing</a:t>
            </a:r>
            <a:endParaRPr lang="fr-FR" sz="3600" dirty="0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fr-FR" b="1" cap="all" spc="100" smtClean="0">
                <a:solidFill>
                  <a:schemeClr val="accent2"/>
                </a:solidFill>
              </a:rPr>
              <a:t>9</a:t>
            </a:fld>
            <a:endParaRPr lang="fr-FR" b="1" cap="all" spc="100" dirty="0">
              <a:solidFill>
                <a:schemeClr val="accent2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056CFF-F038-8BD4-C67C-8E1792308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912" y="1516062"/>
            <a:ext cx="8791575" cy="11525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DC652F4-C7F1-56FE-F609-4B6B9A7B8E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59"/>
          <a:stretch/>
        </p:blipFill>
        <p:spPr>
          <a:xfrm>
            <a:off x="228600" y="3560096"/>
            <a:ext cx="4052889" cy="1345502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BB75192-8E72-2622-BD03-C02FB4095B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724"/>
          <a:stretch/>
        </p:blipFill>
        <p:spPr>
          <a:xfrm>
            <a:off x="5872677" y="3545810"/>
            <a:ext cx="6232267" cy="1475232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1C0CE3D-8BA6-B26B-89EA-C5634FD6755E}"/>
              </a:ext>
            </a:extLst>
          </p:cNvPr>
          <p:cNvSpPr/>
          <p:nvPr/>
        </p:nvSpPr>
        <p:spPr>
          <a:xfrm>
            <a:off x="4423033" y="3806095"/>
            <a:ext cx="1308100" cy="853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6208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8169560.tgt.Office_48167117_TF89338750_Win32_OJ107391201.potx" id="{1C224FCB-FAC2-4FCD-A27F-E93ABE855DC1}" vid="{2BD8131D-7735-4690-88D8-2BC40D8B419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{3488A1FD-57EA-4B63-BF6F-DC09FA96EA0A}tf89338750_win32</Template>
  <TotalTime>41</TotalTime>
  <Words>104</Words>
  <Application>Microsoft Office PowerPoint</Application>
  <PresentationFormat>Grand écran</PresentationFormat>
  <Paragraphs>55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Univers</vt:lpstr>
      <vt:lpstr>GradientUnivers</vt:lpstr>
      <vt:lpstr>Obesity Dataset</vt:lpstr>
      <vt:lpstr>The Dataset</vt:lpstr>
      <vt:lpstr>OUR DATAS</vt:lpstr>
      <vt:lpstr>Correlation and biais</vt:lpstr>
      <vt:lpstr>Présentation PowerPoint</vt:lpstr>
      <vt:lpstr>Repartition per Obesity type</vt:lpstr>
      <vt:lpstr>Présentation PowerPoint</vt:lpstr>
      <vt:lpstr>PREDICTING OBESITY TYPE ? </vt:lpstr>
      <vt:lpstr>Preprocessing</vt:lpstr>
      <vt:lpstr>Comparing Machine Learning Performance</vt:lpstr>
      <vt:lpstr>Comparing Machine Learning Performance</vt:lpstr>
      <vt:lpstr>Improving Machine Learning Performance</vt:lpstr>
      <vt:lpstr>Improving Machine Learning Performance</vt:lpstr>
      <vt:lpstr>Scaling and deploying</vt:lpstr>
      <vt:lpstr>API &amp; Venv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Obesity Dataset</dc:title>
  <dc:creator>LEVALLOIS Patrick</dc:creator>
  <cp:lastModifiedBy>LEVALLOIS Patrick</cp:lastModifiedBy>
  <cp:revision>1</cp:revision>
  <dcterms:created xsi:type="dcterms:W3CDTF">2022-12-06T06:17:14Z</dcterms:created>
  <dcterms:modified xsi:type="dcterms:W3CDTF">2022-12-06T06:58:23Z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