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5"/>
  </p:notesMasterIdLst>
  <p:sldIdLst>
    <p:sldId id="401" r:id="rId2"/>
    <p:sldId id="384" r:id="rId3"/>
    <p:sldId id="307" r:id="rId4"/>
    <p:sldId id="370" r:id="rId5"/>
    <p:sldId id="371" r:id="rId6"/>
    <p:sldId id="375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483" autoAdjust="0"/>
  </p:normalViewPr>
  <p:slideViewPr>
    <p:cSldViewPr snapToGrid="0">
      <p:cViewPr>
        <p:scale>
          <a:sx n="72" d="100"/>
          <a:sy n="72" d="100"/>
        </p:scale>
        <p:origin x="-6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lejandro Fernandez" userId="4b89e5c2-737d-4e94-8487-4351182b0abe" providerId="ADAL" clId="{E147242E-E7E3-4D4A-81C2-6E10F02B4317}"/>
    <pc:docChg chg="undo redo custSel modSld modMainMaster">
      <pc:chgData name="Daniel Alejandro Fernandez" userId="4b89e5c2-737d-4e94-8487-4351182b0abe" providerId="ADAL" clId="{E147242E-E7E3-4D4A-81C2-6E10F02B4317}" dt="2018-03-15T14:06:02.149" v="66" actId="20577"/>
      <pc:docMkLst>
        <pc:docMk/>
      </pc:docMkLst>
      <pc:sldChg chg="modSp">
        <pc:chgData name="Daniel Alejandro Fernandez" userId="4b89e5c2-737d-4e94-8487-4351182b0abe" providerId="ADAL" clId="{E147242E-E7E3-4D4A-81C2-6E10F02B4317}" dt="2018-03-15T14:06:02.149" v="66" actId="20577"/>
        <pc:sldMkLst>
          <pc:docMk/>
          <pc:sldMk cId="2950786355" sldId="302"/>
        </pc:sldMkLst>
        <pc:spChg chg="mod">
          <ac:chgData name="Daniel Alejandro Fernandez" userId="4b89e5c2-737d-4e94-8487-4351182b0abe" providerId="ADAL" clId="{E147242E-E7E3-4D4A-81C2-6E10F02B4317}" dt="2018-03-15T14:06:02.149" v="66" actId="20577"/>
          <ac:spMkLst>
            <pc:docMk/>
            <pc:sldMk cId="2950786355" sldId="302"/>
            <ac:spMk id="4" creationId="{00000000-0000-0000-0000-000000000000}"/>
          </ac:spMkLst>
        </pc:spChg>
      </pc:sldChg>
      <pc:sldChg chg="addSp delSp modSp">
        <pc:chgData name="Daniel Alejandro Fernandez" userId="4b89e5c2-737d-4e94-8487-4351182b0abe" providerId="ADAL" clId="{E147242E-E7E3-4D4A-81C2-6E10F02B4317}" dt="2018-03-15T13:59:55.549" v="35" actId="47"/>
        <pc:sldMkLst>
          <pc:docMk/>
          <pc:sldMk cId="793443996" sldId="384"/>
        </pc:sldMkLst>
        <pc:spChg chg="del mod">
          <ac:chgData name="Daniel Alejandro Fernandez" userId="4b89e5c2-737d-4e94-8487-4351182b0abe" providerId="ADAL" clId="{E147242E-E7E3-4D4A-81C2-6E10F02B4317}" dt="2018-03-15T13:58:55.834" v="27"/>
          <ac:spMkLst>
            <pc:docMk/>
            <pc:sldMk cId="793443996" sldId="384"/>
            <ac:spMk id="4" creationId="{00000000-0000-0000-0000-000000000000}"/>
          </ac:spMkLst>
        </pc:spChg>
        <pc:spChg chg="add del mod">
          <ac:chgData name="Daniel Alejandro Fernandez" userId="4b89e5c2-737d-4e94-8487-4351182b0abe" providerId="ADAL" clId="{E147242E-E7E3-4D4A-81C2-6E10F02B4317}" dt="2018-03-15T13:59:55.549" v="35" actId="47"/>
          <ac:spMkLst>
            <pc:docMk/>
            <pc:sldMk cId="793443996" sldId="384"/>
            <ac:spMk id="5" creationId="{00000000-0000-0000-0000-000000000000}"/>
          </ac:spMkLst>
        </pc:spChg>
      </pc:sldChg>
      <pc:sldChg chg="modSp">
        <pc:chgData name="Daniel Alejandro Fernandez" userId="4b89e5c2-737d-4e94-8487-4351182b0abe" providerId="ADAL" clId="{E147242E-E7E3-4D4A-81C2-6E10F02B4317}" dt="2018-03-15T13:58:33.298" v="21" actId="20577"/>
        <pc:sldMkLst>
          <pc:docMk/>
          <pc:sldMk cId="1196126484" sldId="401"/>
        </pc:sldMkLst>
        <pc:spChg chg="mod">
          <ac:chgData name="Daniel Alejandro Fernandez" userId="4b89e5c2-737d-4e94-8487-4351182b0abe" providerId="ADAL" clId="{E147242E-E7E3-4D4A-81C2-6E10F02B4317}" dt="2018-03-15T13:58:33.298" v="21" actId="20577"/>
          <ac:spMkLst>
            <pc:docMk/>
            <pc:sldMk cId="1196126484" sldId="401"/>
            <ac:spMk id="4" creationId="{00000000-0000-0000-0000-000000000000}"/>
          </ac:spMkLst>
        </pc:spChg>
        <pc:spChg chg="mod">
          <ac:chgData name="Daniel Alejandro Fernandez" userId="4b89e5c2-737d-4e94-8487-4351182b0abe" providerId="ADAL" clId="{E147242E-E7E3-4D4A-81C2-6E10F02B4317}" dt="2018-03-15T13:57:50.258" v="13" actId="20577"/>
          <ac:spMkLst>
            <pc:docMk/>
            <pc:sldMk cId="1196126484" sldId="401"/>
            <ac:spMk id="5" creationId="{00000000-0000-0000-0000-000000000000}"/>
          </ac:spMkLst>
        </pc:spChg>
      </pc:sldChg>
      <pc:sldMasterChg chg="modSp modSldLayout">
        <pc:chgData name="Daniel Alejandro Fernandez" userId="4b89e5c2-737d-4e94-8487-4351182b0abe" providerId="ADAL" clId="{E147242E-E7E3-4D4A-81C2-6E10F02B4317}" dt="2018-03-15T14:02:22.896" v="58" actId="167"/>
        <pc:sldMasterMkLst>
          <pc:docMk/>
          <pc:sldMasterMk cId="0" sldId="2147483648"/>
        </pc:sldMasterMkLst>
        <pc:picChg chg="mod ord">
          <ac:chgData name="Daniel Alejandro Fernandez" userId="4b89e5c2-737d-4e94-8487-4351182b0abe" providerId="ADAL" clId="{E147242E-E7E3-4D4A-81C2-6E10F02B4317}" dt="2018-03-15T14:00:05.058" v="41" actId="167"/>
          <ac:picMkLst>
            <pc:docMk/>
            <pc:sldMasterMk cId="0" sldId="2147483648"/>
            <ac:picMk id="2050" creationId="{00000000-0000-0000-0000-000000000000}"/>
          </ac:picMkLst>
        </pc:picChg>
        <pc:sldLayoutChg chg="addSp delSp modSp">
          <pc:chgData name="Daniel Alejandro Fernandez" userId="4b89e5c2-737d-4e94-8487-4351182b0abe" providerId="ADAL" clId="{E147242E-E7E3-4D4A-81C2-6E10F02B4317}" dt="2018-03-15T14:02:16.511" v="55" actId="167"/>
          <pc:sldLayoutMkLst>
            <pc:docMk/>
            <pc:sldMasterMk cId="0" sldId="2147483648"/>
            <pc:sldLayoutMk cId="0" sldId="2147483649"/>
          </pc:sldLayoutMkLst>
          <pc:picChg chg="add del mod ord">
            <ac:chgData name="Daniel Alejandro Fernandez" userId="4b89e5c2-737d-4e94-8487-4351182b0abe" providerId="ADAL" clId="{E147242E-E7E3-4D4A-81C2-6E10F02B4317}" dt="2018-03-15T14:02:14.120" v="53" actId="478"/>
            <ac:picMkLst>
              <pc:docMk/>
              <pc:sldMasterMk cId="0" sldId="2147483648"/>
              <pc:sldLayoutMk cId="0" sldId="2147483649"/>
              <ac:picMk id="11" creationId="{92E885B3-4501-414C-90D9-C9850DBD3314}"/>
            </ac:picMkLst>
          </pc:picChg>
          <pc:picChg chg="del mod">
            <ac:chgData name="Daniel Alejandro Fernandez" userId="4b89e5c2-737d-4e94-8487-4351182b0abe" providerId="ADAL" clId="{E147242E-E7E3-4D4A-81C2-6E10F02B4317}" dt="2018-03-15T13:57:03.689" v="6" actId="478"/>
            <ac:picMkLst>
              <pc:docMk/>
              <pc:sldMasterMk cId="0" sldId="2147483648"/>
              <pc:sldLayoutMk cId="0" sldId="2147483649"/>
              <ac:picMk id="12" creationId="{00000000-0000-0000-0000-000000000000}"/>
            </ac:picMkLst>
          </pc:picChg>
          <pc:picChg chg="add ord">
            <ac:chgData name="Daniel Alejandro Fernandez" userId="4b89e5c2-737d-4e94-8487-4351182b0abe" providerId="ADAL" clId="{E147242E-E7E3-4D4A-81C2-6E10F02B4317}" dt="2018-03-15T14:02:16.511" v="55" actId="167"/>
            <ac:picMkLst>
              <pc:docMk/>
              <pc:sldMasterMk cId="0" sldId="2147483648"/>
              <pc:sldLayoutMk cId="0" sldId="2147483649"/>
              <ac:picMk id="13" creationId="{B10BB6D8-2542-44FD-ADC6-B3F4511C82B0}"/>
            </ac:picMkLst>
          </pc:picChg>
        </pc:sldLayoutChg>
        <pc:sldLayoutChg chg="addSp delSp modSp">
          <pc:chgData name="Daniel Alejandro Fernandez" userId="4b89e5c2-737d-4e94-8487-4351182b0abe" providerId="ADAL" clId="{E147242E-E7E3-4D4A-81C2-6E10F02B4317}" dt="2018-03-15T14:02:22.896" v="58" actId="167"/>
          <pc:sldLayoutMkLst>
            <pc:docMk/>
            <pc:sldMasterMk cId="0" sldId="2147483648"/>
            <pc:sldLayoutMk cId="0" sldId="2147483651"/>
          </pc:sldLayoutMkLst>
          <pc:picChg chg="del">
            <ac:chgData name="Daniel Alejandro Fernandez" userId="4b89e5c2-737d-4e94-8487-4351182b0abe" providerId="ADAL" clId="{E147242E-E7E3-4D4A-81C2-6E10F02B4317}" dt="2018-03-15T14:02:20.366" v="56" actId="478"/>
            <ac:picMkLst>
              <pc:docMk/>
              <pc:sldMasterMk cId="0" sldId="2147483648"/>
              <pc:sldLayoutMk cId="0" sldId="2147483651"/>
              <ac:picMk id="10" creationId="{00000000-0000-0000-0000-000000000000}"/>
            </ac:picMkLst>
          </pc:picChg>
          <pc:picChg chg="add ord">
            <ac:chgData name="Daniel Alejandro Fernandez" userId="4b89e5c2-737d-4e94-8487-4351182b0abe" providerId="ADAL" clId="{E147242E-E7E3-4D4A-81C2-6E10F02B4317}" dt="2018-03-15T14:02:22.896" v="58" actId="167"/>
            <ac:picMkLst>
              <pc:docMk/>
              <pc:sldMasterMk cId="0" sldId="2147483648"/>
              <pc:sldLayoutMk cId="0" sldId="2147483651"/>
              <ac:picMk id="11" creationId="{5C897D56-35E0-42E9-BEDF-1B2E6346D2CE}"/>
            </ac:picMkLst>
          </pc:picChg>
        </pc:sldLayoutChg>
        <pc:sldLayoutChg chg="addSp delSp">
          <pc:chgData name="Daniel Alejandro Fernandez" userId="4b89e5c2-737d-4e94-8487-4351182b0abe" providerId="ADAL" clId="{E147242E-E7E3-4D4A-81C2-6E10F02B4317}" dt="2018-03-15T14:00:43.106" v="52"/>
          <pc:sldLayoutMkLst>
            <pc:docMk/>
            <pc:sldMasterMk cId="0" sldId="2147483648"/>
            <pc:sldLayoutMk cId="0" sldId="2147483655"/>
          </pc:sldLayoutMkLst>
          <pc:picChg chg="del">
            <ac:chgData name="Daniel Alejandro Fernandez" userId="4b89e5c2-737d-4e94-8487-4351182b0abe" providerId="ADAL" clId="{E147242E-E7E3-4D4A-81C2-6E10F02B4317}" dt="2018-03-15T14:00:42.903" v="51" actId="478"/>
            <ac:picMkLst>
              <pc:docMk/>
              <pc:sldMasterMk cId="0" sldId="2147483648"/>
              <pc:sldLayoutMk cId="0" sldId="2147483655"/>
              <ac:picMk id="10" creationId="{00000000-0000-0000-0000-000000000000}"/>
            </ac:picMkLst>
          </pc:picChg>
          <pc:picChg chg="add">
            <ac:chgData name="Daniel Alejandro Fernandez" userId="4b89e5c2-737d-4e94-8487-4351182b0abe" providerId="ADAL" clId="{E147242E-E7E3-4D4A-81C2-6E10F02B4317}" dt="2018-03-15T14:00:43.106" v="52"/>
            <ac:picMkLst>
              <pc:docMk/>
              <pc:sldMasterMk cId="0" sldId="2147483648"/>
              <pc:sldLayoutMk cId="0" sldId="2147483655"/>
              <ac:picMk id="11" creationId="{0118AC40-DDED-4789-B9AF-B2AA93229C87}"/>
            </ac:picMkLst>
          </pc:picChg>
        </pc:sldLayoutChg>
        <pc:sldLayoutChg chg="addSp delSp modSp">
          <pc:chgData name="Daniel Alejandro Fernandez" userId="4b89e5c2-737d-4e94-8487-4351182b0abe" providerId="ADAL" clId="{E147242E-E7E3-4D4A-81C2-6E10F02B4317}" dt="2018-03-15T14:00:39.871" v="50" actId="14100"/>
          <pc:sldLayoutMkLst>
            <pc:docMk/>
            <pc:sldMasterMk cId="0" sldId="2147483648"/>
            <pc:sldLayoutMk cId="0" sldId="2147483656"/>
          </pc:sldLayoutMkLst>
          <pc:picChg chg="del">
            <ac:chgData name="Daniel Alejandro Fernandez" userId="4b89e5c2-737d-4e94-8487-4351182b0abe" providerId="ADAL" clId="{E147242E-E7E3-4D4A-81C2-6E10F02B4317}" dt="2018-03-15T14:00:36.559" v="48" actId="478"/>
            <ac:picMkLst>
              <pc:docMk/>
              <pc:sldMasterMk cId="0" sldId="2147483648"/>
              <pc:sldLayoutMk cId="0" sldId="2147483656"/>
              <ac:picMk id="10" creationId="{00000000-0000-0000-0000-000000000000}"/>
            </ac:picMkLst>
          </pc:picChg>
          <pc:picChg chg="add mod">
            <ac:chgData name="Daniel Alejandro Fernandez" userId="4b89e5c2-737d-4e94-8487-4351182b0abe" providerId="ADAL" clId="{E147242E-E7E3-4D4A-81C2-6E10F02B4317}" dt="2018-03-15T14:00:39.871" v="50" actId="14100"/>
            <ac:picMkLst>
              <pc:docMk/>
              <pc:sldMasterMk cId="0" sldId="2147483648"/>
              <pc:sldLayoutMk cId="0" sldId="2147483656"/>
              <ac:picMk id="11" creationId="{FD18CAD7-8D94-4529-A9BF-B35DE5F48947}"/>
            </ac:picMkLst>
          </pc:picChg>
        </pc:sldLayoutChg>
        <pc:sldLayoutChg chg="addSp delSp">
          <pc:chgData name="Daniel Alejandro Fernandez" userId="4b89e5c2-737d-4e94-8487-4351182b0abe" providerId="ADAL" clId="{E147242E-E7E3-4D4A-81C2-6E10F02B4317}" dt="2018-03-15T14:00:32.700" v="47"/>
          <pc:sldLayoutMkLst>
            <pc:docMk/>
            <pc:sldMasterMk cId="0" sldId="2147483648"/>
            <pc:sldLayoutMk cId="0" sldId="2147483657"/>
          </pc:sldLayoutMkLst>
          <pc:picChg chg="del">
            <ac:chgData name="Daniel Alejandro Fernandez" userId="4b89e5c2-737d-4e94-8487-4351182b0abe" providerId="ADAL" clId="{E147242E-E7E3-4D4A-81C2-6E10F02B4317}" dt="2018-03-15T14:00:32.434" v="46" actId="478"/>
            <ac:picMkLst>
              <pc:docMk/>
              <pc:sldMasterMk cId="0" sldId="2147483648"/>
              <pc:sldLayoutMk cId="0" sldId="2147483657"/>
              <ac:picMk id="10" creationId="{00000000-0000-0000-0000-000000000000}"/>
            </ac:picMkLst>
          </pc:picChg>
          <pc:picChg chg="add">
            <ac:chgData name="Daniel Alejandro Fernandez" userId="4b89e5c2-737d-4e94-8487-4351182b0abe" providerId="ADAL" clId="{E147242E-E7E3-4D4A-81C2-6E10F02B4317}" dt="2018-03-15T14:00:32.700" v="47"/>
            <ac:picMkLst>
              <pc:docMk/>
              <pc:sldMasterMk cId="0" sldId="2147483648"/>
              <pc:sldLayoutMk cId="0" sldId="2147483657"/>
              <ac:picMk id="11" creationId="{4E7C2945-D22A-4366-8C9A-D472B31546B8}"/>
            </ac:picMkLst>
          </pc:picChg>
        </pc:sldLayoutChg>
        <pc:sldLayoutChg chg="addSp delSp modSp">
          <pc:chgData name="Daniel Alejandro Fernandez" userId="4b89e5c2-737d-4e94-8487-4351182b0abe" providerId="ADAL" clId="{E147242E-E7E3-4D4A-81C2-6E10F02B4317}" dt="2018-03-15T14:00:25.330" v="45" actId="14100"/>
          <pc:sldLayoutMkLst>
            <pc:docMk/>
            <pc:sldMasterMk cId="0" sldId="2147483648"/>
            <pc:sldLayoutMk cId="0" sldId="2147483659"/>
          </pc:sldLayoutMkLst>
          <pc:picChg chg="del">
            <ac:chgData name="Daniel Alejandro Fernandez" userId="4b89e5c2-737d-4e94-8487-4351182b0abe" providerId="ADAL" clId="{E147242E-E7E3-4D4A-81C2-6E10F02B4317}" dt="2018-03-15T14:00:13.652" v="42" actId="478"/>
            <ac:picMkLst>
              <pc:docMk/>
              <pc:sldMasterMk cId="0" sldId="2147483648"/>
              <pc:sldLayoutMk cId="0" sldId="2147483659"/>
              <ac:picMk id="9" creationId="{00000000-0000-0000-0000-000000000000}"/>
            </ac:picMkLst>
          </pc:picChg>
          <pc:picChg chg="add mod ord">
            <ac:chgData name="Daniel Alejandro Fernandez" userId="4b89e5c2-737d-4e94-8487-4351182b0abe" providerId="ADAL" clId="{E147242E-E7E3-4D4A-81C2-6E10F02B4317}" dt="2018-03-15T14:00:25.330" v="45" actId="14100"/>
            <ac:picMkLst>
              <pc:docMk/>
              <pc:sldMasterMk cId="0" sldId="2147483648"/>
              <pc:sldLayoutMk cId="0" sldId="2147483659"/>
              <ac:picMk id="10" creationId="{81C86E58-A1C9-4142-9A26-21626E111C8F}"/>
            </ac:picMkLst>
          </pc:picChg>
        </pc:sldLayoutChg>
      </pc:sldMasterChg>
    </pc:docChg>
  </pc:docChgLst>
  <pc:docChgLst>
    <pc:chgData name="Fernandez, Daniel Alejandro" userId="4b89e5c2-737d-4e94-8487-4351182b0abe" providerId="ADAL" clId="{33405AE6-52E4-43CD-A929-8F5385630CD9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754C-FB7B-4CE7-A1BC-BBDDE1657BD6}" type="datetimeFigureOut">
              <a:rPr lang="es-AR" smtClean="0"/>
              <a:t>15/10/2024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94518-C1BF-42F6-A132-CACC5B7FD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7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4518-C1BF-42F6-A132-CACC5B7FD571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26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B10BB6D8-2542-44FD-ADC6-B3F4511C8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81C86E58-A1C9-4142-9A26-21626E111C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1182002" y="0"/>
            <a:ext cx="1007147" cy="10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C897D56-35E0-42E9-BEDF-1B2E6346D2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0118AC40-DDED-4789-B9AF-B2AA93229C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FD18CAD7-8D94-4529-A9BF-B35DE5F489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1117995" y="1"/>
            <a:ext cx="1071154" cy="1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4E7C2945-D22A-4366-8C9A-D472B3154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10881360" y="0"/>
            <a:ext cx="130778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flipV="1">
            <a:off x="1524000" y="887895"/>
            <a:ext cx="8693426" cy="583095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5400" dirty="0"/>
              <a:t>Producto y proceso de software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119612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2A921B-8DE0-49E5-91FF-849A570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Proceso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A42E0D-F41E-4FE0-8627-30932CFA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Conjunto estructurado de actividades requeridas para desarrollar un sistema de software.</a:t>
            </a:r>
          </a:p>
          <a:p>
            <a:pPr lvl="1"/>
            <a:r>
              <a:rPr lang="es-419" dirty="0"/>
              <a:t>Especificación.</a:t>
            </a:r>
          </a:p>
          <a:p>
            <a:pPr lvl="1"/>
            <a:r>
              <a:rPr lang="es-419" dirty="0"/>
              <a:t>Diseño.</a:t>
            </a:r>
          </a:p>
          <a:p>
            <a:pPr lvl="1"/>
            <a:r>
              <a:rPr lang="es-419" dirty="0"/>
              <a:t>Validación.</a:t>
            </a:r>
          </a:p>
          <a:p>
            <a:pPr lvl="1"/>
            <a:r>
              <a:rPr lang="es-419" dirty="0"/>
              <a:t>Evolución.</a:t>
            </a:r>
          </a:p>
          <a:p>
            <a:r>
              <a:rPr lang="es-419" dirty="0"/>
              <a:t>Las actividades varían dependiendo de la organización y del tipo de sistema a desarrollar.</a:t>
            </a:r>
          </a:p>
          <a:p>
            <a:r>
              <a:rPr lang="es-419" dirty="0"/>
              <a:t>Debe estar explícitamente modelado si va a ser bien administrado.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552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90927B-2795-4855-9B06-076F2B10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E84980D-EB25-47AC-A290-A944CFB7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Definido</a:t>
            </a:r>
          </a:p>
          <a:p>
            <a:pPr lvl="1"/>
            <a:r>
              <a:rPr lang="es-419" dirty="0"/>
              <a:t>¿Se encuentra el proceso bien definido y es comprensible?</a:t>
            </a:r>
          </a:p>
          <a:p>
            <a:r>
              <a:rPr lang="es-419" dirty="0"/>
              <a:t>Visible</a:t>
            </a:r>
          </a:p>
          <a:p>
            <a:pPr lvl="1"/>
            <a:r>
              <a:rPr lang="es-419" dirty="0"/>
              <a:t>¿El proceso es visible?</a:t>
            </a:r>
          </a:p>
          <a:p>
            <a:r>
              <a:rPr lang="es-419" dirty="0"/>
              <a:t>Asistido</a:t>
            </a:r>
          </a:p>
          <a:p>
            <a:pPr lvl="1"/>
            <a:r>
              <a:rPr lang="es-419" dirty="0"/>
              <a:t>¿Puede el proceso ser soportado por herramientas CASE?</a:t>
            </a:r>
          </a:p>
          <a:p>
            <a:r>
              <a:rPr lang="es-419" dirty="0"/>
              <a:t>Aceptable</a:t>
            </a:r>
          </a:p>
          <a:p>
            <a:pPr lvl="1"/>
            <a:r>
              <a:rPr lang="es-419" dirty="0"/>
              <a:t>¿El proceso es aceptado por el personal involucrado?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81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3A22F22-49D9-46AA-A0C5-71C8836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312F653-8315-4599-A5DD-6C672053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419" sz="10500" dirty="0"/>
              <a:t>Confiable</a:t>
            </a:r>
          </a:p>
          <a:p>
            <a:pPr lvl="1"/>
            <a:r>
              <a:rPr lang="es-419" sz="10300" dirty="0"/>
              <a:t>¿Los errores del proceso son descubiertos antes de que se conviertan en errores del producto?</a:t>
            </a:r>
          </a:p>
          <a:p>
            <a:r>
              <a:rPr lang="es-419" sz="10500" dirty="0"/>
              <a:t>Robusto</a:t>
            </a:r>
          </a:p>
          <a:p>
            <a:pPr lvl="1"/>
            <a:r>
              <a:rPr lang="es-419" sz="10300" dirty="0"/>
              <a:t>¿Puede continuar el proceso a pesar de problemas inesperados?</a:t>
            </a:r>
          </a:p>
          <a:p>
            <a:r>
              <a:rPr lang="es-419" sz="10500" dirty="0"/>
              <a:t>Mantenible</a:t>
            </a:r>
          </a:p>
          <a:p>
            <a:pPr lvl="1"/>
            <a:r>
              <a:rPr lang="es-419" sz="10300" dirty="0"/>
              <a:t>¿Puede el proceso evolucionar para cumplir con los objetivos organizacionales?</a:t>
            </a:r>
          </a:p>
          <a:p>
            <a:r>
              <a:rPr lang="es-419" sz="10500" dirty="0"/>
              <a:t>Ágil</a:t>
            </a:r>
          </a:p>
          <a:p>
            <a:pPr lvl="1"/>
            <a:r>
              <a:rPr lang="es-419" sz="10300" dirty="0"/>
              <a:t>¿Qué tan rápido puede producirse el sistema?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131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FCD7DD-A089-45DD-866F-B7DC70A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 de Ingeniería del Proceso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BFE083-4ACA-4107-80CB-8D20F1CF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Especificación: establecer los requerimientos y restricciones del sistema.</a:t>
            </a:r>
          </a:p>
          <a:p>
            <a:r>
              <a:rPr lang="es-419" dirty="0"/>
              <a:t>Diseño: modelar la solución.</a:t>
            </a:r>
          </a:p>
          <a:p>
            <a:r>
              <a:rPr lang="es-419" dirty="0"/>
              <a:t>Construcción: desarrollar el sistema.</a:t>
            </a:r>
          </a:p>
          <a:p>
            <a:r>
              <a:rPr lang="es-419" dirty="0"/>
              <a:t>Prueba: verificar y validar que el sistema cumpla con las especificaciones requeridas.</a:t>
            </a:r>
          </a:p>
          <a:p>
            <a:r>
              <a:rPr lang="es-419" dirty="0"/>
              <a:t>Instalación: entregar el sistema al usuario y asegurar su funcionamiento.</a:t>
            </a:r>
          </a:p>
          <a:p>
            <a:r>
              <a:rPr lang="es-419" dirty="0"/>
              <a:t>Mantenimiento: ¿reparar fallos en el sistema cundo sea descubiertos?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158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0D2F86-83CF-4A56-8A77-90EA7D6E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en el Modelo del Proceso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085A7C5-EEF3-4A25-B07D-03F323F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Normalmente, las especificaciones son incompletas o anómalas</a:t>
            </a:r>
          </a:p>
          <a:p>
            <a:r>
              <a:rPr lang="es-419" dirty="0"/>
              <a:t>No existe una distinción precisa entre la especificación, el diseño y la construcción</a:t>
            </a:r>
          </a:p>
          <a:p>
            <a:r>
              <a:rPr lang="es-419" dirty="0"/>
              <a:t>No se puede probar el sistema hasta que se haya producido</a:t>
            </a:r>
          </a:p>
          <a:p>
            <a:r>
              <a:rPr lang="es-419" dirty="0"/>
              <a:t>El software no se puede remplazar siempre durante el mantenimiento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32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CB8558-25BC-46C0-83DB-A69E984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Genéricos de Desarrollo de Software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C5E95E2-A8F2-4E65-9EE5-70FBE20D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Modelo de Cascada</a:t>
            </a:r>
          </a:p>
          <a:p>
            <a:pPr lvl="1"/>
            <a:r>
              <a:rPr lang="es-419" dirty="0"/>
              <a:t>Separa en distintas fases la especificación y el desarrollo.</a:t>
            </a:r>
          </a:p>
          <a:p>
            <a:r>
              <a:rPr lang="es-419" dirty="0"/>
              <a:t>Desarrollo Evolutivo</a:t>
            </a:r>
          </a:p>
          <a:p>
            <a:pPr lvl="1"/>
            <a:r>
              <a:rPr lang="es-419" dirty="0"/>
              <a:t>La especificación y el desarrollo están intercalados.</a:t>
            </a:r>
          </a:p>
          <a:p>
            <a:r>
              <a:rPr lang="es-419" dirty="0"/>
              <a:t>Prototipado</a:t>
            </a:r>
          </a:p>
          <a:p>
            <a:pPr lvl="1"/>
            <a:r>
              <a:rPr lang="es-419" dirty="0"/>
              <a:t>Un modelo sirve de prototipo para la construcción del sistema final.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922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CB8558-25BC-46C0-83DB-A69E984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Genéricos de Desarrollo de Software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C5E95E2-A8F2-4E65-9EE5-70FBE20D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Transformación Formal</a:t>
            </a:r>
          </a:p>
          <a:p>
            <a:pPr lvl="1"/>
            <a:r>
              <a:rPr lang="es-419" dirty="0"/>
              <a:t>Un modelo matemático del sistema se transforma formalmente en la implementación.</a:t>
            </a:r>
          </a:p>
          <a:p>
            <a:r>
              <a:rPr lang="es-419" dirty="0"/>
              <a:t>Desarrollo basado en Reutilización</a:t>
            </a:r>
          </a:p>
          <a:p>
            <a:pPr lvl="1"/>
            <a:r>
              <a:rPr lang="es-419" dirty="0"/>
              <a:t>El sistema es ensamblado a partir de componentes existentes.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103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718E8A-2A18-4E73-9D00-1B9343D0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68768"/>
            <a:ext cx="10058400" cy="1129382"/>
          </a:xfrm>
        </p:spPr>
        <p:txBody>
          <a:bodyPr/>
          <a:lstStyle/>
          <a:p>
            <a:r>
              <a:rPr lang="es-AR" dirty="0"/>
              <a:t>Modelo de Cascada </a:t>
            </a:r>
          </a:p>
        </p:txBody>
      </p:sp>
      <p:pic>
        <p:nvPicPr>
          <p:cNvPr id="57" name="Marcador de contenido 56">
            <a:extLst>
              <a:ext uri="{FF2B5EF4-FFF2-40B4-BE49-F238E27FC236}">
                <a16:creationId xmlns:a16="http://schemas.microsoft.com/office/drawing/2014/main" xmlns="" id="{8D84F35A-E71C-45AF-BA6E-842B5CF05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338" y="1398150"/>
            <a:ext cx="7981323" cy="5024959"/>
          </a:xfrm>
        </p:spPr>
      </p:pic>
    </p:spTree>
    <p:extLst>
      <p:ext uri="{BB962C8B-B14F-4D97-AF65-F5344CB8AC3E}">
        <p14:creationId xmlns:p14="http://schemas.microsoft.com/office/powerpoint/2010/main" val="82212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8E5142-5934-406B-BF7C-4E6B6AC1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Fases del Modelo de Cascada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0800231-81F0-4A0E-9D03-B62292E8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Análisis de requerimientos y definición.</a:t>
            </a:r>
          </a:p>
          <a:p>
            <a:r>
              <a:rPr lang="es-419" dirty="0"/>
              <a:t>Diseño del sistema y del software.</a:t>
            </a:r>
          </a:p>
          <a:p>
            <a:r>
              <a:rPr lang="es-419" dirty="0"/>
              <a:t>Implementación y prueba de unidades</a:t>
            </a:r>
          </a:p>
          <a:p>
            <a:r>
              <a:rPr lang="es-419" dirty="0"/>
              <a:t>Integración y prueba del sistema.</a:t>
            </a:r>
          </a:p>
          <a:p>
            <a:r>
              <a:rPr lang="es-419" dirty="0"/>
              <a:t>Operación y mantenimiento.</a:t>
            </a:r>
          </a:p>
          <a:p>
            <a:r>
              <a:rPr lang="es-419" dirty="0"/>
              <a:t>La dificultad en este modelo reside, en realizar cambios entre etapas.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392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544448-DFC2-4286-AC15-D6D27CA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02" y="421719"/>
            <a:ext cx="10058400" cy="827469"/>
          </a:xfrm>
        </p:spPr>
        <p:txBody>
          <a:bodyPr/>
          <a:lstStyle/>
          <a:p>
            <a:r>
              <a:rPr lang="es-AR" dirty="0"/>
              <a:t>Desarrollo Evolutivo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73B54760-8642-4F20-90E6-97DABB18AD7C}"/>
              </a:ext>
            </a:extLst>
          </p:cNvPr>
          <p:cNvGrpSpPr/>
          <p:nvPr/>
        </p:nvGrpSpPr>
        <p:grpSpPr>
          <a:xfrm>
            <a:off x="2002790" y="1737362"/>
            <a:ext cx="8247380" cy="4604444"/>
            <a:chOff x="869950" y="1354865"/>
            <a:chExt cx="7042150" cy="423313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1D43F632-BD3D-460E-BEAC-47C415C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50" y="3548063"/>
              <a:ext cx="1142942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 dirty="0"/>
                <a:t>Descripción</a:t>
              </a:r>
            </a:p>
            <a:p>
              <a:pPr algn="ctr"/>
              <a:r>
                <a:rPr lang="es-ES" sz="1300" b="1" dirty="0"/>
                <a:t>del sistema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D4BD2E5E-FF39-47CE-9319-A48A374C3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50" y="3455988"/>
              <a:ext cx="1531938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AC084D27-8594-44FB-AA4B-046434BF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875" y="2457450"/>
              <a:ext cx="789127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 dirty="0"/>
                <a:t>Versión</a:t>
              </a:r>
            </a:p>
            <a:p>
              <a:pPr algn="ctr"/>
              <a:r>
                <a:rPr lang="es-ES" sz="1300" b="1" dirty="0"/>
                <a:t>Inicial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703ECA7A-F76A-4686-8A48-45EB2019D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2365375"/>
              <a:ext cx="1531937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72C2D5CD-66B4-4AB3-A2D9-8099539A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3465513"/>
              <a:ext cx="1531937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xmlns="" id="{00CD71BC-84F5-4B16-92BD-8534C463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4629150"/>
              <a:ext cx="789127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 dirty="0"/>
                <a:t>Versión</a:t>
              </a:r>
            </a:p>
            <a:p>
              <a:pPr algn="ctr"/>
              <a:r>
                <a:rPr lang="es-ES" sz="1300" b="1" dirty="0"/>
                <a:t>Final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071F652B-D2B4-4998-94C4-3A0AAEB6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163" y="4537075"/>
              <a:ext cx="1531937" cy="68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31579DA1-8055-4B10-A672-66C817D3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829" y="3586163"/>
              <a:ext cx="1123706" cy="493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300" b="1"/>
                <a:t>Versiones</a:t>
              </a:r>
            </a:p>
            <a:p>
              <a:pPr algn="ctr"/>
              <a:r>
                <a:rPr lang="es-ES" sz="1300" b="1"/>
                <a:t>Intermedias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xmlns="" id="{F0D12788-14FE-4B4C-9FC7-E3565EF1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3" y="2041525"/>
              <a:ext cx="2832100" cy="3546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xmlns="" id="{C3EF35EA-1331-40E9-8E63-A26FE9A9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484438"/>
              <a:ext cx="1989137" cy="48895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xmlns="" id="{3E785AC9-D7E3-4AD3-8A73-85AC21B4B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3494088"/>
              <a:ext cx="1989138" cy="48895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xmlns="" id="{2E0BC140-6535-4B21-8F69-0EE5E753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4594225"/>
              <a:ext cx="1989138" cy="48895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xmlns="" id="{D4271BBE-2DA9-4DCE-A2EE-E5DB9F9B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2613025"/>
              <a:ext cx="162223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b="1"/>
                <a:t>Especificación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xmlns="" id="{4E164187-E918-4888-A11E-D9CD18379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75" y="3594100"/>
              <a:ext cx="120065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b="1"/>
                <a:t>Desarrollo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xmlns="" id="{C138130F-9160-4CCE-BB00-9FCB0C805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75" y="4694238"/>
              <a:ext cx="120052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b="1"/>
                <a:t>Validación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xmlns="" id="{A13CDFF2-0D52-4836-B5A1-4D86291A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083" y="1354865"/>
              <a:ext cx="1686359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b="1" dirty="0"/>
                <a:t>Actividades</a:t>
              </a:r>
            </a:p>
            <a:p>
              <a:pPr algn="ctr"/>
              <a:r>
                <a:rPr lang="es-ES" b="1" dirty="0"/>
                <a:t>Concurrentes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xmlns="" id="{8C32A25B-DC1A-4460-B4EB-41CA72E08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300" y="3871913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xmlns="" id="{B3A86E73-9976-4974-9FCA-A277CEEC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566988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xmlns="" id="{C6581670-AB3D-4A07-BFFA-5354142DB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624263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xmlns="" id="{737C01EB-92DA-47CB-B0B8-C2A6244AC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4681538"/>
              <a:ext cx="557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15B0FE1A-23D4-45E3-B1F0-DA1067E25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3952875"/>
              <a:ext cx="557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xmlns="" id="{B3EB42B7-8B87-4C9B-98E0-2BE0B97E8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4063" y="2919413"/>
              <a:ext cx="557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xmlns="" id="{48E0CBC1-1B19-4CA1-A5ED-A824F1212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5010150"/>
              <a:ext cx="557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9402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Producto y proceso de software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¿Qué imagen se tiene?</a:t>
            </a:r>
          </a:p>
        </p:txBody>
      </p:sp>
    </p:spTree>
    <p:extLst>
      <p:ext uri="{BB962C8B-B14F-4D97-AF65-F5344CB8AC3E}">
        <p14:creationId xmlns:p14="http://schemas.microsoft.com/office/powerpoint/2010/main" val="79344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EE2FC6-7B13-432E-9AB2-81DF4D6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Desarrollo Evolutivo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5D62101-69EF-4832-BD9C-5022A5BE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Problemas</a:t>
            </a:r>
          </a:p>
          <a:p>
            <a:pPr lvl="1"/>
            <a:r>
              <a:rPr lang="es-419" dirty="0"/>
              <a:t>Poca visibilidad en el proceso</a:t>
            </a:r>
          </a:p>
          <a:p>
            <a:pPr lvl="1"/>
            <a:r>
              <a:rPr lang="es-419" dirty="0"/>
              <a:t>Los sistemas están pobremente especificados</a:t>
            </a:r>
          </a:p>
          <a:p>
            <a:pPr lvl="1"/>
            <a:r>
              <a:rPr lang="es-419" dirty="0"/>
              <a:t>Se requieren habilidades especiales.</a:t>
            </a:r>
          </a:p>
          <a:p>
            <a:r>
              <a:rPr lang="es-419" dirty="0"/>
              <a:t>Aplicabilidad</a:t>
            </a:r>
          </a:p>
          <a:p>
            <a:pPr lvl="1"/>
            <a:r>
              <a:rPr lang="es-419" dirty="0"/>
              <a:t>Para sistemas interactivos pequeños o medianos.</a:t>
            </a:r>
          </a:p>
          <a:p>
            <a:pPr lvl="1"/>
            <a:r>
              <a:rPr lang="es-419" dirty="0"/>
              <a:t>Para partes de sistemas grandes (p.ej. la interfaz de usuario).</a:t>
            </a:r>
          </a:p>
          <a:p>
            <a:pPr lvl="1"/>
            <a:r>
              <a:rPr lang="es-419" dirty="0"/>
              <a:t>Para sistemas de corta vida.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585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1BDD7C-6146-49BC-9902-59AA2C77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Prototipado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422D334-43C6-4417-8424-99C48433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Prototipado exploratorio</a:t>
            </a:r>
          </a:p>
          <a:p>
            <a:pPr lvl="1"/>
            <a:r>
              <a:rPr lang="es-419" dirty="0"/>
              <a:t>El objetivo es trabajar con clientes hasta evolucionar a un sistema final, a partir de una especificación inicial. Se debe comenzar con unas especificaciones bien entendidas.</a:t>
            </a:r>
          </a:p>
          <a:p>
            <a:r>
              <a:rPr lang="es-419" dirty="0"/>
              <a:t>Prototipado de “</a:t>
            </a:r>
            <a:r>
              <a:rPr lang="es-419" dirty="0" err="1"/>
              <a:t>throw-away</a:t>
            </a:r>
            <a:r>
              <a:rPr lang="es-419" dirty="0"/>
              <a:t>”.</a:t>
            </a:r>
          </a:p>
          <a:p>
            <a:pPr lvl="1"/>
            <a:r>
              <a:rPr lang="es-419" dirty="0"/>
              <a:t>El objetivo es entender los requerimientos del sistema. Se puede comenzar con especificaciones poco entendidas.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788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BDFE8C-4991-4C56-8F54-6152DDB8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y Riesgos con los Modelos.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57A848-E2F9-4284-9056-2D6152C2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Cascada.</a:t>
            </a:r>
          </a:p>
          <a:p>
            <a:pPr lvl="1"/>
            <a:r>
              <a:rPr lang="es-419" dirty="0"/>
              <a:t>Alto riesgo en sistemas nuevos debido a problemas en las especificaciones y en el diseño.</a:t>
            </a:r>
          </a:p>
          <a:p>
            <a:pPr lvl="1"/>
            <a:r>
              <a:rPr lang="es-419" dirty="0"/>
              <a:t>Bajo riesgo para desarrollos bien comprendidos utilizando tecnología conocida.</a:t>
            </a:r>
          </a:p>
          <a:p>
            <a:r>
              <a:rPr lang="es-419" dirty="0"/>
              <a:t>Prototipado.</a:t>
            </a:r>
          </a:p>
          <a:p>
            <a:pPr lvl="1"/>
            <a:r>
              <a:rPr lang="es-419" dirty="0"/>
              <a:t>Bajo riesgo para nuevas aplicaciones debido a que las especificaciones y el diseño se llevan a cabo paso a paso.</a:t>
            </a:r>
          </a:p>
          <a:p>
            <a:pPr lvl="1"/>
            <a:r>
              <a:rPr lang="es-419" dirty="0"/>
              <a:t>Alto riesgo debido a falta de visibilidad</a:t>
            </a:r>
          </a:p>
          <a:p>
            <a:r>
              <a:rPr lang="es-419" dirty="0"/>
              <a:t>Evolutivo.</a:t>
            </a:r>
          </a:p>
          <a:p>
            <a:pPr lvl="1"/>
            <a:r>
              <a:rPr lang="es-419" dirty="0"/>
              <a:t>Alto riesgo debido a la necesidad de tecnología avanzada y habilidades del grupo desarrollador.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089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5E28A5-E59F-4CDA-840E-10F1D4D9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de Procesos Híbridos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C135C9-9E84-4220-BCE3-9939B0B8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Los sistemas grandes están hechos usualmente de varios subsistemas.</a:t>
            </a:r>
          </a:p>
          <a:p>
            <a:r>
              <a:rPr lang="es-419" dirty="0"/>
              <a:t>No es necesario utilizar el mismo modelo de proceso para todos los subsistemas.</a:t>
            </a:r>
          </a:p>
          <a:p>
            <a:r>
              <a:rPr lang="es-419" dirty="0"/>
              <a:t>El prototipado es recomendado cuando existen especificaciones de alto riesgo.</a:t>
            </a:r>
          </a:p>
          <a:p>
            <a:r>
              <a:rPr lang="es-419" dirty="0"/>
              <a:t>El modelo de cascada es utilizado en desarrollos bien comprendidos.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773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26B36E-2822-48BA-B792-2A47B0C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8018"/>
            <a:ext cx="10058400" cy="808214"/>
          </a:xfrm>
        </p:spPr>
        <p:txBody>
          <a:bodyPr/>
          <a:lstStyle/>
          <a:p>
            <a:r>
              <a:rPr lang="es-AR" dirty="0"/>
              <a:t>Modelo de Proceso de Espiral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8F344E59-7350-43C7-98B2-1184FC07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110581"/>
            <a:ext cx="5715000" cy="3781425"/>
          </a:xfrm>
        </p:spPr>
      </p:pic>
    </p:spTree>
    <p:extLst>
      <p:ext uri="{BB962C8B-B14F-4D97-AF65-F5344CB8AC3E}">
        <p14:creationId xmlns:p14="http://schemas.microsoft.com/office/powerpoint/2010/main" val="59727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D98898-8C51-4782-947D-CCA3C0B0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7374"/>
            <a:ext cx="10058400" cy="592042"/>
          </a:xfrm>
        </p:spPr>
        <p:txBody>
          <a:bodyPr>
            <a:normAutofit fontScale="90000"/>
          </a:bodyPr>
          <a:lstStyle/>
          <a:p>
            <a:r>
              <a:rPr lang="es-AR" dirty="0"/>
              <a:t>Modelo de Proceso de Espiral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B004DC2C-246D-4BF2-839F-C9E3247C601A}"/>
              </a:ext>
            </a:extLst>
          </p:cNvPr>
          <p:cNvGrpSpPr/>
          <p:nvPr/>
        </p:nvGrpSpPr>
        <p:grpSpPr>
          <a:xfrm>
            <a:off x="2277507" y="1581022"/>
            <a:ext cx="7636985" cy="4990373"/>
            <a:chOff x="574675" y="1493838"/>
            <a:chExt cx="7636985" cy="4990373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xmlns="" id="{34F0BF31-0405-40C0-81D2-00FD4CB4D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913" y="1660525"/>
              <a:ext cx="0" cy="4749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9C106F1A-AAE4-4BFB-8576-B40010C85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" y="1851025"/>
              <a:ext cx="7337425" cy="4457700"/>
            </a:xfrm>
            <a:custGeom>
              <a:avLst/>
              <a:gdLst>
                <a:gd name="T0" fmla="*/ 1601 w 4622"/>
                <a:gd name="T1" fmla="*/ 1164 h 2808"/>
                <a:gd name="T2" fmla="*/ 1880 w 4622"/>
                <a:gd name="T3" fmla="*/ 968 h 2808"/>
                <a:gd name="T4" fmla="*/ 2608 w 4622"/>
                <a:gd name="T5" fmla="*/ 936 h 2808"/>
                <a:gd name="T6" fmla="*/ 3020 w 4622"/>
                <a:gd name="T7" fmla="*/ 1164 h 2808"/>
                <a:gd name="T8" fmla="*/ 3057 w 4622"/>
                <a:gd name="T9" fmla="*/ 1447 h 2808"/>
                <a:gd name="T10" fmla="*/ 2778 w 4622"/>
                <a:gd name="T11" fmla="*/ 1741 h 2808"/>
                <a:gd name="T12" fmla="*/ 2450 w 4622"/>
                <a:gd name="T13" fmla="*/ 1860 h 2808"/>
                <a:gd name="T14" fmla="*/ 1844 w 4622"/>
                <a:gd name="T15" fmla="*/ 1893 h 2808"/>
                <a:gd name="T16" fmla="*/ 1201 w 4622"/>
                <a:gd name="T17" fmla="*/ 1654 h 2808"/>
                <a:gd name="T18" fmla="*/ 1031 w 4622"/>
                <a:gd name="T19" fmla="*/ 1327 h 2808"/>
                <a:gd name="T20" fmla="*/ 1250 w 4622"/>
                <a:gd name="T21" fmla="*/ 925 h 2808"/>
                <a:gd name="T22" fmla="*/ 1807 w 4622"/>
                <a:gd name="T23" fmla="*/ 642 h 2808"/>
                <a:gd name="T24" fmla="*/ 2572 w 4622"/>
                <a:gd name="T25" fmla="*/ 598 h 2808"/>
                <a:gd name="T26" fmla="*/ 3227 w 4622"/>
                <a:gd name="T27" fmla="*/ 805 h 2808"/>
                <a:gd name="T28" fmla="*/ 3542 w 4622"/>
                <a:gd name="T29" fmla="*/ 1110 h 2808"/>
                <a:gd name="T30" fmla="*/ 3566 w 4622"/>
                <a:gd name="T31" fmla="*/ 1501 h 2808"/>
                <a:gd name="T32" fmla="*/ 3336 w 4622"/>
                <a:gd name="T33" fmla="*/ 1828 h 2808"/>
                <a:gd name="T34" fmla="*/ 2656 w 4622"/>
                <a:gd name="T35" fmla="*/ 2154 h 2808"/>
                <a:gd name="T36" fmla="*/ 1747 w 4622"/>
                <a:gd name="T37" fmla="*/ 2208 h 2808"/>
                <a:gd name="T38" fmla="*/ 958 w 4622"/>
                <a:gd name="T39" fmla="*/ 1958 h 2808"/>
                <a:gd name="T40" fmla="*/ 631 w 4622"/>
                <a:gd name="T41" fmla="*/ 1675 h 2808"/>
                <a:gd name="T42" fmla="*/ 510 w 4622"/>
                <a:gd name="T43" fmla="*/ 1327 h 2808"/>
                <a:gd name="T44" fmla="*/ 728 w 4622"/>
                <a:gd name="T45" fmla="*/ 849 h 2808"/>
                <a:gd name="T46" fmla="*/ 1043 w 4622"/>
                <a:gd name="T47" fmla="*/ 598 h 2808"/>
                <a:gd name="T48" fmla="*/ 1613 w 4622"/>
                <a:gd name="T49" fmla="*/ 381 h 2808"/>
                <a:gd name="T50" fmla="*/ 2669 w 4622"/>
                <a:gd name="T51" fmla="*/ 316 h 2808"/>
                <a:gd name="T52" fmla="*/ 3166 w 4622"/>
                <a:gd name="T53" fmla="*/ 424 h 2808"/>
                <a:gd name="T54" fmla="*/ 3578 w 4622"/>
                <a:gd name="T55" fmla="*/ 598 h 2808"/>
                <a:gd name="T56" fmla="*/ 3966 w 4622"/>
                <a:gd name="T57" fmla="*/ 936 h 2808"/>
                <a:gd name="T58" fmla="*/ 4112 w 4622"/>
                <a:gd name="T59" fmla="*/ 1327 h 2808"/>
                <a:gd name="T60" fmla="*/ 3954 w 4622"/>
                <a:gd name="T61" fmla="*/ 1784 h 2808"/>
                <a:gd name="T62" fmla="*/ 3639 w 4622"/>
                <a:gd name="T63" fmla="*/ 2078 h 2808"/>
                <a:gd name="T64" fmla="*/ 2851 w 4622"/>
                <a:gd name="T65" fmla="*/ 2415 h 2808"/>
                <a:gd name="T66" fmla="*/ 1638 w 4622"/>
                <a:gd name="T67" fmla="*/ 2491 h 2808"/>
                <a:gd name="T68" fmla="*/ 910 w 4622"/>
                <a:gd name="T69" fmla="*/ 2306 h 2808"/>
                <a:gd name="T70" fmla="*/ 352 w 4622"/>
                <a:gd name="T71" fmla="*/ 1980 h 2808"/>
                <a:gd name="T72" fmla="*/ 37 w 4622"/>
                <a:gd name="T73" fmla="*/ 1567 h 2808"/>
                <a:gd name="T74" fmla="*/ 49 w 4622"/>
                <a:gd name="T75" fmla="*/ 1066 h 2808"/>
                <a:gd name="T76" fmla="*/ 522 w 4622"/>
                <a:gd name="T77" fmla="*/ 490 h 2808"/>
                <a:gd name="T78" fmla="*/ 1019 w 4622"/>
                <a:gd name="T79" fmla="*/ 229 h 2808"/>
                <a:gd name="T80" fmla="*/ 1844 w 4622"/>
                <a:gd name="T81" fmla="*/ 33 h 2808"/>
                <a:gd name="T82" fmla="*/ 3214 w 4622"/>
                <a:gd name="T83" fmla="*/ 109 h 2808"/>
                <a:gd name="T84" fmla="*/ 3942 w 4622"/>
                <a:gd name="T85" fmla="*/ 403 h 2808"/>
                <a:gd name="T86" fmla="*/ 4439 w 4622"/>
                <a:gd name="T87" fmla="*/ 816 h 2808"/>
                <a:gd name="T88" fmla="*/ 4609 w 4622"/>
                <a:gd name="T89" fmla="*/ 1197 h 2808"/>
                <a:gd name="T90" fmla="*/ 4573 w 4622"/>
                <a:gd name="T91" fmla="*/ 1599 h 2808"/>
                <a:gd name="T92" fmla="*/ 4342 w 4622"/>
                <a:gd name="T93" fmla="*/ 1991 h 2808"/>
                <a:gd name="T94" fmla="*/ 3603 w 4622"/>
                <a:gd name="T95" fmla="*/ 2524 h 2808"/>
                <a:gd name="T96" fmla="*/ 2778 w 4622"/>
                <a:gd name="T97" fmla="*/ 2774 h 28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22"/>
                <a:gd name="T148" fmla="*/ 0 h 2808"/>
                <a:gd name="T149" fmla="*/ 4622 w 4622"/>
                <a:gd name="T150" fmla="*/ 2808 h 28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22" h="2808">
                  <a:moveTo>
                    <a:pt x="1541" y="1327"/>
                  </a:moveTo>
                  <a:lnTo>
                    <a:pt x="1553" y="1240"/>
                  </a:lnTo>
                  <a:lnTo>
                    <a:pt x="1601" y="1164"/>
                  </a:lnTo>
                  <a:lnTo>
                    <a:pt x="1674" y="1088"/>
                  </a:lnTo>
                  <a:lnTo>
                    <a:pt x="1771" y="1023"/>
                  </a:lnTo>
                  <a:lnTo>
                    <a:pt x="1880" y="968"/>
                  </a:lnTo>
                  <a:lnTo>
                    <a:pt x="2014" y="936"/>
                  </a:lnTo>
                  <a:lnTo>
                    <a:pt x="2317" y="903"/>
                  </a:lnTo>
                  <a:lnTo>
                    <a:pt x="2608" y="936"/>
                  </a:lnTo>
                  <a:lnTo>
                    <a:pt x="2863" y="1023"/>
                  </a:lnTo>
                  <a:lnTo>
                    <a:pt x="2948" y="1088"/>
                  </a:lnTo>
                  <a:lnTo>
                    <a:pt x="3020" y="1164"/>
                  </a:lnTo>
                  <a:lnTo>
                    <a:pt x="3069" y="1240"/>
                  </a:lnTo>
                  <a:lnTo>
                    <a:pt x="3081" y="1327"/>
                  </a:lnTo>
                  <a:lnTo>
                    <a:pt x="3057" y="1447"/>
                  </a:lnTo>
                  <a:lnTo>
                    <a:pt x="3008" y="1556"/>
                  </a:lnTo>
                  <a:lnTo>
                    <a:pt x="2911" y="1654"/>
                  </a:lnTo>
                  <a:lnTo>
                    <a:pt x="2778" y="1741"/>
                  </a:lnTo>
                  <a:lnTo>
                    <a:pt x="2705" y="1773"/>
                  </a:lnTo>
                  <a:lnTo>
                    <a:pt x="2632" y="1806"/>
                  </a:lnTo>
                  <a:lnTo>
                    <a:pt x="2450" y="1860"/>
                  </a:lnTo>
                  <a:lnTo>
                    <a:pt x="2256" y="1893"/>
                  </a:lnTo>
                  <a:lnTo>
                    <a:pt x="2050" y="1904"/>
                  </a:lnTo>
                  <a:lnTo>
                    <a:pt x="1844" y="1893"/>
                  </a:lnTo>
                  <a:lnTo>
                    <a:pt x="1650" y="1860"/>
                  </a:lnTo>
                  <a:lnTo>
                    <a:pt x="1322" y="1741"/>
                  </a:lnTo>
                  <a:lnTo>
                    <a:pt x="1201" y="1654"/>
                  </a:lnTo>
                  <a:lnTo>
                    <a:pt x="1104" y="1556"/>
                  </a:lnTo>
                  <a:lnTo>
                    <a:pt x="1043" y="1447"/>
                  </a:lnTo>
                  <a:lnTo>
                    <a:pt x="1031" y="1327"/>
                  </a:lnTo>
                  <a:lnTo>
                    <a:pt x="1056" y="1186"/>
                  </a:lnTo>
                  <a:lnTo>
                    <a:pt x="1128" y="1044"/>
                  </a:lnTo>
                  <a:lnTo>
                    <a:pt x="1250" y="925"/>
                  </a:lnTo>
                  <a:lnTo>
                    <a:pt x="1407" y="805"/>
                  </a:lnTo>
                  <a:lnTo>
                    <a:pt x="1589" y="718"/>
                  </a:lnTo>
                  <a:lnTo>
                    <a:pt x="1807" y="642"/>
                  </a:lnTo>
                  <a:lnTo>
                    <a:pt x="2050" y="598"/>
                  </a:lnTo>
                  <a:lnTo>
                    <a:pt x="2317" y="588"/>
                  </a:lnTo>
                  <a:lnTo>
                    <a:pt x="2572" y="598"/>
                  </a:lnTo>
                  <a:lnTo>
                    <a:pt x="2814" y="642"/>
                  </a:lnTo>
                  <a:lnTo>
                    <a:pt x="3032" y="718"/>
                  </a:lnTo>
                  <a:lnTo>
                    <a:pt x="3227" y="805"/>
                  </a:lnTo>
                  <a:lnTo>
                    <a:pt x="3372" y="925"/>
                  </a:lnTo>
                  <a:lnTo>
                    <a:pt x="3493" y="1044"/>
                  </a:lnTo>
                  <a:lnTo>
                    <a:pt x="3542" y="1110"/>
                  </a:lnTo>
                  <a:lnTo>
                    <a:pt x="3566" y="1186"/>
                  </a:lnTo>
                  <a:lnTo>
                    <a:pt x="3603" y="1327"/>
                  </a:lnTo>
                  <a:lnTo>
                    <a:pt x="3566" y="1501"/>
                  </a:lnTo>
                  <a:lnTo>
                    <a:pt x="3481" y="1675"/>
                  </a:lnTo>
                  <a:lnTo>
                    <a:pt x="3408" y="1752"/>
                  </a:lnTo>
                  <a:lnTo>
                    <a:pt x="3336" y="1828"/>
                  </a:lnTo>
                  <a:lnTo>
                    <a:pt x="3142" y="1958"/>
                  </a:lnTo>
                  <a:lnTo>
                    <a:pt x="2923" y="2067"/>
                  </a:lnTo>
                  <a:lnTo>
                    <a:pt x="2656" y="2154"/>
                  </a:lnTo>
                  <a:lnTo>
                    <a:pt x="2365" y="2208"/>
                  </a:lnTo>
                  <a:lnTo>
                    <a:pt x="2050" y="2219"/>
                  </a:lnTo>
                  <a:lnTo>
                    <a:pt x="1747" y="2208"/>
                  </a:lnTo>
                  <a:lnTo>
                    <a:pt x="1456" y="2154"/>
                  </a:lnTo>
                  <a:lnTo>
                    <a:pt x="1189" y="2067"/>
                  </a:lnTo>
                  <a:lnTo>
                    <a:pt x="958" y="1958"/>
                  </a:lnTo>
                  <a:lnTo>
                    <a:pt x="777" y="1828"/>
                  </a:lnTo>
                  <a:lnTo>
                    <a:pt x="704" y="1752"/>
                  </a:lnTo>
                  <a:lnTo>
                    <a:pt x="631" y="1675"/>
                  </a:lnTo>
                  <a:lnTo>
                    <a:pt x="582" y="1588"/>
                  </a:lnTo>
                  <a:lnTo>
                    <a:pt x="546" y="1501"/>
                  </a:lnTo>
                  <a:lnTo>
                    <a:pt x="510" y="1327"/>
                  </a:lnTo>
                  <a:lnTo>
                    <a:pt x="546" y="1131"/>
                  </a:lnTo>
                  <a:lnTo>
                    <a:pt x="655" y="936"/>
                  </a:lnTo>
                  <a:lnTo>
                    <a:pt x="728" y="849"/>
                  </a:lnTo>
                  <a:lnTo>
                    <a:pt x="825" y="762"/>
                  </a:lnTo>
                  <a:lnTo>
                    <a:pt x="922" y="675"/>
                  </a:lnTo>
                  <a:lnTo>
                    <a:pt x="1043" y="598"/>
                  </a:lnTo>
                  <a:lnTo>
                    <a:pt x="1310" y="479"/>
                  </a:lnTo>
                  <a:lnTo>
                    <a:pt x="1456" y="424"/>
                  </a:lnTo>
                  <a:lnTo>
                    <a:pt x="1613" y="381"/>
                  </a:lnTo>
                  <a:lnTo>
                    <a:pt x="1953" y="316"/>
                  </a:lnTo>
                  <a:lnTo>
                    <a:pt x="2317" y="294"/>
                  </a:lnTo>
                  <a:lnTo>
                    <a:pt x="2669" y="316"/>
                  </a:lnTo>
                  <a:lnTo>
                    <a:pt x="2851" y="337"/>
                  </a:lnTo>
                  <a:lnTo>
                    <a:pt x="3008" y="381"/>
                  </a:lnTo>
                  <a:lnTo>
                    <a:pt x="3166" y="424"/>
                  </a:lnTo>
                  <a:lnTo>
                    <a:pt x="3324" y="479"/>
                  </a:lnTo>
                  <a:lnTo>
                    <a:pt x="3457" y="533"/>
                  </a:lnTo>
                  <a:lnTo>
                    <a:pt x="3578" y="598"/>
                  </a:lnTo>
                  <a:lnTo>
                    <a:pt x="3700" y="675"/>
                  </a:lnTo>
                  <a:lnTo>
                    <a:pt x="3809" y="762"/>
                  </a:lnTo>
                  <a:lnTo>
                    <a:pt x="3966" y="936"/>
                  </a:lnTo>
                  <a:lnTo>
                    <a:pt x="4076" y="1131"/>
                  </a:lnTo>
                  <a:lnTo>
                    <a:pt x="4100" y="1229"/>
                  </a:lnTo>
                  <a:lnTo>
                    <a:pt x="4112" y="1327"/>
                  </a:lnTo>
                  <a:lnTo>
                    <a:pt x="4076" y="1567"/>
                  </a:lnTo>
                  <a:lnTo>
                    <a:pt x="4015" y="1675"/>
                  </a:lnTo>
                  <a:lnTo>
                    <a:pt x="3954" y="1784"/>
                  </a:lnTo>
                  <a:lnTo>
                    <a:pt x="3857" y="1882"/>
                  </a:lnTo>
                  <a:lnTo>
                    <a:pt x="3760" y="1980"/>
                  </a:lnTo>
                  <a:lnTo>
                    <a:pt x="3639" y="2078"/>
                  </a:lnTo>
                  <a:lnTo>
                    <a:pt x="3505" y="2165"/>
                  </a:lnTo>
                  <a:lnTo>
                    <a:pt x="3202" y="2306"/>
                  </a:lnTo>
                  <a:lnTo>
                    <a:pt x="2851" y="2415"/>
                  </a:lnTo>
                  <a:lnTo>
                    <a:pt x="2475" y="2491"/>
                  </a:lnTo>
                  <a:lnTo>
                    <a:pt x="2050" y="2513"/>
                  </a:lnTo>
                  <a:lnTo>
                    <a:pt x="1638" y="2491"/>
                  </a:lnTo>
                  <a:lnTo>
                    <a:pt x="1444" y="2459"/>
                  </a:lnTo>
                  <a:lnTo>
                    <a:pt x="1250" y="2415"/>
                  </a:lnTo>
                  <a:lnTo>
                    <a:pt x="910" y="2306"/>
                  </a:lnTo>
                  <a:lnTo>
                    <a:pt x="607" y="2165"/>
                  </a:lnTo>
                  <a:lnTo>
                    <a:pt x="473" y="2078"/>
                  </a:lnTo>
                  <a:lnTo>
                    <a:pt x="352" y="1980"/>
                  </a:lnTo>
                  <a:lnTo>
                    <a:pt x="158" y="1784"/>
                  </a:lnTo>
                  <a:lnTo>
                    <a:pt x="85" y="1675"/>
                  </a:lnTo>
                  <a:lnTo>
                    <a:pt x="37" y="1567"/>
                  </a:lnTo>
                  <a:lnTo>
                    <a:pt x="0" y="1327"/>
                  </a:lnTo>
                  <a:lnTo>
                    <a:pt x="12" y="1197"/>
                  </a:lnTo>
                  <a:lnTo>
                    <a:pt x="49" y="1066"/>
                  </a:lnTo>
                  <a:lnTo>
                    <a:pt x="182" y="816"/>
                  </a:lnTo>
                  <a:lnTo>
                    <a:pt x="388" y="598"/>
                  </a:lnTo>
                  <a:lnTo>
                    <a:pt x="522" y="490"/>
                  </a:lnTo>
                  <a:lnTo>
                    <a:pt x="680" y="403"/>
                  </a:lnTo>
                  <a:lnTo>
                    <a:pt x="837" y="316"/>
                  </a:lnTo>
                  <a:lnTo>
                    <a:pt x="1019" y="229"/>
                  </a:lnTo>
                  <a:lnTo>
                    <a:pt x="1407" y="109"/>
                  </a:lnTo>
                  <a:lnTo>
                    <a:pt x="1626" y="65"/>
                  </a:lnTo>
                  <a:lnTo>
                    <a:pt x="1844" y="33"/>
                  </a:lnTo>
                  <a:lnTo>
                    <a:pt x="2317" y="0"/>
                  </a:lnTo>
                  <a:lnTo>
                    <a:pt x="2778" y="33"/>
                  </a:lnTo>
                  <a:lnTo>
                    <a:pt x="3214" y="109"/>
                  </a:lnTo>
                  <a:lnTo>
                    <a:pt x="3603" y="229"/>
                  </a:lnTo>
                  <a:lnTo>
                    <a:pt x="3784" y="316"/>
                  </a:lnTo>
                  <a:lnTo>
                    <a:pt x="3942" y="403"/>
                  </a:lnTo>
                  <a:lnTo>
                    <a:pt x="4233" y="598"/>
                  </a:lnTo>
                  <a:lnTo>
                    <a:pt x="4342" y="707"/>
                  </a:lnTo>
                  <a:lnTo>
                    <a:pt x="4439" y="816"/>
                  </a:lnTo>
                  <a:lnTo>
                    <a:pt x="4524" y="946"/>
                  </a:lnTo>
                  <a:lnTo>
                    <a:pt x="4573" y="1066"/>
                  </a:lnTo>
                  <a:lnTo>
                    <a:pt x="4609" y="1197"/>
                  </a:lnTo>
                  <a:lnTo>
                    <a:pt x="4621" y="1327"/>
                  </a:lnTo>
                  <a:lnTo>
                    <a:pt x="4609" y="1469"/>
                  </a:lnTo>
                  <a:lnTo>
                    <a:pt x="4573" y="1599"/>
                  </a:lnTo>
                  <a:lnTo>
                    <a:pt x="4524" y="1730"/>
                  </a:lnTo>
                  <a:lnTo>
                    <a:pt x="4439" y="1860"/>
                  </a:lnTo>
                  <a:lnTo>
                    <a:pt x="4342" y="1991"/>
                  </a:lnTo>
                  <a:lnTo>
                    <a:pt x="4233" y="2111"/>
                  </a:lnTo>
                  <a:lnTo>
                    <a:pt x="3942" y="2339"/>
                  </a:lnTo>
                  <a:lnTo>
                    <a:pt x="3603" y="2524"/>
                  </a:lnTo>
                  <a:lnTo>
                    <a:pt x="3214" y="2676"/>
                  </a:lnTo>
                  <a:lnTo>
                    <a:pt x="2996" y="2731"/>
                  </a:lnTo>
                  <a:lnTo>
                    <a:pt x="2778" y="2774"/>
                  </a:lnTo>
                  <a:lnTo>
                    <a:pt x="2317" y="2807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xmlns="" id="{BE1D61AB-245E-43A4-9A2E-6129AAD64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913" y="3957638"/>
              <a:ext cx="3657600" cy="725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61ED7A18-5698-4E32-B995-35E77E6F1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2576513"/>
              <a:ext cx="2119312" cy="1382712"/>
            </a:xfrm>
            <a:custGeom>
              <a:avLst/>
              <a:gdLst>
                <a:gd name="T0" fmla="*/ 0 w 1335"/>
                <a:gd name="T1" fmla="*/ 870 h 871"/>
                <a:gd name="T2" fmla="*/ 0 w 1335"/>
                <a:gd name="T3" fmla="*/ 500 h 871"/>
                <a:gd name="T4" fmla="*/ 1334 w 1335"/>
                <a:gd name="T5" fmla="*/ 0 h 871"/>
                <a:gd name="T6" fmla="*/ 0 60000 65536"/>
                <a:gd name="T7" fmla="*/ 0 60000 65536"/>
                <a:gd name="T8" fmla="*/ 0 60000 65536"/>
                <a:gd name="T9" fmla="*/ 0 w 1335"/>
                <a:gd name="T10" fmla="*/ 0 h 871"/>
                <a:gd name="T11" fmla="*/ 1335 w 1335"/>
                <a:gd name="T12" fmla="*/ 871 h 8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5" h="871">
                  <a:moveTo>
                    <a:pt x="0" y="870"/>
                  </a:moveTo>
                  <a:lnTo>
                    <a:pt x="0" y="500"/>
                  </a:lnTo>
                  <a:lnTo>
                    <a:pt x="133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7EFE3C22-9C63-47E1-950C-ACC8EDA7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" y="1646238"/>
              <a:ext cx="1553309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Determine objetivos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alternativas y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restricciones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xmlns="" id="{EC3AC166-100D-4B55-A2C3-EB41EF709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1493838"/>
              <a:ext cx="1670330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Evalúe alternativas,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identifique y resuelva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xmlns="" id="{A1EC32DD-A9BA-41DA-91DB-53D2013E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2027238"/>
              <a:ext cx="9457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E66F8693-CF86-4AD4-BEFB-EF96AE33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2865438"/>
              <a:ext cx="9457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7795641B-547E-4935-8D23-54BF3AA4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2408238"/>
              <a:ext cx="9457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C15D2095-99D5-4277-91B2-BA5D36EF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525" y="3398838"/>
              <a:ext cx="738985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Análisis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Riesgos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8E1CF35F-75B8-4D71-B88E-69C1B08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25" y="5761038"/>
              <a:ext cx="1112484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Planea la 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siguiente fase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B6F0B9CE-EE13-4698-B871-D195DDA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5837238"/>
              <a:ext cx="1667123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 dirty="0">
                  <a:latin typeface="Book Antiqua" pitchFamily="18" charset="0"/>
                </a:rPr>
                <a:t>Desarrolle y verifique</a:t>
              </a:r>
            </a:p>
            <a:p>
              <a:pPr algn="ctr"/>
              <a:r>
                <a:rPr lang="es-ES" sz="1200" dirty="0">
                  <a:latin typeface="Book Antiqua" pitchFamily="18" charset="0"/>
                </a:rPr>
                <a:t>el siguiente nivel </a:t>
              </a:r>
            </a:p>
            <a:p>
              <a:pPr algn="ctr"/>
              <a:r>
                <a:rPr lang="es-ES" sz="1200" dirty="0">
                  <a:latin typeface="Book Antiqua" pitchFamily="18" charset="0"/>
                </a:rPr>
                <a:t>del producto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0F973D39-AE83-4ACD-B583-19B1C1DF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5" y="3094038"/>
              <a:ext cx="101951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Prototipo</a:t>
              </a:r>
            </a:p>
            <a:p>
              <a:r>
                <a:rPr lang="es-ES" sz="1200">
                  <a:latin typeface="Book Antiqua" pitchFamily="18" charset="0"/>
                </a:rPr>
                <a:t>Operacional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xmlns="" id="{CCB8CD9F-0D66-4D61-A5DF-B7F928C7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3246438"/>
              <a:ext cx="82715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Prototipo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xmlns="" id="{9927C80D-B34E-4F3D-83F1-C5791679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5" y="3398838"/>
              <a:ext cx="82715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Prototipo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EA2B81E6-0DD0-4706-B2B2-62B77613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3551238"/>
              <a:ext cx="572273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 dirty="0" err="1">
                  <a:latin typeface="Book Antiqua" pitchFamily="18" charset="0"/>
                </a:rPr>
                <a:t>Proto</a:t>
              </a:r>
              <a:endParaRPr lang="es-ES" sz="1200" dirty="0">
                <a:latin typeface="Book Antiqua" pitchFamily="18" charset="0"/>
              </a:endParaRPr>
            </a:p>
            <a:p>
              <a:pPr algn="ctr"/>
              <a:r>
                <a:rPr lang="es-ES" sz="1200" dirty="0">
                  <a:latin typeface="Book Antiqua" pitchFamily="18" charset="0"/>
                </a:rPr>
                <a:t>tipo 1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xmlns="" id="{7672749D-6AA2-4DEF-8B88-71751CA0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5" y="4084638"/>
              <a:ext cx="1772921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Plan de requerimientos</a:t>
              </a:r>
            </a:p>
            <a:p>
              <a:r>
                <a:rPr lang="es-ES" sz="1200">
                  <a:latin typeface="Book Antiqua" pitchFamily="18" charset="0"/>
                </a:rPr>
                <a:t>Plan del ciclo de vida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xmlns="" id="{4C760CF3-4C24-4DC8-8B32-889460E9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3703638"/>
              <a:ext cx="924933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 dirty="0">
                  <a:latin typeface="Book Antiqua" pitchFamily="18" charset="0"/>
                </a:rPr>
                <a:t>REVISIÓN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B95A2E13-36CF-4990-881F-58E124E8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4846638"/>
              <a:ext cx="899285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Plan de 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Desarrollo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xmlns="" id="{83BD32DF-A3FC-42E2-B41D-AC4BE8752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5380038"/>
              <a:ext cx="1510029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Plan de Integración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y Prueba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DD234B25-AD95-4EB9-AF27-6FC10003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4160838"/>
              <a:ext cx="1043555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Concepto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Operación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29BFF2C9-4669-4328-B420-7E189ADA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4008438"/>
              <a:ext cx="2741135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 dirty="0">
                  <a:latin typeface="Book Antiqua" pitchFamily="18" charset="0"/>
                </a:rPr>
                <a:t>Simulaciones, modelos y </a:t>
              </a:r>
              <a:r>
                <a:rPr lang="es-ES" sz="1200" dirty="0" err="1">
                  <a:latin typeface="Book Antiqua" pitchFamily="18" charset="0"/>
                </a:rPr>
                <a:t>benchmarks</a:t>
              </a:r>
              <a:endParaRPr lang="es-ES" sz="1200" dirty="0">
                <a:latin typeface="Book Antiqua" pitchFamily="18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F3BC80C8-1EA9-4FAC-B057-DD89F9BD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5" y="4389438"/>
              <a:ext cx="936154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Requeri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mientos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 SW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xmlns="" id="{4C22076D-0A1F-4554-9B14-E3A085AA2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4846638"/>
              <a:ext cx="126477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Validación de</a:t>
              </a:r>
            </a:p>
            <a:p>
              <a:r>
                <a:rPr lang="es-ES" sz="1200">
                  <a:latin typeface="Book Antiqua" pitchFamily="18" charset="0"/>
                </a:rPr>
                <a:t>Requerimientos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xmlns="" id="{2C4EA160-BF2E-46D8-B451-4B5520DB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5380038"/>
              <a:ext cx="662041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Diseño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V &amp;V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xmlns="" id="{7CAD1BB5-283D-4E99-85ED-64895735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6065838"/>
              <a:ext cx="729367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Servicio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xmlns="" id="{D61271AD-CC39-4052-B205-4BC36FD0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525" y="5684838"/>
              <a:ext cx="95539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Prueba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Aceptación</a:t>
              </a: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89358096-9E0C-4497-916A-1BC85A4D9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550" y="5456238"/>
              <a:ext cx="960199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Prueba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Integración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9656BD05-30FF-432B-94B5-58418506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425" y="5151438"/>
              <a:ext cx="875240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sz="1200">
                  <a:latin typeface="Book Antiqua" pitchFamily="18" charset="0"/>
                </a:rPr>
                <a:t>Prueba de</a:t>
              </a:r>
            </a:p>
            <a:p>
              <a:pPr algn="ctr"/>
              <a:r>
                <a:rPr lang="es-ES" sz="1200">
                  <a:latin typeface="Book Antiqua" pitchFamily="18" charset="0"/>
                </a:rPr>
                <a:t>Unidades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EB41C06F-3B9A-44BD-A6DA-78A81BA6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4922838"/>
              <a:ext cx="1046761" cy="2776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Codificación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xmlns="" id="{9E580409-49B8-4DFC-B128-932D5119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5" y="4541838"/>
              <a:ext cx="849592" cy="46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Diseño</a:t>
              </a:r>
            </a:p>
            <a:p>
              <a:r>
                <a:rPr lang="es-ES" sz="1200">
                  <a:latin typeface="Book Antiqua" pitchFamily="18" charset="0"/>
                </a:rPr>
                <a:t>Detallado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38DF6674-23A0-4B1E-8F6E-C1CCB21E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4541838"/>
              <a:ext cx="969817" cy="6469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200">
                  <a:latin typeface="Book Antiqua" pitchFamily="18" charset="0"/>
                </a:rPr>
                <a:t>        Diseño</a:t>
              </a:r>
            </a:p>
            <a:p>
              <a:r>
                <a:rPr lang="es-ES" sz="1200">
                  <a:latin typeface="Book Antiqua" pitchFamily="18" charset="0"/>
                </a:rPr>
                <a:t>        del</a:t>
              </a:r>
            </a:p>
            <a:p>
              <a:r>
                <a:rPr lang="es-ES" sz="1200">
                  <a:latin typeface="Book Antiqua" pitchFamily="18" charset="0"/>
                </a:rPr>
                <a:t>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12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E27BC2-39BE-4D01-B8A3-490509EB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Proceso de Espiral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B5FAB6-49C9-4ABE-B424-83A5A897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Planteamiento de Objetivos</a:t>
            </a:r>
          </a:p>
          <a:p>
            <a:pPr lvl="1"/>
            <a:r>
              <a:rPr lang="es-419" dirty="0"/>
              <a:t>Se identifican los objetivos específicos para cada fase del proyecto.</a:t>
            </a:r>
          </a:p>
          <a:p>
            <a:r>
              <a:rPr lang="es-419" dirty="0"/>
              <a:t>Identificación y reducción de riesgos.</a:t>
            </a:r>
          </a:p>
          <a:p>
            <a:pPr lvl="1"/>
            <a:r>
              <a:rPr lang="es-419" dirty="0"/>
              <a:t>Los riesgos clave se identifican y analizan, y la información sirve para minimizar los riesgos.</a:t>
            </a:r>
          </a:p>
          <a:p>
            <a:r>
              <a:rPr lang="es-419" dirty="0"/>
              <a:t>Desarrollo y Validación.</a:t>
            </a:r>
          </a:p>
          <a:p>
            <a:pPr lvl="1"/>
            <a:r>
              <a:rPr lang="es-419" dirty="0"/>
              <a:t>Se elige un modelo apropiado para la siguiente fase del desarrollo.</a:t>
            </a:r>
          </a:p>
          <a:p>
            <a:r>
              <a:rPr lang="es-419" dirty="0"/>
              <a:t>Planeación.</a:t>
            </a:r>
          </a:p>
          <a:p>
            <a:pPr lvl="1"/>
            <a:r>
              <a:rPr lang="es-419" dirty="0"/>
              <a:t>Se revisa el proyecto y se trazan planes para la siguiente ronda del espiral.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78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E4C642-5A52-4AF6-87E9-6840D7A8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Plantilla para una ronda del espiral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ADE1D4-3B23-4B7E-99CC-37D5642A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Objetivos.</a:t>
            </a:r>
          </a:p>
          <a:p>
            <a:r>
              <a:rPr lang="es-419" dirty="0"/>
              <a:t>Restricciones.</a:t>
            </a:r>
          </a:p>
          <a:p>
            <a:r>
              <a:rPr lang="es-419" dirty="0"/>
              <a:t>Alternativas.</a:t>
            </a:r>
          </a:p>
          <a:p>
            <a:r>
              <a:rPr lang="es-419" dirty="0"/>
              <a:t>Riesgos.</a:t>
            </a:r>
          </a:p>
          <a:p>
            <a:r>
              <a:rPr lang="es-419" dirty="0"/>
              <a:t>Resolución de riesgos.</a:t>
            </a:r>
          </a:p>
          <a:p>
            <a:r>
              <a:rPr lang="es-419" dirty="0"/>
              <a:t>Resultados.</a:t>
            </a:r>
          </a:p>
          <a:p>
            <a:r>
              <a:rPr lang="es-419" dirty="0"/>
              <a:t>Planes.</a:t>
            </a:r>
          </a:p>
          <a:p>
            <a:r>
              <a:rPr lang="es-419" dirty="0"/>
              <a:t>Garantías (</a:t>
            </a:r>
            <a:r>
              <a:rPr lang="es-419" dirty="0" err="1"/>
              <a:t>commitments</a:t>
            </a:r>
            <a:r>
              <a:rPr lang="es-419" dirty="0"/>
              <a:t>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698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B1EFDE-ED2F-46E1-B963-6D7F4B6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Ventajas del Modelo de Espiral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1DD4D16-CA2A-4FC9-BBCE-71FFB86C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Centra su atención en la reutilización de componentes y eliminación de errores en información descubierta en fases iniciales.</a:t>
            </a:r>
          </a:p>
          <a:p>
            <a:r>
              <a:rPr lang="es-419" dirty="0"/>
              <a:t>Los objetivos de calidad son primordiales.</a:t>
            </a:r>
          </a:p>
          <a:p>
            <a:r>
              <a:rPr lang="es-419" dirty="0"/>
              <a:t>Integra desarrollo con mantenimiento.</a:t>
            </a:r>
          </a:p>
          <a:p>
            <a:r>
              <a:rPr lang="es-419" dirty="0"/>
              <a:t>Provee un marco de desarrollo de hardware/software.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2065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AF24B4-3E37-4658-B615-73C3904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con el Modelo de Espiral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237E174-B821-45A1-8CE9-38ECDA7B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desarrollo contractual especifica el modelo del proceso y los resultados a entregar por adelantado.</a:t>
            </a:r>
          </a:p>
          <a:p>
            <a:r>
              <a:rPr lang="es-419" dirty="0"/>
              <a:t>Requiere de experiencia en la identificación de riesgos.</a:t>
            </a:r>
          </a:p>
          <a:p>
            <a:r>
              <a:rPr lang="es-419" dirty="0"/>
              <a:t>Requiere refinamiento para uso generalizado.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29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Definir la Ingeniería de Software y explicar su importancia.</a:t>
            </a:r>
          </a:p>
          <a:p>
            <a:pPr marL="0" indent="0">
              <a:buNone/>
            </a:pPr>
            <a:r>
              <a:rPr lang="es-419" dirty="0"/>
              <a:t>Discutir los conceptos de producto de software y proceso de software.</a:t>
            </a:r>
          </a:p>
          <a:p>
            <a:pPr marL="0" indent="0">
              <a:buNone/>
            </a:pPr>
            <a:r>
              <a:rPr lang="es-419" dirty="0"/>
              <a:t>Definir la importancia de la visibilidad de los procesos.</a:t>
            </a:r>
          </a:p>
          <a:p>
            <a:pPr marL="0" indent="0">
              <a:buNone/>
            </a:pPr>
            <a:r>
              <a:rPr lang="es-419" dirty="0"/>
              <a:t>Introducir la noción de responsabilidad profesional.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316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562EC6-96C4-4C27-A46D-48963B73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9363"/>
            <a:ext cx="10058400" cy="898666"/>
          </a:xfrm>
        </p:spPr>
        <p:txBody>
          <a:bodyPr/>
          <a:lstStyle/>
          <a:p>
            <a:r>
              <a:rPr lang="es-AR" dirty="0"/>
              <a:t>Visibilidad del Modelo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16050304-9D28-4002-AD5A-5F3727002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302566"/>
              </p:ext>
            </p:extLst>
          </p:nvPr>
        </p:nvGraphicFramePr>
        <p:xfrm>
          <a:off x="3568700" y="2717800"/>
          <a:ext cx="3171825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4133361" imgH="2571758" progId="Word.Document.8">
                  <p:embed/>
                </p:oleObj>
              </mc:Choice>
              <mc:Fallback>
                <p:oleObj name="Document" r:id="rId3" imgW="4133361" imgH="2571758" progId="Word.Document.8">
                  <p:embed/>
                  <p:pic>
                    <p:nvPicPr>
                      <p:cNvPr id="102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717800"/>
                        <a:ext cx="3171825" cy="1973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8D6F6E67-CD94-49EF-8FE6-0AE7FC2D4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16454"/>
              </p:ext>
            </p:extLst>
          </p:nvPr>
        </p:nvGraphicFramePr>
        <p:xfrm>
          <a:off x="2277836" y="1479758"/>
          <a:ext cx="7636328" cy="5180610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3818164">
                  <a:extLst>
                    <a:ext uri="{9D8B030D-6E8A-4147-A177-3AD203B41FA5}">
                      <a16:colId xmlns:a16="http://schemas.microsoft.com/office/drawing/2014/main" xmlns="" val="117638291"/>
                    </a:ext>
                  </a:extLst>
                </a:gridCol>
                <a:gridCol w="3818164">
                  <a:extLst>
                    <a:ext uri="{9D8B030D-6E8A-4147-A177-3AD203B41FA5}">
                      <a16:colId xmlns:a16="http://schemas.microsoft.com/office/drawing/2014/main" xmlns="" val="1411756845"/>
                    </a:ext>
                  </a:extLst>
                </a:gridCol>
              </a:tblGrid>
              <a:tr h="431717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Modelo de Proceso 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Visibilidad del Proceso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xmlns="" val="3885315642"/>
                  </a:ext>
                </a:extLst>
              </a:tr>
              <a:tr h="8634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Modelo de Cascada</a:t>
                      </a:r>
                      <a:endParaRPr lang="es-A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Buena visibilidad, cada actividad produce un documento o resultado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xmlns="" val="658978791"/>
                  </a:ext>
                </a:extLst>
              </a:tr>
              <a:tr h="8634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Desarrollo Evolutivo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Visibilidad pobre, muy caro al producir docuementos en cada iteración.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xmlns="" val="4117423027"/>
                  </a:ext>
                </a:extLst>
              </a:tr>
              <a:tr h="863435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Modelos Formales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Buena visibilidad, en cada fase deben producirse documentos.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xmlns="" val="2097016049"/>
                  </a:ext>
                </a:extLst>
              </a:tr>
              <a:tr h="107929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Desarrollo orientado a la reutilización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Visibilidad moderada. Importante contar con documentación de componentes reutilizables.</a:t>
                      </a:r>
                      <a:endParaRPr lang="es-AR" sz="140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xmlns="" val="210143575"/>
                  </a:ext>
                </a:extLst>
              </a:tr>
              <a:tr h="107929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Modelo de Espiral</a:t>
                      </a:r>
                      <a:endParaRPr lang="es-A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Buena visibilidad, cada segmento y cada anillo del espiral debe producir un documento.</a:t>
                      </a:r>
                      <a:endParaRPr lang="es-AR" sz="1400" dirty="0">
                        <a:effectLst/>
                      </a:endParaRPr>
                    </a:p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968" marR="13968" marT="0" marB="0"/>
                </a:tc>
                <a:extLst>
                  <a:ext uri="{0D108BD9-81ED-4DB2-BD59-A6C34878D82A}">
                    <a16:rowId xmlns:a16="http://schemas.microsoft.com/office/drawing/2014/main" xmlns="" val="7261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57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9A64A4-6F20-40EE-9D9F-C9CD891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D5E661F-88D2-4223-8AE9-C42E3137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La Ingeniería de software concierne a las teorías, métodos y herramientas para el desarrollo, administración y evolución de productos de software.</a:t>
            </a:r>
          </a:p>
          <a:p>
            <a:r>
              <a:rPr lang="es-419" dirty="0"/>
              <a:t>Los productos de software conformados por programas y documentación. Los atributos de los productos deben ser, mantenibilidad, confiabilidad, eficiencia y usabilidad.</a:t>
            </a:r>
          </a:p>
          <a:p>
            <a:r>
              <a:rPr lang="es-419" dirty="0"/>
              <a:t>Un proceso de software consiste en aquellas actividades involucradas en su desarrollo.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7124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84526A-AEE3-4DB2-8650-860641C9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575112C-37FA-4CD1-B55D-68C6D94F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El modelo de cascada considera cada actividad del proceso como una actividad discreta.</a:t>
            </a:r>
          </a:p>
          <a:p>
            <a:r>
              <a:rPr lang="es-419" dirty="0"/>
              <a:t>El modelo de desarrollo evolutivo considera actividades del proceso en forma concurrente.</a:t>
            </a:r>
          </a:p>
          <a:p>
            <a:r>
              <a:rPr lang="es-419" dirty="0"/>
              <a:t>El modelo de espiral se basa en análisis de riesgos.</a:t>
            </a:r>
          </a:p>
          <a:p>
            <a:r>
              <a:rPr lang="es-419" dirty="0"/>
              <a:t>La visibilidad del proceso involucra la creación de documentos o resultados de las actividades.</a:t>
            </a:r>
          </a:p>
          <a:p>
            <a:r>
              <a:rPr lang="es-419" dirty="0"/>
              <a:t>Los Ingenieros de software deben tener responsabilidades éticas, sociales y profesionales.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6169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31B6B9A2-9737-4C7F-ADF7-A9D1DEEA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37284" y="2852530"/>
            <a:ext cx="3932237" cy="3811588"/>
          </a:xfrm>
        </p:spPr>
        <p:txBody>
          <a:bodyPr>
            <a:normAutofit/>
          </a:bodyPr>
          <a:lstStyle/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295078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mtClean="0"/>
              <a:t>Productos de Software.</a:t>
            </a:r>
          </a:p>
          <a:p>
            <a:r>
              <a:rPr lang="es-419" smtClean="0"/>
              <a:t>El proceso de Software.</a:t>
            </a:r>
          </a:p>
          <a:p>
            <a:r>
              <a:rPr lang="es-419" smtClean="0"/>
              <a:t>El modelo de Espiral de Boehm.</a:t>
            </a:r>
          </a:p>
          <a:p>
            <a:r>
              <a:rPr lang="es-419" smtClean="0"/>
              <a:t>La visibilidad de los procesos.</a:t>
            </a:r>
          </a:p>
          <a:p>
            <a:r>
              <a:rPr lang="es-419" smtClean="0"/>
              <a:t>Responsabilidad profesional.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87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Las economías de los países desarrollados dependen en gran parte del software.</a:t>
            </a:r>
          </a:p>
          <a:p>
            <a:pPr marL="0" indent="0">
              <a:buNone/>
            </a:pPr>
            <a:r>
              <a:rPr lang="es-419" dirty="0"/>
              <a:t>Más y más sistemas son actualmente controlados por software.</a:t>
            </a:r>
          </a:p>
          <a:p>
            <a:pPr marL="0" indent="0">
              <a:buNone/>
            </a:pPr>
            <a:r>
              <a:rPr lang="es-419" dirty="0"/>
              <a:t>La Ingeniería de Software concierne a teorías, métodos y herramientas para el desarrollo profesional de software.</a:t>
            </a:r>
          </a:p>
        </p:txBody>
      </p:sp>
    </p:spTree>
    <p:extLst>
      <p:ext uri="{BB962C8B-B14F-4D97-AF65-F5344CB8AC3E}">
        <p14:creationId xmlns:p14="http://schemas.microsoft.com/office/powerpoint/2010/main" val="3720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Costos del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Los costos del software a menudo dominan al costo del sistema. El costo del software es a menudo más caro que el hardware.</a:t>
            </a:r>
          </a:p>
          <a:p>
            <a:pPr marL="0" indent="0">
              <a:buNone/>
            </a:pPr>
            <a:r>
              <a:rPr lang="es-419" dirty="0"/>
              <a:t>Cuesta más mantener el software que desarrollarlo. Para sistemas con una larga vida, este costo se multiplica.</a:t>
            </a:r>
          </a:p>
          <a:p>
            <a:pPr marL="0" indent="0">
              <a:buNone/>
            </a:pPr>
            <a:r>
              <a:rPr lang="es-419" dirty="0"/>
              <a:t>La Ingeniería de Software concierne a un desarrollo efectivo en cuanto a costos del software.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02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B5A777-FD24-48CD-B93E-7302B5BA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Productos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3B0A32C-4433-43DF-A7F2-7E84685F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Productos genéricos. </a:t>
            </a:r>
          </a:p>
          <a:p>
            <a:pPr lvl="1"/>
            <a:r>
              <a:rPr lang="es-419" dirty="0"/>
              <a:t>Productos que son producidos por una organización para ser vendidos al mercado.</a:t>
            </a:r>
          </a:p>
          <a:p>
            <a:r>
              <a:rPr lang="es-419" dirty="0"/>
              <a:t>Productos hechos a medida.</a:t>
            </a:r>
          </a:p>
          <a:p>
            <a:pPr lvl="1"/>
            <a:r>
              <a:rPr lang="es-419" dirty="0"/>
              <a:t>Sistemas que son desarrollados bajo pedido a un desarrollador específico.</a:t>
            </a:r>
          </a:p>
          <a:p>
            <a:r>
              <a:rPr lang="es-419" dirty="0"/>
              <a:t>La mayor parte del gasto del software es en productos genéricos, pero hay más esfuerzo en el desarrollo de los sistemas hechos a medida.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12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6F912B-ABD4-40A6-ABA9-70E17CFE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Características de los Productos de Software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E23800F-01FF-437B-ACEF-C930602E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960"/>
            <a:ext cx="10058400" cy="4023360"/>
          </a:xfrm>
        </p:spPr>
        <p:txBody>
          <a:bodyPr>
            <a:normAutofit fontScale="92500"/>
          </a:bodyPr>
          <a:lstStyle/>
          <a:p>
            <a:r>
              <a:rPr lang="es-419" dirty="0"/>
              <a:t>Mantenible.	</a:t>
            </a:r>
          </a:p>
          <a:p>
            <a:pPr lvl="1"/>
            <a:r>
              <a:rPr lang="es-419" dirty="0"/>
              <a:t>Debe ser posible que el software evolucione y que siga cumpliendo con sus especificaciones.</a:t>
            </a:r>
          </a:p>
          <a:p>
            <a:r>
              <a:rPr lang="es-419" dirty="0"/>
              <a:t>Confiable.</a:t>
            </a:r>
          </a:p>
          <a:p>
            <a:pPr lvl="1"/>
            <a:r>
              <a:rPr lang="es-419" dirty="0"/>
              <a:t>El software no debe causar daños físicos o económicos en el caso de fallos.</a:t>
            </a:r>
          </a:p>
          <a:p>
            <a:r>
              <a:rPr lang="es-419" dirty="0"/>
              <a:t>Eficiente.</a:t>
            </a:r>
          </a:p>
          <a:p>
            <a:pPr lvl="1"/>
            <a:r>
              <a:rPr lang="es-419" dirty="0"/>
              <a:t>El software no debe desperdiciar los recursos del sistema.</a:t>
            </a:r>
          </a:p>
          <a:p>
            <a:r>
              <a:rPr lang="es-419" dirty="0"/>
              <a:t>Fácil de usar.</a:t>
            </a:r>
          </a:p>
          <a:p>
            <a:pPr lvl="1"/>
            <a:r>
              <a:rPr lang="es-419" dirty="0"/>
              <a:t>El software debe contar con una interfaz de usuario adecuada y su documentación.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23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C05A65-41DB-49CD-A7F0-4F5D4663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Importancia de las características del producto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A7A5906-6571-46B9-8FBF-5DA9F0F7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La importancia relativa de las características depende del tipo de producto y el ambiente en el que será </a:t>
            </a:r>
            <a:r>
              <a:rPr lang="es-419"/>
              <a:t>utilizado.</a:t>
            </a:r>
            <a:endParaRPr lang="es-419" dirty="0"/>
          </a:p>
          <a:p>
            <a:r>
              <a:rPr lang="es-419" dirty="0"/>
              <a:t>En algunos casos, algunos atributos pueden dominar.</a:t>
            </a:r>
          </a:p>
          <a:p>
            <a:pPr lvl="1"/>
            <a:r>
              <a:rPr lang="es-419" dirty="0"/>
              <a:t>En sistemas de seguridad críticos de tiempo real, los atributos clave pueden ser la confiabilidad y la eficiencia.</a:t>
            </a:r>
          </a:p>
          <a:p>
            <a:r>
              <a:rPr lang="es-419" dirty="0"/>
              <a:t>Los costos tienden a crecer exponencialmente si se requieren niveles estrictos de determinadas características.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7819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1414</Words>
  <Application>Microsoft Office PowerPoint</Application>
  <PresentationFormat>Personalizado</PresentationFormat>
  <Paragraphs>264</Paragraphs>
  <Slides>33</Slides>
  <Notes>1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Tema de Office</vt:lpstr>
      <vt:lpstr>Document</vt:lpstr>
      <vt:lpstr>Presentación de PowerPoint</vt:lpstr>
      <vt:lpstr>Producto y proceso de software</vt:lpstr>
      <vt:lpstr>Objetivos</vt:lpstr>
      <vt:lpstr>Agenda</vt:lpstr>
      <vt:lpstr>Ingeniería de Software</vt:lpstr>
      <vt:lpstr>Costos del Software</vt:lpstr>
      <vt:lpstr>Productos de Software</vt:lpstr>
      <vt:lpstr>Características de los Productos de Software</vt:lpstr>
      <vt:lpstr>Importancia de las características del producto</vt:lpstr>
      <vt:lpstr>El Proceso de Software</vt:lpstr>
      <vt:lpstr>Características del proceso</vt:lpstr>
      <vt:lpstr>Características del proceso</vt:lpstr>
      <vt:lpstr>Modelo de Ingeniería del Proceso</vt:lpstr>
      <vt:lpstr>Problemas en el Modelo del Proceso</vt:lpstr>
      <vt:lpstr>Modelos Genéricos de Desarrollo de Software</vt:lpstr>
      <vt:lpstr>Modelos Genéricos de Desarrollo de Software</vt:lpstr>
      <vt:lpstr>Modelo de Cascada </vt:lpstr>
      <vt:lpstr>Fases del Modelo de Cascada</vt:lpstr>
      <vt:lpstr>Desarrollo Evolutivo</vt:lpstr>
      <vt:lpstr>Desarrollo Evolutivo</vt:lpstr>
      <vt:lpstr>Prototipado</vt:lpstr>
      <vt:lpstr>Problemas y Riesgos con los Modelos.</vt:lpstr>
      <vt:lpstr>Modelos de Procesos Híbridos</vt:lpstr>
      <vt:lpstr>Modelo de Proceso de Espiral</vt:lpstr>
      <vt:lpstr>Modelo de Proceso de Espiral</vt:lpstr>
      <vt:lpstr>Modelo de Proceso de Espiral</vt:lpstr>
      <vt:lpstr>Plantilla para una ronda del espiral</vt:lpstr>
      <vt:lpstr>Ventajas del Modelo de Espiral</vt:lpstr>
      <vt:lpstr>Problemas con el Modelo de Espiral</vt:lpstr>
      <vt:lpstr>Visibilidad del Modelo</vt:lpstr>
      <vt:lpstr>Resumen </vt:lpstr>
      <vt:lpstr>Resumen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business intelligence</dc:title>
  <dc:creator>Daniel Alejandro Fernandez</dc:creator>
  <cp:lastModifiedBy>Omar Alejandro Bazar</cp:lastModifiedBy>
  <cp:revision>172</cp:revision>
  <dcterms:created xsi:type="dcterms:W3CDTF">2016-08-27T20:27:08Z</dcterms:created>
  <dcterms:modified xsi:type="dcterms:W3CDTF">2024-10-15T11:08:39Z</dcterms:modified>
</cp:coreProperties>
</file>